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4" r:id="rId2"/>
    <p:sldMasterId id="2147483689" r:id="rId3"/>
  </p:sldMasterIdLst>
  <p:notesMasterIdLst>
    <p:notesMasterId r:id="rId32"/>
  </p:notesMasterIdLst>
  <p:handoutMasterIdLst>
    <p:handoutMasterId r:id="rId33"/>
  </p:handoutMasterIdLst>
  <p:sldIdLst>
    <p:sldId id="261" r:id="rId4"/>
    <p:sldId id="297" r:id="rId5"/>
    <p:sldId id="309" r:id="rId6"/>
    <p:sldId id="296" r:id="rId7"/>
    <p:sldId id="293" r:id="rId8"/>
    <p:sldId id="310" r:id="rId9"/>
    <p:sldId id="288" r:id="rId10"/>
    <p:sldId id="301" r:id="rId11"/>
    <p:sldId id="311" r:id="rId12"/>
    <p:sldId id="317" r:id="rId13"/>
    <p:sldId id="306" r:id="rId14"/>
    <p:sldId id="318" r:id="rId15"/>
    <p:sldId id="305" r:id="rId16"/>
    <p:sldId id="312" r:id="rId17"/>
    <p:sldId id="314" r:id="rId18"/>
    <p:sldId id="313" r:id="rId19"/>
    <p:sldId id="263" r:id="rId20"/>
    <p:sldId id="268" r:id="rId21"/>
    <p:sldId id="269" r:id="rId22"/>
    <p:sldId id="270" r:id="rId23"/>
    <p:sldId id="315" r:id="rId24"/>
    <p:sldId id="271" r:id="rId25"/>
    <p:sldId id="264" r:id="rId26"/>
    <p:sldId id="320" r:id="rId27"/>
    <p:sldId id="316" r:id="rId28"/>
    <p:sldId id="304" r:id="rId29"/>
    <p:sldId id="302" r:id="rId30"/>
    <p:sldId id="303" r:id="rId31"/>
  </p:sldIdLst>
  <p:sldSz cx="9144000" cy="6858000" type="screen4x3"/>
  <p:notesSz cx="6797675" cy="9926638"/>
  <p:embeddedFontLst>
    <p:embeddedFont>
      <p:font typeface="華康粗圓體" panose="020F0709000000000000" pitchFamily="49" charset="-120"/>
      <p:regular r:id="rId34"/>
    </p:embeddedFont>
    <p:embeddedFont>
      <p:font typeface="Wingdings 2" panose="05020102010507070707" pitchFamily="18" charset="2"/>
      <p:regular r:id="rId35"/>
    </p:embeddedFont>
    <p:embeddedFont>
      <p:font typeface="Calibri" panose="020F0502020204030204" pitchFamily="34"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
      <p:font typeface="Calibri Light" panose="020F0302020204030204" pitchFamily="34" charset="0"/>
      <p:regular r:id="rId44"/>
      <p:italic r:id="rId45"/>
    </p:embeddedFont>
    <p:embeddedFont>
      <p:font typeface="Cambria Math" panose="02040503050406030204" pitchFamily="18" charset="0"/>
      <p:regular r:id="rId46"/>
    </p:embeddedFont>
    <p:embeddedFont>
      <p:font typeface="Monotype Corsiva" panose="03010101010201010101" pitchFamily="66" charset="0"/>
      <p:italic r:id="rId47"/>
    </p:embeddedFont>
    <p:embeddedFont>
      <p:font typeface="標楷體" panose="03000509000000000000" pitchFamily="65" charset="-120"/>
      <p:regular r:id="rId48"/>
    </p:embeddedFont>
    <p:embeddedFont>
      <p:font typeface="Arial Black" panose="020B0A04020102020204" pitchFamily="34" charset="0"/>
      <p:bold r:id="rId49"/>
    </p:embeddedFont>
    <p:embeddedFont>
      <p:font typeface="微軟正黑體" panose="020B0604030504040204" pitchFamily="34" charset="-120"/>
      <p:regular r:id="rId50"/>
      <p:bold r:id="rId51"/>
    </p:embeddedFont>
    <p:embeddedFont>
      <p:font typeface="Corbel" panose="020B0503020204020204" pitchFamily="34" charset="0"/>
      <p:regular r:id="rId52"/>
      <p:bold r:id="rId53"/>
      <p:italic r:id="rId54"/>
      <p:boldItalic r:id="rId55"/>
    </p:embeddedFont>
    <p:embeddedFont>
      <p:font typeface="Consolas" panose="020B0609020204030204" pitchFamily="49" charset="0"/>
      <p:regular r:id="rId56"/>
      <p:bold r:id="rId57"/>
      <p:italic r:id="rId58"/>
      <p:boldItalic r:id="rId59"/>
    </p:embeddedFont>
    <p:embeddedFont>
      <p:font typeface="BatangChe" panose="02030609000101010101" pitchFamily="49" charset="-127"/>
      <p:regular r:id="rId60"/>
    </p:embeddedFont>
    <p:embeddedFont>
      <p:font typeface="Wingdings 3" panose="05040102010807070707" pitchFamily="18" charset="2"/>
      <p:regular r:id="rId61"/>
    </p:embeddedFont>
  </p:embeddedFontLst>
  <p:kinsoku lang="zh-TW" invalStChars="" invalEndChars=""/>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052E0FB6-37A2-4EA6-9099-77CFFBD9422E}">
          <p14:sldIdLst>
            <p14:sldId id="261"/>
            <p14:sldId id="297"/>
            <p14:sldId id="309"/>
            <p14:sldId id="296"/>
            <p14:sldId id="293"/>
            <p14:sldId id="310"/>
            <p14:sldId id="288"/>
            <p14:sldId id="301"/>
            <p14:sldId id="311"/>
            <p14:sldId id="317"/>
            <p14:sldId id="306"/>
            <p14:sldId id="318"/>
            <p14:sldId id="305"/>
            <p14:sldId id="312"/>
            <p14:sldId id="314"/>
            <p14:sldId id="313"/>
            <p14:sldId id="263"/>
            <p14:sldId id="268"/>
            <p14:sldId id="269"/>
            <p14:sldId id="270"/>
            <p14:sldId id="315"/>
            <p14:sldId id="271"/>
            <p14:sldId id="264"/>
            <p14:sldId id="320"/>
            <p14:sldId id="316"/>
            <p14:sldId id="304"/>
            <p14:sldId id="302"/>
            <p14:sldId id="3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6" autoAdjust="0"/>
    <p:restoredTop sz="77612" autoAdjust="0"/>
  </p:normalViewPr>
  <p:slideViewPr>
    <p:cSldViewPr>
      <p:cViewPr>
        <p:scale>
          <a:sx n="80" d="100"/>
          <a:sy n="80" d="100"/>
        </p:scale>
        <p:origin x="-2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font" Target="fonts/font2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zh-TW" sz="3200"/>
              <a:t>社會企業模式發展示意圖</a:t>
            </a:r>
            <a:endParaRPr lang="en-US" sz="3200"/>
          </a:p>
        </c:rich>
      </c:tx>
      <c:layout>
        <c:manualLayout>
          <c:xMode val="edge"/>
          <c:yMode val="edge"/>
          <c:x val="4.1127681978305262E-2"/>
          <c:y val="3.1321992798901215E-3"/>
        </c:manualLayout>
      </c:layout>
      <c:overlay val="0"/>
    </c:title>
    <c:autoTitleDeleted val="0"/>
    <c:plotArea>
      <c:layout>
        <c:manualLayout>
          <c:layoutTarget val="inner"/>
          <c:xMode val="edge"/>
          <c:yMode val="edge"/>
          <c:x val="7.6146276618335326E-2"/>
          <c:y val="9.901960784313725E-2"/>
          <c:w val="0.74568739252421035"/>
          <c:h val="0.67751347258063332"/>
        </c:manualLayout>
      </c:layout>
      <c:barChart>
        <c:barDir val="col"/>
        <c:grouping val="stacked"/>
        <c:varyColors val="0"/>
        <c:ser>
          <c:idx val="0"/>
          <c:order val="0"/>
          <c:tx>
            <c:strRef>
              <c:f>工作表1!$B$1</c:f>
              <c:strCache>
                <c:ptCount val="1"/>
                <c:pt idx="0">
                  <c:v>非營利組織</c:v>
                </c:pt>
              </c:strCache>
            </c:strRef>
          </c:tx>
          <c:invertIfNegative val="0"/>
          <c:cat>
            <c:strRef>
              <c:f>工作表1!$A$2:$A$4</c:f>
              <c:strCache>
                <c:ptCount val="3"/>
                <c:pt idx="0">
                  <c:v>過去</c:v>
                </c:pt>
                <c:pt idx="1">
                  <c:v>現在</c:v>
                </c:pt>
                <c:pt idx="2">
                  <c:v>未來</c:v>
                </c:pt>
              </c:strCache>
            </c:strRef>
          </c:cat>
          <c:val>
            <c:numRef>
              <c:f>工作表1!$B$2:$B$4</c:f>
              <c:numCache>
                <c:formatCode>General</c:formatCode>
                <c:ptCount val="3"/>
                <c:pt idx="0">
                  <c:v>5</c:v>
                </c:pt>
                <c:pt idx="1">
                  <c:v>5</c:v>
                </c:pt>
                <c:pt idx="2">
                  <c:v>5</c:v>
                </c:pt>
              </c:numCache>
            </c:numRef>
          </c:val>
        </c:ser>
        <c:ser>
          <c:idx val="1"/>
          <c:order val="1"/>
          <c:tx>
            <c:strRef>
              <c:f>工作表1!$C$1</c:f>
              <c:strCache>
                <c:ptCount val="1"/>
                <c:pt idx="0">
                  <c:v>營利公司</c:v>
                </c:pt>
              </c:strCache>
            </c:strRef>
          </c:tx>
          <c:invertIfNegative val="0"/>
          <c:cat>
            <c:strRef>
              <c:f>工作表1!$A$2:$A$4</c:f>
              <c:strCache>
                <c:ptCount val="3"/>
                <c:pt idx="0">
                  <c:v>過去</c:v>
                </c:pt>
                <c:pt idx="1">
                  <c:v>現在</c:v>
                </c:pt>
                <c:pt idx="2">
                  <c:v>未來</c:v>
                </c:pt>
              </c:strCache>
            </c:strRef>
          </c:cat>
          <c:val>
            <c:numRef>
              <c:f>工作表1!$C$2:$C$4</c:f>
              <c:numCache>
                <c:formatCode>General</c:formatCode>
                <c:ptCount val="3"/>
                <c:pt idx="0">
                  <c:v>1</c:v>
                </c:pt>
                <c:pt idx="1">
                  <c:v>4</c:v>
                </c:pt>
                <c:pt idx="2">
                  <c:v>4</c:v>
                </c:pt>
              </c:numCache>
            </c:numRef>
          </c:val>
        </c:ser>
        <c:ser>
          <c:idx val="2"/>
          <c:order val="2"/>
          <c:tx>
            <c:strRef>
              <c:f>工作表1!$D$1</c:f>
              <c:strCache>
                <c:ptCount val="1"/>
                <c:pt idx="0">
                  <c:v>社企型公司</c:v>
                </c:pt>
              </c:strCache>
            </c:strRef>
          </c:tx>
          <c:invertIfNegative val="0"/>
          <c:cat>
            <c:strRef>
              <c:f>工作表1!$A$2:$A$4</c:f>
              <c:strCache>
                <c:ptCount val="3"/>
                <c:pt idx="0">
                  <c:v>過去</c:v>
                </c:pt>
                <c:pt idx="1">
                  <c:v>現在</c:v>
                </c:pt>
                <c:pt idx="2">
                  <c:v>未來</c:v>
                </c:pt>
              </c:strCache>
            </c:strRef>
          </c:cat>
          <c:val>
            <c:numRef>
              <c:f>工作表1!$D$2:$D$4</c:f>
              <c:numCache>
                <c:formatCode>General</c:formatCode>
                <c:ptCount val="3"/>
                <c:pt idx="0">
                  <c:v>0</c:v>
                </c:pt>
                <c:pt idx="1">
                  <c:v>0.8</c:v>
                </c:pt>
                <c:pt idx="2">
                  <c:v>3</c:v>
                </c:pt>
              </c:numCache>
            </c:numRef>
          </c:val>
        </c:ser>
        <c:dLbls>
          <c:showLegendKey val="0"/>
          <c:showVal val="0"/>
          <c:showCatName val="0"/>
          <c:showSerName val="0"/>
          <c:showPercent val="0"/>
          <c:showBubbleSize val="0"/>
        </c:dLbls>
        <c:gapWidth val="70"/>
        <c:overlap val="100"/>
        <c:serLines/>
        <c:axId val="22664704"/>
        <c:axId val="22666240"/>
      </c:barChart>
      <c:catAx>
        <c:axId val="22664704"/>
        <c:scaling>
          <c:orientation val="minMax"/>
        </c:scaling>
        <c:delete val="0"/>
        <c:axPos val="b"/>
        <c:majorTickMark val="none"/>
        <c:minorTickMark val="none"/>
        <c:tickLblPos val="nextTo"/>
        <c:txPr>
          <a:bodyPr anchor="t"/>
          <a:lstStyle/>
          <a:p>
            <a:pPr>
              <a:defRPr sz="1800"/>
            </a:pPr>
            <a:endParaRPr lang="zh-TW"/>
          </a:p>
        </c:txPr>
        <c:crossAx val="22666240"/>
        <c:crosses val="autoZero"/>
        <c:auto val="1"/>
        <c:lblAlgn val="ctr"/>
        <c:lblOffset val="100"/>
        <c:noMultiLvlLbl val="0"/>
      </c:catAx>
      <c:valAx>
        <c:axId val="22666240"/>
        <c:scaling>
          <c:orientation val="minMax"/>
        </c:scaling>
        <c:delete val="1"/>
        <c:axPos val="l"/>
        <c:title>
          <c:tx>
            <c:rich>
              <a:bodyPr rot="0" vert="wordArtVertRtl"/>
              <a:lstStyle/>
              <a:p>
                <a:pPr>
                  <a:defRPr/>
                </a:pPr>
                <a:r>
                  <a:rPr lang="zh-TW"/>
                  <a:t>解決社會問題的能量</a:t>
                </a:r>
              </a:p>
            </c:rich>
          </c:tx>
          <c:layout/>
          <c:overlay val="0"/>
        </c:title>
        <c:numFmt formatCode="General" sourceLinked="1"/>
        <c:majorTickMark val="none"/>
        <c:minorTickMark val="none"/>
        <c:tickLblPos val="nextTo"/>
        <c:crossAx val="22664704"/>
        <c:crosses val="autoZero"/>
        <c:crossBetween val="between"/>
      </c:valAx>
      <c:spPr>
        <a:noFill/>
        <a:ln w="25400">
          <a:noFill/>
        </a:ln>
      </c:spPr>
    </c:plotArea>
    <c:legend>
      <c:legendPos val="r"/>
      <c:layout>
        <c:manualLayout>
          <c:xMode val="edge"/>
          <c:yMode val="edge"/>
          <c:x val="0.80913037440284408"/>
          <c:y val="0.19218537683847095"/>
          <c:w val="0.19086958747502999"/>
          <c:h val="0.59402454214488987"/>
        </c:manualLayout>
      </c:layout>
      <c:overlay val="0"/>
      <c:txPr>
        <a:bodyPr/>
        <a:lstStyle/>
        <a:p>
          <a:pPr>
            <a:defRPr sz="1800"/>
          </a:pPr>
          <a:endParaRPr lang="zh-TW"/>
        </a:p>
      </c:txPr>
    </c:legend>
    <c:plotVisOnly val="1"/>
    <c:dispBlanksAs val="gap"/>
    <c:showDLblsOverMax val="0"/>
  </c:chart>
  <c:spPr>
    <a:noFill/>
    <a:ln>
      <a:noFill/>
    </a:ln>
  </c:spPr>
  <c:txPr>
    <a:bodyPr/>
    <a:lstStyle/>
    <a:p>
      <a:pPr>
        <a:defRPr>
          <a:latin typeface="微軟正黑體" panose="020B0604030504040204" pitchFamily="34" charset="-120"/>
          <a:ea typeface="微軟正黑體" panose="020B0604030504040204" pitchFamily="34" charset="-120"/>
        </a:defRPr>
      </a:pPr>
      <a:endParaRPr lang="zh-TW"/>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0.07321</cdr:x>
      <cdr:y>0.1318</cdr:y>
    </cdr:from>
    <cdr:to>
      <cdr:x>0.07465</cdr:x>
      <cdr:y>0.78319</cdr:y>
    </cdr:to>
    <cdr:cxnSp macro="">
      <cdr:nvCxnSpPr>
        <cdr:cNvPr id="3" name="直線單箭頭接點 2"/>
        <cdr:cNvCxnSpPr/>
      </cdr:nvCxnSpPr>
      <cdr:spPr>
        <a:xfrm xmlns:a="http://schemas.openxmlformats.org/drawingml/2006/main" flipV="1">
          <a:off x="420614" y="358541"/>
          <a:ext cx="8300" cy="177201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0.07079</cdr:x>
      <cdr:y>0.77727</cdr:y>
    </cdr:from>
    <cdr:to>
      <cdr:x>0.82639</cdr:x>
      <cdr:y>0.77974</cdr:y>
    </cdr:to>
    <cdr:cxnSp macro="">
      <cdr:nvCxnSpPr>
        <cdr:cNvPr id="7" name="直線單箭頭接點 6"/>
        <cdr:cNvCxnSpPr/>
      </cdr:nvCxnSpPr>
      <cdr:spPr>
        <a:xfrm xmlns:a="http://schemas.openxmlformats.org/drawingml/2006/main" flipV="1">
          <a:off x="406735" y="2114430"/>
          <a:ext cx="4341275" cy="673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0.12599</cdr:x>
      <cdr:y>0.53782</cdr:y>
    </cdr:from>
    <cdr:to>
      <cdr:x>0.28515</cdr:x>
      <cdr:y>0.80672</cdr:y>
    </cdr:to>
    <cdr:sp macro="" textlink="">
      <cdr:nvSpPr>
        <cdr:cNvPr id="9" name="文字方塊 8"/>
        <cdr:cNvSpPr txBox="1"/>
      </cdr:nvSpPr>
      <cdr:spPr>
        <a:xfrm xmlns:a="http://schemas.openxmlformats.org/drawingml/2006/main">
          <a:off x="723900" y="1463040"/>
          <a:ext cx="914400" cy="731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ct val="85000"/>
            </a:lnSpc>
          </a:pP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庇護工場</a:t>
          </a:r>
          <a:endParaRPr lang="en-US" altLang="zh-TW" sz="1600" b="1" dirty="0">
            <a:solidFill>
              <a:schemeClr val="bg1"/>
            </a:solidFill>
            <a:latin typeface="微軟正黑體" panose="020B0604030504040204" pitchFamily="34" charset="-120"/>
            <a:ea typeface="微軟正黑體" panose="020B0604030504040204" pitchFamily="34" charset="-120"/>
          </a:endParaRPr>
        </a:p>
        <a:p xmlns:a="http://schemas.openxmlformats.org/drawingml/2006/main">
          <a:pPr>
            <a:lnSpc>
              <a:spcPct val="85000"/>
            </a:lnSpc>
          </a:pP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多元就業</a:t>
          </a:r>
          <a:endParaRPr lang="en-US" altLang="zh-TW" sz="1600" b="1" dirty="0">
            <a:solidFill>
              <a:schemeClr val="bg1"/>
            </a:solidFill>
            <a:latin typeface="微軟正黑體" panose="020B0604030504040204" pitchFamily="34" charset="-120"/>
            <a:ea typeface="微軟正黑體" panose="020B0604030504040204" pitchFamily="34" charset="-120"/>
          </a:endParaRPr>
        </a:p>
        <a:p xmlns:a="http://schemas.openxmlformats.org/drawingml/2006/main">
          <a:pPr>
            <a:lnSpc>
              <a:spcPct val="85000"/>
            </a:lnSpc>
          </a:pP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附屬事業</a:t>
          </a:r>
          <a:endParaRPr lang="en-US" altLang="zh-TW" sz="1600" b="1" dirty="0">
            <a:solidFill>
              <a:schemeClr val="bg1"/>
            </a:solidFill>
            <a:latin typeface="微軟正黑體" panose="020B0604030504040204" pitchFamily="34" charset="-120"/>
            <a:ea typeface="微軟正黑體" panose="020B0604030504040204" pitchFamily="34" charset="-120"/>
          </a:endParaRPr>
        </a:p>
        <a:p xmlns:a="http://schemas.openxmlformats.org/drawingml/2006/main">
          <a:pPr>
            <a:lnSpc>
              <a:spcPct val="85000"/>
            </a:lnSpc>
          </a:pPr>
          <a:endParaRPr lang="zh-TW" altLang="en-US" sz="1600" dirty="0"/>
        </a:p>
      </cdr:txBody>
    </cdr:sp>
  </cdr:relSizeAnchor>
  <cdr:relSizeAnchor xmlns:cdr="http://schemas.openxmlformats.org/drawingml/2006/chartDrawing">
    <cdr:from>
      <cdr:x>0.13484</cdr:x>
      <cdr:y>0.55649</cdr:y>
    </cdr:from>
    <cdr:to>
      <cdr:x>0.29399</cdr:x>
      <cdr:y>0.8254</cdr:y>
    </cdr:to>
    <cdr:sp macro="" textlink="">
      <cdr:nvSpPr>
        <cdr:cNvPr id="10" name="文字方塊 1"/>
        <cdr:cNvSpPr txBox="1"/>
      </cdr:nvSpPr>
      <cdr:spPr>
        <a:xfrm xmlns:a="http://schemas.openxmlformats.org/drawingml/2006/main">
          <a:off x="774700" y="1513840"/>
          <a:ext cx="914400" cy="731520"/>
        </a:xfrm>
        <a:prstGeom xmlns:a="http://schemas.openxmlformats.org/drawingml/2006/main" prst="rect">
          <a:avLst/>
        </a:prstGeom>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C7A19D-B225-4E6A-B202-39A9F18AC8E0}" type="datetimeFigureOut">
              <a:rPr lang="zh-TW" altLang="en-US" smtClean="0"/>
              <a:t>2017/3/29</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8C6CCAF-8DC9-4822-B51F-1BC870CAA164}" type="slidenum">
              <a:rPr lang="zh-TW" altLang="en-US" smtClean="0"/>
              <a:t>‹#›</a:t>
            </a:fld>
            <a:endParaRPr lang="zh-TW" altLang="en-US"/>
          </a:p>
        </p:txBody>
      </p:sp>
    </p:spTree>
    <p:extLst>
      <p:ext uri="{BB962C8B-B14F-4D97-AF65-F5344CB8AC3E}">
        <p14:creationId xmlns:p14="http://schemas.microsoft.com/office/powerpoint/2010/main" val="3801739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6AAE4AD-790F-4A68-A21F-31E8DE46A7BB}" type="datetimeFigureOut">
              <a:rPr lang="zh-TW" altLang="en-US" smtClean="0"/>
              <a:t>2017/3/29</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CD025BB-C2A5-4042-B952-D846E30A1996}" type="slidenum">
              <a:rPr lang="zh-TW" altLang="en-US" smtClean="0"/>
              <a:t>‹#›</a:t>
            </a:fld>
            <a:endParaRPr lang="zh-TW" altLang="en-US"/>
          </a:p>
        </p:txBody>
      </p:sp>
    </p:spTree>
    <p:extLst>
      <p:ext uri="{BB962C8B-B14F-4D97-AF65-F5344CB8AC3E}">
        <p14:creationId xmlns:p14="http://schemas.microsoft.com/office/powerpoint/2010/main" val="99195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D025BB-C2A5-4042-B952-D846E30A1996}" type="slidenum">
              <a:rPr lang="zh-TW" altLang="en-US" smtClean="0"/>
              <a:t>1</a:t>
            </a:fld>
            <a:endParaRPr lang="zh-TW" altLang="en-US"/>
          </a:p>
        </p:txBody>
      </p:sp>
    </p:spTree>
    <p:extLst>
      <p:ext uri="{BB962C8B-B14F-4D97-AF65-F5344CB8AC3E}">
        <p14:creationId xmlns:p14="http://schemas.microsoft.com/office/powerpoint/2010/main" val="102213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dirty="0" smtClean="0"/>
              <a:t>1.</a:t>
            </a:r>
            <a:r>
              <a:rPr lang="zh-TW" altLang="en-US" sz="1200" b="0" dirty="0" smtClean="0"/>
              <a:t>英國 </a:t>
            </a:r>
            <a:r>
              <a:rPr lang="en-US" altLang="zh-TW" sz="1200" b="0" dirty="0" smtClean="0"/>
              <a:t>Giving What We Can</a:t>
            </a:r>
            <a:br>
              <a:rPr lang="en-US" altLang="zh-TW" sz="1200" b="0" dirty="0" smtClean="0"/>
            </a:br>
            <a:r>
              <a:rPr lang="zh-TW" altLang="en-US" sz="1200" b="0" dirty="0" smtClean="0"/>
              <a:t>專門評價慈善機構在</a:t>
            </a:r>
            <a:r>
              <a:rPr lang="en-US" altLang="zh-TW" sz="1200" b="0" dirty="0" smtClean="0"/>
              <a:t>2014</a:t>
            </a:r>
            <a:r>
              <a:rPr lang="zh-TW" altLang="en-US" sz="1200" b="0" dirty="0" smtClean="0"/>
              <a:t>年公布一篇</a:t>
            </a:r>
            <a:r>
              <a:rPr lang="en-US" altLang="zh-TW" sz="1200" b="0" dirty="0" smtClean="0"/>
              <a:t>”Why We Still</a:t>
            </a:r>
            <a:r>
              <a:rPr lang="zh-TW" altLang="en-US" sz="1200" b="0" dirty="0" smtClean="0"/>
              <a:t> </a:t>
            </a:r>
            <a:r>
              <a:rPr lang="en-US" altLang="zh-TW" sz="1200" b="0" dirty="0" smtClean="0"/>
              <a:t>Don’t Recommend Microfinance”</a:t>
            </a:r>
            <a:r>
              <a:rPr lang="zh-TW" altLang="en-US" sz="1200" b="0" dirty="0" smtClean="0"/>
              <a:t>他們認為除了一些感人的故事外，仍缺乏可靠且明確的證據支持微貸的效果。</a:t>
            </a:r>
            <a:endParaRPr lang="en-US" altLang="zh-TW" sz="1200" b="0" dirty="0" smtClean="0"/>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改變觀點世界才會不一樣─社會企業的啟發◆文／周宗穎（輔仁大學社會企業碩士學位學程主任）</a:t>
            </a:r>
            <a:endParaRPr lang="en-US" altLang="zh-TW" sz="1200" b="0" dirty="0" smtClean="0"/>
          </a:p>
          <a:p>
            <a:r>
              <a:rPr lang="en-US" altLang="zh-TW" sz="1200" b="0" dirty="0" smtClean="0"/>
              <a:t>http://www.sef.org.tw/ct.asp?xItem=995625&amp;ctNode=4407&amp;mp=1</a:t>
            </a:r>
          </a:p>
          <a:p>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一顆包裹糖衣的毒藥</a:t>
            </a:r>
            <a:r>
              <a:rPr lang="zh-TW" altLang="en-US" b="0" dirty="0" smtClean="0"/>
              <a:t/>
            </a:r>
            <a:br>
              <a:rPr lang="zh-TW" altLang="en-US" b="0" dirty="0" smtClean="0"/>
            </a:br>
            <a:r>
              <a:rPr lang="zh-TW" altLang="en-US" sz="1200" b="0" i="0" kern="1200" dirty="0" smtClean="0">
                <a:solidFill>
                  <a:schemeClr val="tx1"/>
                </a:solidFill>
                <a:effectLst/>
                <a:latin typeface="+mn-lt"/>
                <a:ea typeface="+mn-ea"/>
                <a:cs typeface="+mn-cs"/>
              </a:rPr>
              <a:t>為何微型貸款不是扶貧的好選擇？</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http://www.coolloud.org.tw/node/83207</a:t>
            </a:r>
          </a:p>
          <a:p>
            <a:r>
              <a:rPr lang="en-US" altLang="zh-TW" sz="1200" b="0" dirty="0" smtClean="0"/>
              <a:t>4.Microcredit</a:t>
            </a:r>
            <a:r>
              <a:rPr lang="en-US" altLang="zh-TW" sz="1200" b="0" baseline="0" dirty="0" smtClean="0"/>
              <a:t> Summit Campaign</a:t>
            </a:r>
            <a:r>
              <a:rPr lang="zh-TW" altLang="en-US" sz="1200" b="0" baseline="0" dirty="0" smtClean="0"/>
              <a:t>微貸運動狀況報告</a:t>
            </a:r>
            <a:endParaRPr lang="en-US" altLang="zh-TW" sz="1200" b="0" dirty="0" smtClean="0"/>
          </a:p>
          <a:p>
            <a:r>
              <a:rPr lang="en-US" altLang="zh-TW" sz="1200" b="0" dirty="0" smtClean="0"/>
              <a:t>https://stateofthecampaign.org/read-the-full-2015-report/</a:t>
            </a:r>
            <a:br>
              <a:rPr lang="en-US" altLang="zh-TW" sz="1200" b="0" dirty="0" smtClean="0"/>
            </a:br>
            <a:endParaRPr lang="zh-TW" altLang="en-US" b="0" dirty="0"/>
          </a:p>
        </p:txBody>
      </p:sp>
      <p:sp>
        <p:nvSpPr>
          <p:cNvPr id="4" name="投影片編號版面配置區 3"/>
          <p:cNvSpPr>
            <a:spLocks noGrp="1"/>
          </p:cNvSpPr>
          <p:nvPr>
            <p:ph type="sldNum" sz="quarter" idx="10"/>
          </p:nvPr>
        </p:nvSpPr>
        <p:spPr/>
        <p:txBody>
          <a:bodyPr/>
          <a:lstStyle/>
          <a:p>
            <a:fld id="{9CD025BB-C2A5-4042-B952-D846E30A1996}" type="slidenum">
              <a:rPr lang="zh-TW" altLang="en-US" smtClean="0"/>
              <a:t>2</a:t>
            </a:fld>
            <a:endParaRPr lang="zh-TW" altLang="en-US"/>
          </a:p>
        </p:txBody>
      </p:sp>
    </p:spTree>
    <p:extLst>
      <p:ext uri="{BB962C8B-B14F-4D97-AF65-F5344CB8AC3E}">
        <p14:creationId xmlns:p14="http://schemas.microsoft.com/office/powerpoint/2010/main" val="43489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dirty="0" smtClean="0"/>
              <a:t>1.</a:t>
            </a:r>
            <a:r>
              <a:rPr lang="zh-TW" altLang="en-US" sz="1200" b="0" dirty="0" smtClean="0"/>
              <a:t>英國 </a:t>
            </a:r>
            <a:r>
              <a:rPr lang="en-US" altLang="zh-TW" sz="1200" b="0" dirty="0" smtClean="0"/>
              <a:t>Giving What We Can</a:t>
            </a:r>
            <a:br>
              <a:rPr lang="en-US" altLang="zh-TW" sz="1200" b="0" dirty="0" smtClean="0"/>
            </a:br>
            <a:r>
              <a:rPr lang="zh-TW" altLang="en-US" sz="1200" b="0" dirty="0" smtClean="0"/>
              <a:t>專門評價慈善機構在</a:t>
            </a:r>
            <a:r>
              <a:rPr lang="en-US" altLang="zh-TW" sz="1200" b="0" dirty="0" smtClean="0"/>
              <a:t>2014</a:t>
            </a:r>
            <a:r>
              <a:rPr lang="zh-TW" altLang="en-US" sz="1200" b="0" dirty="0" smtClean="0"/>
              <a:t>年公布一篇</a:t>
            </a:r>
            <a:r>
              <a:rPr lang="en-US" altLang="zh-TW" sz="1200" b="0" dirty="0" smtClean="0"/>
              <a:t>”Why We Still</a:t>
            </a:r>
            <a:r>
              <a:rPr lang="zh-TW" altLang="en-US" sz="1200" b="0" dirty="0" smtClean="0"/>
              <a:t> </a:t>
            </a:r>
            <a:r>
              <a:rPr lang="en-US" altLang="zh-TW" sz="1200" b="0" dirty="0" smtClean="0"/>
              <a:t>Don’t Recommend Microfinance”</a:t>
            </a:r>
            <a:r>
              <a:rPr lang="zh-TW" altLang="en-US" sz="1200" b="0" dirty="0" smtClean="0"/>
              <a:t>他們認為除了一些感人的故事外，仍缺乏可靠且明確的證據支持微貸的效果。</a:t>
            </a:r>
            <a:endParaRPr lang="en-US" altLang="zh-TW" sz="1200" b="0" dirty="0" smtClean="0"/>
          </a:p>
          <a:p>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改變觀點世界才會不一樣─社會企業的啟發◆文／周宗穎（輔仁大學社會企業碩士學位學程主任）</a:t>
            </a:r>
            <a:endParaRPr lang="en-US" altLang="zh-TW" sz="1200" b="0" dirty="0" smtClean="0"/>
          </a:p>
          <a:p>
            <a:r>
              <a:rPr lang="en-US" altLang="zh-TW" sz="1200" b="0" dirty="0" smtClean="0"/>
              <a:t>http://www.sef.org.tw/ct.asp?xItem=995625&amp;ctNode=4407&amp;mp=1</a:t>
            </a:r>
          </a:p>
          <a:p>
            <a:r>
              <a:rPr lang="en-US" altLang="zh-TW" sz="1200" b="0" i="0" kern="1200" dirty="0" smtClean="0">
                <a:solidFill>
                  <a:schemeClr val="tx1"/>
                </a:solidFill>
                <a:effectLst/>
                <a:latin typeface="+mn-lt"/>
                <a:ea typeface="+mn-ea"/>
                <a:cs typeface="+mn-cs"/>
              </a:rPr>
              <a:t>3.</a:t>
            </a:r>
            <a:r>
              <a:rPr lang="zh-TW" altLang="en-US" sz="1200" b="0" i="0" kern="1200" dirty="0" smtClean="0">
                <a:solidFill>
                  <a:schemeClr val="tx1"/>
                </a:solidFill>
                <a:effectLst/>
                <a:latin typeface="+mn-lt"/>
                <a:ea typeface="+mn-ea"/>
                <a:cs typeface="+mn-cs"/>
              </a:rPr>
              <a:t>一顆包裹糖衣的毒藥</a:t>
            </a:r>
            <a:r>
              <a:rPr lang="zh-TW" altLang="en-US" b="0" dirty="0" smtClean="0"/>
              <a:t/>
            </a:r>
            <a:br>
              <a:rPr lang="zh-TW" altLang="en-US" b="0" dirty="0" smtClean="0"/>
            </a:br>
            <a:r>
              <a:rPr lang="zh-TW" altLang="en-US" sz="1200" b="0" i="0" kern="1200" dirty="0" smtClean="0">
                <a:solidFill>
                  <a:schemeClr val="tx1"/>
                </a:solidFill>
                <a:effectLst/>
                <a:latin typeface="+mn-lt"/>
                <a:ea typeface="+mn-ea"/>
                <a:cs typeface="+mn-cs"/>
              </a:rPr>
              <a:t>為何微型貸款不是扶貧的好選擇？</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http://www.coolloud.org.tw/node/83207</a:t>
            </a:r>
          </a:p>
          <a:p>
            <a:r>
              <a:rPr lang="en-US" altLang="zh-TW" sz="1200" b="0" dirty="0" smtClean="0"/>
              <a:t>4.Microcredit</a:t>
            </a:r>
            <a:r>
              <a:rPr lang="en-US" altLang="zh-TW" sz="1200" b="0" baseline="0" dirty="0" smtClean="0"/>
              <a:t> Summit Campaign</a:t>
            </a:r>
            <a:r>
              <a:rPr lang="zh-TW" altLang="en-US" sz="1200" b="0" baseline="0" dirty="0" smtClean="0"/>
              <a:t>微貸運動狀況報告</a:t>
            </a:r>
            <a:endParaRPr lang="en-US" altLang="zh-TW" sz="1200" b="0" dirty="0" smtClean="0"/>
          </a:p>
          <a:p>
            <a:r>
              <a:rPr lang="en-US" altLang="zh-TW" sz="1200" b="0" dirty="0" smtClean="0"/>
              <a:t>https://stateofthecampaign.org/read-the-full-2015-report/</a:t>
            </a:r>
            <a:br>
              <a:rPr lang="en-US" altLang="zh-TW" sz="1200" b="0" dirty="0" smtClean="0"/>
            </a:br>
            <a:endParaRPr lang="zh-TW" altLang="en-US" b="0" dirty="0"/>
          </a:p>
        </p:txBody>
      </p:sp>
      <p:sp>
        <p:nvSpPr>
          <p:cNvPr id="4" name="投影片編號版面配置區 3"/>
          <p:cNvSpPr>
            <a:spLocks noGrp="1"/>
          </p:cNvSpPr>
          <p:nvPr>
            <p:ph type="sldNum" sz="quarter" idx="10"/>
          </p:nvPr>
        </p:nvSpPr>
        <p:spPr/>
        <p:txBody>
          <a:bodyPr/>
          <a:lstStyle/>
          <a:p>
            <a:fld id="{9CD025BB-C2A5-4042-B952-D846E30A1996}" type="slidenum">
              <a:rPr lang="zh-TW" altLang="en-US" smtClean="0"/>
              <a:t>3</a:t>
            </a:fld>
            <a:endParaRPr lang="zh-TW" altLang="en-US"/>
          </a:p>
        </p:txBody>
      </p:sp>
    </p:spTree>
    <p:extLst>
      <p:ext uri="{BB962C8B-B14F-4D97-AF65-F5344CB8AC3E}">
        <p14:creationId xmlns:p14="http://schemas.microsoft.com/office/powerpoint/2010/main" val="43489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第一類型錯誤：拒絕真實的虛無假設</a:t>
            </a:r>
            <a:endParaRPr lang="en-US" altLang="zh-TW" dirty="0" smtClean="0"/>
          </a:p>
          <a:p>
            <a:r>
              <a:rPr lang="zh-TW" altLang="en-US" dirty="0" smtClean="0"/>
              <a:t>第二類型錯誤：接受錯誤的虛無假設</a:t>
            </a:r>
            <a:endParaRPr lang="en-US" altLang="zh-TW" dirty="0" smtClean="0"/>
          </a:p>
          <a:p>
            <a:r>
              <a:rPr lang="zh-TW" altLang="en-US" dirty="0" smtClean="0"/>
              <a:t>第三類型錯誤：解決錯誤的問題；亦即「對錯誤的問題給予正確的答案」</a:t>
            </a:r>
            <a:endParaRPr lang="zh-TW" altLang="en-US" dirty="0"/>
          </a:p>
        </p:txBody>
      </p:sp>
      <p:sp>
        <p:nvSpPr>
          <p:cNvPr id="4" name="投影片編號版面配置區 3"/>
          <p:cNvSpPr>
            <a:spLocks noGrp="1"/>
          </p:cNvSpPr>
          <p:nvPr>
            <p:ph type="sldNum" sz="quarter" idx="10"/>
          </p:nvPr>
        </p:nvSpPr>
        <p:spPr/>
        <p:txBody>
          <a:bodyPr/>
          <a:lstStyle/>
          <a:p>
            <a:pPr>
              <a:defRPr/>
            </a:pPr>
            <a:fld id="{86C18D58-2F0C-4091-B342-4002D1CB3ED2}" type="slidenum">
              <a:rPr lang="en-US" altLang="zh-TW" smtClean="0">
                <a:solidFill>
                  <a:prstClr val="black"/>
                </a:solidFill>
              </a:rPr>
              <a:pPr>
                <a:defRPr/>
              </a:pPr>
              <a:t>5</a:t>
            </a:fld>
            <a:endParaRPr lang="en-US" altLang="zh-TW">
              <a:solidFill>
                <a:prstClr val="black"/>
              </a:solidFill>
            </a:endParaRPr>
          </a:p>
        </p:txBody>
      </p:sp>
    </p:spTree>
    <p:extLst>
      <p:ext uri="{BB962C8B-B14F-4D97-AF65-F5344CB8AC3E}">
        <p14:creationId xmlns:p14="http://schemas.microsoft.com/office/powerpoint/2010/main" val="240804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D025BB-C2A5-4042-B952-D846E30A1996}" type="slidenum">
              <a:rPr lang="zh-TW" altLang="en-US" smtClean="0"/>
              <a:t>6</a:t>
            </a:fld>
            <a:endParaRPr lang="zh-TW" altLang="en-US"/>
          </a:p>
        </p:txBody>
      </p:sp>
    </p:spTree>
    <p:extLst>
      <p:ext uri="{BB962C8B-B14F-4D97-AF65-F5344CB8AC3E}">
        <p14:creationId xmlns:p14="http://schemas.microsoft.com/office/powerpoint/2010/main" val="195514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smtClean="0"/>
              <a:t>匯整各國社企政策資料的表格</a:t>
            </a:r>
            <a:endParaRPr lang="zh-TW" altLang="en-US" dirty="0"/>
          </a:p>
        </p:txBody>
      </p:sp>
      <p:sp>
        <p:nvSpPr>
          <p:cNvPr id="4" name="投影片編號版面配置區 3"/>
          <p:cNvSpPr>
            <a:spLocks noGrp="1"/>
          </p:cNvSpPr>
          <p:nvPr>
            <p:ph type="sldNum" sz="quarter" idx="10"/>
          </p:nvPr>
        </p:nvSpPr>
        <p:spPr/>
        <p:txBody>
          <a:bodyPr/>
          <a:lstStyle/>
          <a:p>
            <a:fld id="{2E822E9D-E0DF-4F26-8C3E-A49539491185}" type="slidenum">
              <a:rPr lang="zh-TW" altLang="en-US" smtClean="0"/>
              <a:t>11</a:t>
            </a:fld>
            <a:endParaRPr lang="zh-TW" altLang="en-US"/>
          </a:p>
        </p:txBody>
      </p:sp>
    </p:spTree>
    <p:extLst>
      <p:ext uri="{BB962C8B-B14F-4D97-AF65-F5344CB8AC3E}">
        <p14:creationId xmlns:p14="http://schemas.microsoft.com/office/powerpoint/2010/main" val="338271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重點：</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社企的範圍介定，廣義的社企範圍以改善社會為目的，較符合社企的本質。</a:t>
            </a:r>
            <a:r>
              <a:rPr lang="en-US" altLang="zh-TW" sz="1200" b="0" i="0" u="none" strike="noStrike" kern="1200" baseline="0" dirty="0" smtClean="0">
                <a:solidFill>
                  <a:schemeClr val="tx1"/>
                </a:solidFill>
                <a:latin typeface="+mn-lt"/>
                <a:ea typeface="+mn-ea"/>
                <a:cs typeface="+mn-cs"/>
              </a:rPr>
              <a:t/>
            </a:r>
            <a:br>
              <a:rPr lang="en-US" altLang="zh-TW" sz="1200" b="0" i="0" u="none" strike="noStrike" kern="1200" baseline="0" dirty="0" smtClean="0">
                <a:solidFill>
                  <a:schemeClr val="tx1"/>
                </a:solidFill>
                <a:latin typeface="+mn-lt"/>
                <a:ea typeface="+mn-ea"/>
                <a:cs typeface="+mn-cs"/>
              </a:rPr>
            </a:br>
            <a:r>
              <a:rPr lang="zh-TW" altLang="en-US" sz="1200" b="0" i="0" u="none" strike="noStrike" kern="1200" baseline="0" dirty="0" smtClean="0">
                <a:solidFill>
                  <a:schemeClr val="tx1"/>
                </a:solidFill>
                <a:latin typeface="+mn-lt"/>
                <a:ea typeface="+mn-ea"/>
                <a:cs typeface="+mn-cs"/>
              </a:rPr>
              <a:t>但若想要最多人參與社企則以最廣義的社企範圍較能吸引大眾投入改善社會的活動</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既能賺錢又能做好事</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參考資料：</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社會企業的樣貌可說是兼容並蓄，但經營社會企業若是出自於追求營利的企</a:t>
            </a:r>
            <a:r>
              <a:rPr lang="en-US" altLang="zh-TW" sz="1200" b="0" i="0" u="none" strike="noStrike" kern="1200" baseline="0" dirty="0" smtClean="0">
                <a:solidFill>
                  <a:schemeClr val="tx1"/>
                </a:solidFill>
                <a:latin typeface="+mn-lt"/>
                <a:ea typeface="+mn-ea"/>
                <a:cs typeface="+mn-cs"/>
              </a:rPr>
              <a:t>12 </a:t>
            </a:r>
          </a:p>
          <a:p>
            <a:r>
              <a:rPr lang="zh-TW" altLang="en-US" sz="1200" b="0" i="0" u="none" strike="noStrike" kern="1200" baseline="0" dirty="0" smtClean="0">
                <a:solidFill>
                  <a:schemeClr val="tx1"/>
                </a:solidFill>
                <a:latin typeface="+mn-lt"/>
                <a:ea typeface="+mn-ea"/>
                <a:cs typeface="+mn-cs"/>
              </a:rPr>
              <a:t>業，難免會有一些缺點，因為他們無法掌握到非營利組織的獨特性，這也說明了迄今為止，為何社會企業的主要貢獻仍是在於非營利組織（</a:t>
            </a:r>
            <a:r>
              <a:rPr lang="en-US" altLang="zh-TW" sz="1200" b="0" i="0" u="none" strike="noStrike" kern="1200" baseline="0" dirty="0" smtClean="0">
                <a:solidFill>
                  <a:schemeClr val="tx1"/>
                </a:solidFill>
                <a:latin typeface="+mn-lt"/>
                <a:ea typeface="+mn-ea"/>
                <a:cs typeface="+mn-cs"/>
              </a:rPr>
              <a:t>Thomson, 2002</a:t>
            </a:r>
            <a:r>
              <a:rPr lang="zh-TW" altLang="en-US" sz="1200" b="0" i="0" u="none" strike="noStrike" kern="1200" baseline="0" dirty="0" smtClean="0">
                <a:solidFill>
                  <a:schemeClr val="tx1"/>
                </a:solidFill>
                <a:latin typeface="+mn-lt"/>
                <a:ea typeface="+mn-ea"/>
                <a:cs typeface="+mn-cs"/>
              </a:rPr>
              <a:t>；</a:t>
            </a:r>
            <a:r>
              <a:rPr lang="en-US" altLang="zh-TW" sz="1200" b="0" i="0" u="none" strike="noStrike" kern="1200" baseline="0" dirty="0" err="1" smtClean="0">
                <a:solidFill>
                  <a:schemeClr val="tx1"/>
                </a:solidFill>
                <a:latin typeface="+mn-lt"/>
                <a:ea typeface="+mn-ea"/>
                <a:cs typeface="+mn-cs"/>
              </a:rPr>
              <a:t>Galera</a:t>
            </a:r>
            <a:r>
              <a:rPr lang="en-US" altLang="zh-TW" sz="1200" b="0" i="0" u="none" strike="noStrike" kern="1200" baseline="0" dirty="0" smtClean="0">
                <a:solidFill>
                  <a:schemeClr val="tx1"/>
                </a:solidFill>
                <a:latin typeface="+mn-lt"/>
                <a:ea typeface="+mn-ea"/>
                <a:cs typeface="+mn-cs"/>
              </a:rPr>
              <a:t> &amp; </a:t>
            </a:r>
            <a:r>
              <a:rPr lang="en-US" altLang="zh-TW" sz="1200" b="0" i="0" u="none" strike="noStrike" kern="1200" baseline="0" dirty="0" err="1" smtClean="0">
                <a:solidFill>
                  <a:schemeClr val="tx1"/>
                </a:solidFill>
                <a:latin typeface="+mn-lt"/>
                <a:ea typeface="+mn-ea"/>
                <a:cs typeface="+mn-cs"/>
              </a:rPr>
              <a:t>Borzaga</a:t>
            </a:r>
            <a:r>
              <a:rPr lang="en-US" altLang="zh-TW" sz="1200" b="0" i="0" u="none" strike="noStrike" kern="1200" baseline="0" dirty="0" smtClean="0">
                <a:solidFill>
                  <a:schemeClr val="tx1"/>
                </a:solidFill>
                <a:latin typeface="+mn-lt"/>
                <a:ea typeface="+mn-ea"/>
                <a:cs typeface="+mn-cs"/>
              </a:rPr>
              <a:t>, 2009</a:t>
            </a:r>
            <a:r>
              <a:rPr lang="zh-TW" altLang="en-US" sz="1200" b="0" i="0" u="none" strike="noStrike" kern="1200" baseline="0" dirty="0" smtClean="0">
                <a:solidFill>
                  <a:schemeClr val="tx1"/>
                </a:solidFill>
                <a:latin typeface="+mn-lt"/>
                <a:ea typeface="+mn-ea"/>
                <a:cs typeface="+mn-cs"/>
              </a:rPr>
              <a:t>：</a:t>
            </a:r>
            <a:r>
              <a:rPr lang="en-US" altLang="zh-TW" sz="1200" b="0" i="0" u="none" strike="noStrike" kern="1200" baseline="0" dirty="0" smtClean="0">
                <a:solidFill>
                  <a:schemeClr val="tx1"/>
                </a:solidFill>
                <a:latin typeface="+mn-lt"/>
                <a:ea typeface="+mn-ea"/>
                <a:cs typeface="+mn-cs"/>
              </a:rPr>
              <a:t>212</a:t>
            </a:r>
            <a:r>
              <a:rPr lang="zh-TW" altLang="en-US" sz="1200" b="0" i="0" u="none" strike="noStrike" kern="1200" baseline="0" dirty="0" smtClean="0">
                <a:solidFill>
                  <a:schemeClr val="tx1"/>
                </a:solidFill>
                <a:latin typeface="+mn-lt"/>
                <a:ea typeface="+mn-ea"/>
                <a:cs typeface="+mn-cs"/>
              </a:rPr>
              <a:t>）。</a:t>
            </a:r>
            <a:r>
              <a:rPr lang="en-US" altLang="zh-TW" sz="1200" b="0" i="0" u="none" strike="noStrike" kern="1200" baseline="0" dirty="0" err="1" smtClean="0">
                <a:solidFill>
                  <a:schemeClr val="tx1"/>
                </a:solidFill>
                <a:latin typeface="+mn-lt"/>
                <a:ea typeface="+mn-ea"/>
                <a:cs typeface="+mn-cs"/>
              </a:rPr>
              <a:t>Massarsky</a:t>
            </a:r>
            <a:r>
              <a:rPr lang="zh-TW" altLang="en-US" sz="1200" b="0" i="0" u="none" strike="noStrike" kern="1200" baseline="0" dirty="0" smtClean="0">
                <a:solidFill>
                  <a:schemeClr val="tx1"/>
                </a:solidFill>
                <a:latin typeface="+mn-lt"/>
                <a:ea typeface="+mn-ea"/>
                <a:cs typeface="+mn-cs"/>
              </a:rPr>
              <a:t>（</a:t>
            </a:r>
            <a:r>
              <a:rPr lang="en-US" altLang="zh-TW" sz="1200" b="0" i="0" u="none" strike="noStrike" kern="1200" baseline="0" dirty="0" smtClean="0">
                <a:solidFill>
                  <a:schemeClr val="tx1"/>
                </a:solidFill>
                <a:latin typeface="+mn-lt"/>
                <a:ea typeface="+mn-ea"/>
                <a:cs typeface="+mn-cs"/>
              </a:rPr>
              <a:t>2006</a:t>
            </a:r>
            <a:r>
              <a:rPr lang="zh-TW" altLang="en-US" sz="1200" b="0" i="0" u="none" strike="noStrike" kern="1200" baseline="0" dirty="0" smtClean="0">
                <a:solidFill>
                  <a:schemeClr val="tx1"/>
                </a:solidFill>
                <a:latin typeface="+mn-lt"/>
                <a:ea typeface="+mn-ea"/>
                <a:cs typeface="+mn-cs"/>
              </a:rPr>
              <a:t>）和</a:t>
            </a:r>
            <a:r>
              <a:rPr lang="en-US" altLang="zh-TW" sz="1200" b="0" i="0" u="none" strike="noStrike" kern="1200" baseline="0" dirty="0" err="1" smtClean="0">
                <a:solidFill>
                  <a:schemeClr val="tx1"/>
                </a:solidFill>
                <a:latin typeface="+mn-lt"/>
                <a:ea typeface="+mn-ea"/>
                <a:cs typeface="+mn-cs"/>
              </a:rPr>
              <a:t>Mair</a:t>
            </a:r>
            <a:r>
              <a:rPr lang="zh-TW" altLang="en-US" sz="1200" b="0" i="0" u="none" strike="noStrike" kern="1200" baseline="0" dirty="0" smtClean="0">
                <a:solidFill>
                  <a:schemeClr val="tx1"/>
                </a:solidFill>
                <a:latin typeface="+mn-lt"/>
                <a:ea typeface="+mn-ea"/>
                <a:cs typeface="+mn-cs"/>
              </a:rPr>
              <a:t>（</a:t>
            </a:r>
            <a:r>
              <a:rPr lang="en-US" altLang="zh-TW" sz="1200" b="0" i="0" u="none" strike="noStrike" kern="1200" baseline="0" dirty="0" smtClean="0">
                <a:solidFill>
                  <a:schemeClr val="tx1"/>
                </a:solidFill>
                <a:latin typeface="+mn-lt"/>
                <a:ea typeface="+mn-ea"/>
                <a:cs typeface="+mn-cs"/>
              </a:rPr>
              <a:t>2006</a:t>
            </a:r>
            <a:r>
              <a:rPr lang="zh-TW" altLang="en-US" sz="1200" b="0" i="0" u="none" strike="noStrike" kern="1200" baseline="0" dirty="0" smtClean="0">
                <a:solidFill>
                  <a:schemeClr val="tx1"/>
                </a:solidFill>
                <a:latin typeface="+mn-lt"/>
                <a:ea typeface="+mn-ea"/>
                <a:cs typeface="+mn-cs"/>
              </a:rPr>
              <a:t>）等都認為社會企業是由非營利組織推動的商業經營</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由於本研究著重於非營利組織的角度，</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rgbClr val="C00000"/>
                </a:solidFill>
                <a:latin typeface="+mn-lt"/>
                <a:ea typeface="+mn-ea"/>
                <a:cs typeface="+mn-cs"/>
              </a:rPr>
              <a:t>高永興將「社會企業」定義為</a:t>
            </a:r>
            <a:r>
              <a:rPr lang="zh-TW" altLang="en-US" sz="1200" b="0" i="0" u="none" strike="noStrike" kern="1200" baseline="0" dirty="0" smtClean="0">
                <a:solidFill>
                  <a:schemeClr val="tx1"/>
                </a:solidFill>
                <a:latin typeface="+mn-lt"/>
                <a:ea typeface="+mn-ea"/>
                <a:cs typeface="+mn-cs"/>
              </a:rPr>
              <a:t>：</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非營利組織在其使命驅動下，致力於創造或增加社會價值，並採用商業運作模式，在市場上銷售服務或商品，藉以增加收入來維續運作和創造多重的價值。</a:t>
            </a:r>
            <a:r>
              <a:rPr lang="en-US" altLang="zh-TW" sz="1200" b="0" i="0" u="none" strike="noStrike" kern="1200" baseline="0" dirty="0" smtClean="0">
                <a:solidFill>
                  <a:schemeClr val="tx1"/>
                </a:solidFill>
                <a:latin typeface="+mn-lt"/>
                <a:ea typeface="+mn-ea"/>
                <a:cs typeface="+mn-cs"/>
              </a:rPr>
              <a:t>｣</a:t>
            </a:r>
            <a:r>
              <a:rPr lang="zh-TW" altLang="en-US" sz="1200" b="0" i="0" u="none" strike="noStrike" kern="1200" baseline="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2E822E9D-E0DF-4F26-8C3E-A49539491185}" type="slidenum">
              <a:rPr lang="zh-TW" altLang="en-US" smtClean="0">
                <a:solidFill>
                  <a:prstClr val="black"/>
                </a:solidFill>
              </a:rPr>
              <a:pPr/>
              <a:t>12</a:t>
            </a:fld>
            <a:endParaRPr lang="zh-TW" altLang="en-US">
              <a:solidFill>
                <a:prstClr val="black"/>
              </a:solidFill>
            </a:endParaRPr>
          </a:p>
        </p:txBody>
      </p:sp>
    </p:spTree>
    <p:extLst>
      <p:ext uri="{BB962C8B-B14F-4D97-AF65-F5344CB8AC3E}">
        <p14:creationId xmlns:p14="http://schemas.microsoft.com/office/powerpoint/2010/main" val="318694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17" name="頁尾版面配置區 16"/>
          <p:cNvSpPr>
            <a:spLocks noGrp="1"/>
          </p:cNvSpPr>
          <p:nvPr>
            <p:ph type="ftr" sz="quarter" idx="11"/>
          </p:nvPr>
        </p:nvSpPr>
        <p:spPr/>
        <p:txBody>
          <a:bodyPr/>
          <a:lstStyle>
            <a:extLst/>
          </a:lstStyle>
          <a:p>
            <a:endParaRPr lang="zh-TW" altLang="en-US"/>
          </a:p>
        </p:txBody>
      </p:sp>
      <p:sp>
        <p:nvSpPr>
          <p:cNvPr id="29" name="投影片編號版面配置區 28"/>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標題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981200" cy="5851525"/>
          </a:xfrm>
        </p:spPr>
        <p:txBody>
          <a:bodyPr vert="eaVert" anchor="ct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39"/>
            <a:ext cx="58674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smtClean="0"/>
              <a:t>按一下以編輯母片副標題樣式</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4DF77-29DB-4B00-BA40-71B7B30D0995}"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8256238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9362E7-7775-4088-8642-4205A4104EC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6209371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C5873-2AB6-415D-BB2B-AE17F6727B92}"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623080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C34267-7E78-4E25-8813-91C390096925}"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9013558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C6DBBE-CEE8-4B93-A09E-520E3848D97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93557878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28A903-0AB8-4822-AD62-604BCB42A8B4}"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2075226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B87584-0242-46BA-B030-8026FAD6C97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9642210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716CBC-3F03-48C4-93AC-6F66FCB49A15}"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209600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184EF6-5005-487F-A388-3DB07BBCED73}"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9070249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98C91A-B972-42E3-B781-B13E7309F968}"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9595023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549275"/>
            <a:ext cx="2057400" cy="5576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549275"/>
            <a:ext cx="6019800" cy="5576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EE0145-8CD8-42A9-9C1F-8C5A90E3DEB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133024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49275"/>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3048D4-644D-4D0B-A721-805FD8179222}"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248089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49275"/>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3CD30AF-9B9A-4800-B924-6168F5E1A5E4}"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0280804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549275"/>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a:solidFill>
                  <a:prstClr val="black"/>
                </a:solidFill>
              </a:rPr>
              <a:t>版權所有，請勿轉載引用</a:t>
            </a: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9C27DA-CF43-4577-828A-C68EDA3ABBAE}"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6632931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0001E009-8A3C-423E-BF5F-18FF07E2A059}"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3B70440B-826D-4D37-BBA9-AA73F2A6EFE7}"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2817879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1A5D4378-2540-4D69-9BC0-E7DC71B1ECEE}"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DEFBD73-3B56-4E32-B00D-3A46F1E46E48}"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1167597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a:prstGeom prst="rect">
            <a:avLst/>
          </a:prstGeo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7"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771FF8C-FD11-40B3-BEE5-EE01C127BA78}"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F92975EE-7280-4522-AD6E-A5FF37422785}"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2399035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9159A3D2-50FF-40A5-8975-4DFCB4B20BD5}"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A8DACD15-AA44-44F9-BE31-487289AB7788}"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85625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14" name="手繪多邊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手繪多邊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手繪多邊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手繪多邊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手繪多邊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手繪多邊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手繪多邊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手繪多邊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手繪多邊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手繪多邊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手繪多邊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手繪多邊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手繪多邊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手繪多邊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手繪多邊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文字版面配置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TW" altLang="en-US" smtClean="0"/>
              <a:t>按一下以編輯母片標題樣式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id-ID"/>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B216056-4EDC-454C-A7D8-23F7D46BE870}"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E8AAA5A3-BC3C-47FE-BDB5-62481D47DA6A}"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258414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C3598563-6E01-4CD0-B292-230780C64B3C}"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81770137-2657-4F0A-A4E2-8E989E329ECF}"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950666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A328BD3F-DD79-4799-A527-B7702B10A62C}"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9CB7A81D-52B2-4273-AD7A-CA80C2A8A384}"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1896066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9CE863AF-8B9C-4577-8C1F-EAEF328D4418}"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B6225E79-BF4D-44E9-A5F1-1374996CA6F0}"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2884200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75562351-C75E-4FCF-9423-0D4337B8C801}"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19F8DA2B-A3E1-4C94-8C71-FFEE2936B3BE}"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1688567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4676809B-683B-4B4F-9976-98A7F734E58D}"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DE28BEEB-D4F3-422C-B2A1-74EEAC01448E}"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3107507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286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189391B3-4B1A-4425-8A35-9DA489BC7FFB}" type="datetimeFigureOut">
              <a:rPr lang="id-ID" altLang="zh-TW">
                <a:solidFill>
                  <a:prstClr val="black"/>
                </a:solidFill>
              </a:rPr>
              <a:pPr fontAlgn="base">
                <a:spcBef>
                  <a:spcPct val="0"/>
                </a:spcBef>
                <a:spcAft>
                  <a:spcPct val="0"/>
                </a:spcAft>
              </a:pPr>
              <a:t>29/03/2017</a:t>
            </a:fld>
            <a:endParaRPr lang="id-ID" altLang="zh-TW">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endParaRPr lang="zh-TW" altLang="zh-TW">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1FD9DAEB-0D64-45B7-879D-397BB3C62728}" type="slidenum">
              <a:rPr lang="id-ID" altLang="zh-TW">
                <a:solidFill>
                  <a:prstClr val="black"/>
                </a:solidFill>
              </a:rPr>
              <a:pPr fontAlgn="base">
                <a:spcBef>
                  <a:spcPct val="0"/>
                </a:spcBef>
                <a:spcAft>
                  <a:spcPct val="0"/>
                </a:spcAft>
              </a:pPr>
              <a:t>‹#›</a:t>
            </a:fld>
            <a:endParaRPr lang="id-ID" altLang="zh-TW">
              <a:solidFill>
                <a:prstClr val="black"/>
              </a:solidFill>
            </a:endParaRPr>
          </a:p>
        </p:txBody>
      </p:sp>
    </p:spTree>
    <p:extLst>
      <p:ext uri="{BB962C8B-B14F-4D97-AF65-F5344CB8AC3E}">
        <p14:creationId xmlns:p14="http://schemas.microsoft.com/office/powerpoint/2010/main" val="94749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12064"/>
            <a:ext cx="8229600" cy="9144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504824" y="512064"/>
            <a:ext cx="7772400" cy="914400"/>
          </a:xfrm>
        </p:spPr>
        <p:txBody>
          <a:bodyPr anchor="t"/>
          <a:lstStyle>
            <a:lvl1pPr>
              <a:defRPr sz="400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512064"/>
            <a:ext cx="7772400" cy="914400"/>
          </a:xfrm>
        </p:spPr>
        <p:txBody>
          <a:bodyPr/>
          <a:lstStyle>
            <a:lvl1pPr>
              <a:defRPr sz="4000" cap="none" baseline="0"/>
            </a:lvl1pPr>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273050"/>
            <a:ext cx="8229600" cy="1162050"/>
          </a:xfrm>
        </p:spPr>
        <p:txBody>
          <a:bodyPr anchor="ctr"/>
          <a:lstStyle>
            <a:lvl1pPr algn="l">
              <a:buNone/>
              <a:defRPr sz="3600" b="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AB22450C-C579-42BF-9CA1-7C5D2D65A85A}" type="datetimeFigureOut">
              <a:rPr lang="zh-TW" altLang="en-US" smtClean="0"/>
              <a:pPr/>
              <a:t>2017/3/29</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0847F38D-9A67-4CD6-8299-1FE1DC96752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直線接點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群組 9"/>
          <p:cNvGrpSpPr/>
          <p:nvPr/>
        </p:nvGrpSpPr>
        <p:grpSpPr>
          <a:xfrm rot="5400000">
            <a:off x="8514581" y="1219200"/>
            <a:ext cx="132763" cy="128466"/>
            <a:chOff x="6668087" y="1297746"/>
            <a:chExt cx="161840" cy="156602"/>
          </a:xfrm>
        </p:grpSpPr>
        <p:cxnSp>
          <p:nvCxnSpPr>
            <p:cNvPr id="15" name="直線接點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grpSp>
        <p:nvGrpSpPr>
          <p:cNvPr id="14" name="群組 13"/>
          <p:cNvGrpSpPr/>
          <p:nvPr/>
        </p:nvGrpSpPr>
        <p:grpSpPr>
          <a:xfrm rot="5400000">
            <a:off x="8666981" y="1371600"/>
            <a:ext cx="132763" cy="128466"/>
            <a:chOff x="6668087" y="1297746"/>
            <a:chExt cx="161840" cy="156602"/>
          </a:xfrm>
        </p:grpSpPr>
        <p:cxnSp>
          <p:nvCxnSpPr>
            <p:cNvPr id="11" name="直線接點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群組 17"/>
          <p:cNvGrpSpPr/>
          <p:nvPr/>
        </p:nvGrpSpPr>
        <p:grpSpPr>
          <a:xfrm rot="5400000">
            <a:off x="8320088" y="1474763"/>
            <a:ext cx="132763" cy="128466"/>
            <a:chOff x="6668087" y="1297746"/>
            <a:chExt cx="161840" cy="156602"/>
          </a:xfrm>
        </p:grpSpPr>
        <p:cxnSp>
          <p:nvCxnSpPr>
            <p:cNvPr id="19" name="直線接點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版面配置區 4"/>
          <p:cNvSpPr>
            <a:spLocks noGrp="1"/>
          </p:cNvSpPr>
          <p:nvPr>
            <p:ph type="dt" sz="half" idx="10"/>
          </p:nvPr>
        </p:nvSpPr>
        <p:spPr>
          <a:xfrm>
            <a:off x="6477000" y="55499"/>
            <a:ext cx="2133600" cy="365125"/>
          </a:xfrm>
        </p:spPr>
        <p:txBody>
          <a:bodyPr/>
          <a:lstStyle>
            <a:extLst/>
          </a:lstStyle>
          <a:p>
            <a:fld id="{AB22450C-C579-42BF-9CA1-7C5D2D65A85A}" type="datetimeFigureOut">
              <a:rPr lang="zh-TW" altLang="en-US" smtClean="0"/>
              <a:pPr/>
              <a:t>2017/3/29</a:t>
            </a:fld>
            <a:endParaRPr lang="zh-TW" altLang="en-US"/>
          </a:p>
        </p:txBody>
      </p:sp>
      <p:sp>
        <p:nvSpPr>
          <p:cNvPr id="6" name="頁尾版面配置區 5"/>
          <p:cNvSpPr>
            <a:spLocks noGrp="1"/>
          </p:cNvSpPr>
          <p:nvPr>
            <p:ph type="ftr" sz="quarter" idx="11"/>
          </p:nvPr>
        </p:nvSpPr>
        <p:spPr>
          <a:xfrm>
            <a:off x="914400" y="55499"/>
            <a:ext cx="5562600" cy="365125"/>
          </a:xfrm>
        </p:spPr>
        <p:txBody>
          <a:bodyPr/>
          <a:lstStyle>
            <a:extLst/>
          </a:lstStyle>
          <a:p>
            <a:endParaRPr lang="zh-TW" altLang="en-US"/>
          </a:p>
        </p:txBody>
      </p:sp>
      <p:sp>
        <p:nvSpPr>
          <p:cNvPr id="7" name="投影片編號版面配置區 6"/>
          <p:cNvSpPr>
            <a:spLocks noGrp="1"/>
          </p:cNvSpPr>
          <p:nvPr>
            <p:ph type="sldNum" sz="quarter" idx="12"/>
          </p:nvPr>
        </p:nvSpPr>
        <p:spPr>
          <a:xfrm>
            <a:off x="8610600" y="55499"/>
            <a:ext cx="457200" cy="365125"/>
          </a:xfrm>
        </p:spPr>
        <p:txBody>
          <a:bodyPr/>
          <a:lstStyle>
            <a:extLst/>
          </a:lstStyle>
          <a:p>
            <a:fld id="{0847F38D-9A67-4CD6-8299-1FE1DC96752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標題版面配置區 21"/>
          <p:cNvSpPr>
            <a:spLocks noGrp="1"/>
          </p:cNvSpPr>
          <p:nvPr>
            <p:ph type="title"/>
          </p:nvPr>
        </p:nvSpPr>
        <p:spPr>
          <a:xfrm>
            <a:off x="355278" y="512064"/>
            <a:ext cx="8465194" cy="914400"/>
          </a:xfrm>
          <a:prstGeom prst="rect">
            <a:avLst/>
          </a:prstGeom>
        </p:spPr>
        <p:txBody>
          <a:bodyPr vert="horz" anchor="t">
            <a:noAutofit/>
          </a:bodyPr>
          <a:lstStyle>
            <a:extLst/>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32418" y="1783560"/>
            <a:ext cx="8488054" cy="4572000"/>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B22450C-C579-42BF-9CA1-7C5D2D65A85A}" type="datetimeFigureOut">
              <a:rPr lang="zh-TW" altLang="en-US" smtClean="0"/>
              <a:pPr/>
              <a:t>2017/3/29</a:t>
            </a:fld>
            <a:endParaRPr lang="zh-TW" altLang="en-US"/>
          </a:p>
        </p:txBody>
      </p:sp>
      <p:sp>
        <p:nvSpPr>
          <p:cNvPr id="3" name="頁尾版面配置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847F38D-9A67-4CD6-8299-1FE1DC96752D}"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49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新細明體" charset="-120"/>
              </a:defRPr>
            </a:lvl1pPr>
          </a:lstStyle>
          <a:p>
            <a:pPr fontAlgn="base">
              <a:spcBef>
                <a:spcPct val="0"/>
              </a:spcBef>
              <a:spcAft>
                <a:spcPct val="0"/>
              </a:spcAft>
              <a:defRPr/>
            </a:pPr>
            <a:endParaRPr kumimoji="1" lang="en-US" altLang="zh-TW">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新細明體" charset="-120"/>
              </a:defRPr>
            </a:lvl1pPr>
          </a:lstStyle>
          <a:p>
            <a:pPr fontAlgn="base">
              <a:spcBef>
                <a:spcPct val="0"/>
              </a:spcBef>
              <a:spcAft>
                <a:spcPct val="0"/>
              </a:spcAft>
              <a:defRPr/>
            </a:pPr>
            <a:r>
              <a:rPr kumimoji="1" lang="zh-TW" altLang="en-US">
                <a:solidFill>
                  <a:prstClr val="black"/>
                </a:solidFill>
              </a:rPr>
              <a:t>版權所有，請勿轉載引用</a:t>
            </a:r>
            <a:endParaRPr kumimoji="1" lang="en-US" altLang="zh-TW">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新細明體" charset="-120"/>
              </a:defRPr>
            </a:lvl1pPr>
          </a:lstStyle>
          <a:p>
            <a:pPr fontAlgn="base">
              <a:spcBef>
                <a:spcPct val="0"/>
              </a:spcBef>
              <a:spcAft>
                <a:spcPct val="0"/>
              </a:spcAft>
              <a:defRPr/>
            </a:pPr>
            <a:fld id="{28B9EA49-19D4-47C5-8C9B-F3E689D713F9}" type="slidenum">
              <a:rPr kumimoji="1" lang="en-US" altLang="zh-TW">
                <a:solidFill>
                  <a:prstClr val="black"/>
                </a:solidFill>
              </a:rPr>
              <a:pPr fontAlgn="base">
                <a:spcBef>
                  <a:spcPct val="0"/>
                </a:spcBef>
                <a:spcAft>
                  <a:spcPct val="0"/>
                </a:spcAft>
                <a:defRPr/>
              </a:pPr>
              <a:t>‹#›</a:t>
            </a:fld>
            <a:endParaRPr kumimoji="1" lang="en-US" altLang="zh-TW">
              <a:solidFill>
                <a:prstClr val="black"/>
              </a:solidFill>
            </a:endParaRPr>
          </a:p>
        </p:txBody>
      </p:sp>
      <p:pic>
        <p:nvPicPr>
          <p:cNvPr id="2055" name="Picture 7" descr="伊甸基金會logo"/>
          <p:cNvPicPr>
            <a:picLocks noChangeAspect="1" noChangeArrowheads="1"/>
          </p:cNvPicPr>
          <p:nvPr/>
        </p:nvPicPr>
        <p:blipFill>
          <a:blip r:embed="rId16" cstate="print"/>
          <a:srcRect/>
          <a:stretch>
            <a:fillRect/>
          </a:stretch>
        </p:blipFill>
        <p:spPr bwMode="auto">
          <a:xfrm>
            <a:off x="111125" y="6092825"/>
            <a:ext cx="2947988" cy="693738"/>
          </a:xfrm>
          <a:prstGeom prst="rect">
            <a:avLst/>
          </a:prstGeom>
          <a:noFill/>
          <a:ln w="9525">
            <a:noFill/>
            <a:miter lim="800000"/>
            <a:headEnd/>
            <a:tailEnd/>
          </a:ln>
        </p:spPr>
      </p:pic>
      <p:sp>
        <p:nvSpPr>
          <p:cNvPr id="1032" name="AutoShape 8"/>
          <p:cNvSpPr>
            <a:spLocks noChangeArrowheads="1"/>
          </p:cNvSpPr>
          <p:nvPr/>
        </p:nvSpPr>
        <p:spPr bwMode="auto">
          <a:xfrm>
            <a:off x="107950" y="333375"/>
            <a:ext cx="8928100" cy="215900"/>
          </a:xfrm>
          <a:prstGeom prst="roundRect">
            <a:avLst>
              <a:gd name="adj" fmla="val 16667"/>
            </a:avLst>
          </a:prstGeom>
          <a:solidFill>
            <a:srgbClr val="FF9900"/>
          </a:solidFill>
          <a:ln>
            <a:noFill/>
          </a:ln>
          <a:extLst/>
        </p:spPr>
        <p:txBody>
          <a:bodyPr wrap="none" anchor="ctr"/>
          <a:lstStyle>
            <a:lvl1pPr eaLnBrk="0" hangingPunct="0">
              <a:defRPr kumimoji="1" sz="2800">
                <a:solidFill>
                  <a:schemeClr val="tx1"/>
                </a:solidFill>
                <a:latin typeface="Arial" charset="0"/>
                <a:ea typeface="新細明體" pitchFamily="18" charset="-120"/>
              </a:defRPr>
            </a:lvl1pPr>
            <a:lvl2pPr marL="742950" indent="-285750" eaLnBrk="0" hangingPunct="0">
              <a:defRPr kumimoji="1" sz="2800">
                <a:solidFill>
                  <a:schemeClr val="tx1"/>
                </a:solidFill>
                <a:latin typeface="Arial" charset="0"/>
                <a:ea typeface="新細明體" pitchFamily="18" charset="-120"/>
              </a:defRPr>
            </a:lvl2pPr>
            <a:lvl3pPr marL="1143000" indent="-228600" eaLnBrk="0" hangingPunct="0">
              <a:defRPr kumimoji="1" sz="2800">
                <a:solidFill>
                  <a:schemeClr val="tx1"/>
                </a:solidFill>
                <a:latin typeface="Arial" charset="0"/>
                <a:ea typeface="新細明體" pitchFamily="18" charset="-120"/>
              </a:defRPr>
            </a:lvl3pPr>
            <a:lvl4pPr marL="1600200" indent="-228600" eaLnBrk="0" hangingPunct="0">
              <a:defRPr kumimoji="1" sz="2800">
                <a:solidFill>
                  <a:schemeClr val="tx1"/>
                </a:solidFill>
                <a:latin typeface="Arial" charset="0"/>
                <a:ea typeface="新細明體" pitchFamily="18" charset="-120"/>
              </a:defRPr>
            </a:lvl4pPr>
            <a:lvl5pPr marL="2057400" indent="-228600" eaLnBrk="0" hangingPunct="0">
              <a:defRPr kumimoji="1" sz="28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28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28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28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2800">
                <a:solidFill>
                  <a:schemeClr val="tx1"/>
                </a:solidFill>
                <a:latin typeface="Arial" charset="0"/>
                <a:ea typeface="新細明體" pitchFamily="18" charset="-120"/>
              </a:defRPr>
            </a:lvl9pPr>
          </a:lstStyle>
          <a:p>
            <a:pPr eaLnBrk="1" fontAlgn="base" hangingPunct="1">
              <a:spcBef>
                <a:spcPct val="0"/>
              </a:spcBef>
              <a:spcAft>
                <a:spcPct val="0"/>
              </a:spcAft>
              <a:defRPr/>
            </a:pPr>
            <a:r>
              <a:rPr lang="zh-TW" altLang="en-US" sz="1400" b="1" smtClean="0">
                <a:solidFill>
                  <a:prstClr val="white"/>
                </a:solidFill>
                <a:latin typeface="BatangChe" pitchFamily="49" charset="-127"/>
                <a:ea typeface="BatangChe" pitchFamily="49" charset="-127"/>
              </a:rPr>
              <a:t>                    拯 救 失 衡 身 體  </a:t>
            </a:r>
            <a:r>
              <a:rPr lang="en-US" altLang="zh-TW" sz="1400" b="1" smtClean="0">
                <a:solidFill>
                  <a:prstClr val="white"/>
                </a:solidFill>
                <a:latin typeface="BatangChe" pitchFamily="49" charset="-127"/>
              </a:rPr>
              <a:t>‧  </a:t>
            </a:r>
            <a:r>
              <a:rPr lang="zh-TW" altLang="en-US" sz="1400" b="1" smtClean="0">
                <a:solidFill>
                  <a:prstClr val="white"/>
                </a:solidFill>
                <a:latin typeface="BatangChe" pitchFamily="49" charset="-127"/>
              </a:rPr>
              <a:t>幫 助 失 能 家 庭</a:t>
            </a:r>
          </a:p>
        </p:txBody>
      </p:sp>
      <p:pic>
        <p:nvPicPr>
          <p:cNvPr id="2057" name="Picture 9"/>
          <p:cNvPicPr>
            <a:picLocks noChangeAspect="1" noChangeArrowheads="1"/>
          </p:cNvPicPr>
          <p:nvPr/>
        </p:nvPicPr>
        <p:blipFill>
          <a:blip r:embed="rId17" cstate="print"/>
          <a:srcRect/>
          <a:stretch>
            <a:fillRect/>
          </a:stretch>
        </p:blipFill>
        <p:spPr bwMode="auto">
          <a:xfrm>
            <a:off x="5651500" y="5876925"/>
            <a:ext cx="3384550" cy="950913"/>
          </a:xfrm>
          <a:prstGeom prst="rect">
            <a:avLst/>
          </a:prstGeom>
          <a:noFill/>
          <a:ln w="9525">
            <a:noFill/>
            <a:miter lim="800000"/>
            <a:headEnd/>
            <a:tailEnd/>
          </a:ln>
        </p:spPr>
      </p:pic>
      <p:pic>
        <p:nvPicPr>
          <p:cNvPr id="2058" name="Picture 10" descr="愛我幫幫我 雙LOGO"/>
          <p:cNvPicPr>
            <a:picLocks noChangeAspect="1" noChangeArrowheads="1"/>
          </p:cNvPicPr>
          <p:nvPr/>
        </p:nvPicPr>
        <p:blipFill>
          <a:blip r:embed="rId18" cstate="print"/>
          <a:srcRect/>
          <a:stretch>
            <a:fillRect/>
          </a:stretch>
        </p:blipFill>
        <p:spPr bwMode="auto">
          <a:xfrm>
            <a:off x="357188" y="142875"/>
            <a:ext cx="1379537" cy="738188"/>
          </a:xfrm>
          <a:prstGeom prst="rect">
            <a:avLst/>
          </a:prstGeom>
          <a:noFill/>
          <a:ln w="9525">
            <a:noFill/>
            <a:miter lim="800000"/>
            <a:headEnd/>
            <a:tailEnd/>
          </a:ln>
        </p:spPr>
      </p:pic>
    </p:spTree>
    <p:extLst>
      <p:ext uri="{BB962C8B-B14F-4D97-AF65-F5344CB8AC3E}">
        <p14:creationId xmlns:p14="http://schemas.microsoft.com/office/powerpoint/2010/main" val="23871121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微軟正黑體" pitchFamily="34" charset="-120"/>
        </a:defRPr>
      </a:lvl2pPr>
      <a:lvl3pPr algn="ctr" rtl="0" eaLnBrk="0" fontAlgn="base" hangingPunct="0">
        <a:spcBef>
          <a:spcPct val="0"/>
        </a:spcBef>
        <a:spcAft>
          <a:spcPct val="0"/>
        </a:spcAft>
        <a:defRPr kumimoji="1" sz="4400">
          <a:solidFill>
            <a:schemeClr val="tx2"/>
          </a:solidFill>
          <a:latin typeface="Arial" charset="0"/>
          <a:ea typeface="微軟正黑體" pitchFamily="34" charset="-120"/>
        </a:defRPr>
      </a:lvl3pPr>
      <a:lvl4pPr algn="ctr" rtl="0" eaLnBrk="0" fontAlgn="base" hangingPunct="0">
        <a:spcBef>
          <a:spcPct val="0"/>
        </a:spcBef>
        <a:spcAft>
          <a:spcPct val="0"/>
        </a:spcAft>
        <a:defRPr kumimoji="1" sz="4400">
          <a:solidFill>
            <a:schemeClr val="tx2"/>
          </a:solidFill>
          <a:latin typeface="Arial" charset="0"/>
          <a:ea typeface="微軟正黑體" pitchFamily="34" charset="-120"/>
        </a:defRPr>
      </a:lvl4pPr>
      <a:lvl5pPr algn="ctr" rtl="0" eaLnBrk="0" fontAlgn="base" hangingPunct="0">
        <a:spcBef>
          <a:spcPct val="0"/>
        </a:spcBef>
        <a:spcAft>
          <a:spcPct val="0"/>
        </a:spcAft>
        <a:defRPr kumimoji="1" sz="4400">
          <a:solidFill>
            <a:schemeClr val="tx2"/>
          </a:solidFill>
          <a:latin typeface="Arial"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p:cNvCxnSpPr/>
          <p:nvPr/>
        </p:nvCxnSpPr>
        <p:spPr>
          <a:xfrm>
            <a:off x="5018485" y="6621463"/>
            <a:ext cx="4320778" cy="0"/>
          </a:xfrm>
          <a:prstGeom prst="line">
            <a:avLst/>
          </a:prstGeom>
          <a:ln w="19050">
            <a:solidFill>
              <a:schemeClr val="bg1">
                <a:lumMod val="75000"/>
              </a:schemeClr>
            </a:solidFill>
            <a:prstDash val="sysDash"/>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4889999" y="6403943"/>
            <a:ext cx="324000" cy="4320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endParaRPr lang="zh-TW" altLang="zh-TW">
              <a:solidFill>
                <a:srgbClr val="FFFFFF"/>
              </a:solidFill>
            </a:endParaRPr>
          </a:p>
        </p:txBody>
      </p:sp>
      <p:sp>
        <p:nvSpPr>
          <p:cNvPr id="1030" name="TextBox 5"/>
          <p:cNvSpPr txBox="1">
            <a:spLocks noChangeArrowheads="1"/>
          </p:cNvSpPr>
          <p:nvPr/>
        </p:nvSpPr>
        <p:spPr bwMode="auto">
          <a:xfrm>
            <a:off x="4306491" y="6432551"/>
            <a:ext cx="597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id-ID" altLang="zh-TW" b="1">
                <a:solidFill>
                  <a:srgbClr val="42A4E5"/>
                </a:solidFill>
              </a:rPr>
              <a:t>M</a:t>
            </a:r>
            <a:r>
              <a:rPr lang="id-ID" altLang="zh-TW" b="1">
                <a:solidFill>
                  <a:srgbClr val="5A6B7B"/>
                </a:solidFill>
              </a:rPr>
              <a:t>A</a:t>
            </a:r>
            <a:r>
              <a:rPr lang="id-ID" altLang="zh-TW" b="1">
                <a:solidFill>
                  <a:srgbClr val="F5A93B"/>
                </a:solidFill>
              </a:rPr>
              <a:t>L</a:t>
            </a:r>
            <a:r>
              <a:rPr lang="id-ID" altLang="zh-TW" b="1">
                <a:solidFill>
                  <a:srgbClr val="F13C4F"/>
                </a:solidFill>
              </a:rPr>
              <a:t>I</a:t>
            </a:r>
          </a:p>
        </p:txBody>
      </p:sp>
    </p:spTree>
    <p:extLst>
      <p:ext uri="{BB962C8B-B14F-4D97-AF65-F5344CB8AC3E}">
        <p14:creationId xmlns:p14="http://schemas.microsoft.com/office/powerpoint/2010/main" val="3213197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25226;&#24859;&#20659;&#26579;&#32102;&#19990;&#30028;4min35s.m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25226;&#24859;&#20659;&#26579;&#32102;&#19990;&#30028;4min35s.mp4"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microsoft.com/office/2007/relationships/hdphoto" Target="../media/hdphoto3.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5226;&#24859;&#20659;&#26579;&#32102;&#19990;&#30028;4min35s.mp4"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hyperlink" Target="&#25226;&#24859;&#20659;&#26579;&#32102;&#19990;&#30028;4min35s.mp4" TargetMode="External"/><Relationship Id="rId2" Type="http://schemas.openxmlformats.org/officeDocument/2006/relationships/image" Target="../media/image24.tmp"/><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25226;&#24859;&#20659;&#26579;&#32102;&#19990;&#30028;4min35s.mp4" TargetMode="External"/><Relationship Id="rId2" Type="http://schemas.openxmlformats.org/officeDocument/2006/relationships/image" Target="../media/image26.tmp"/><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5226;&#24859;&#20659;&#26579;&#32102;&#19990;&#30028;4min35s.mp4"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5226;&#24859;&#20659;&#26579;&#32102;&#19990;&#30028;4min35s.mp4" TargetMode="External"/><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5226;&#24859;&#20659;&#26579;&#32102;&#19990;&#30028;4min35s.mp4" TargetMode="External"/><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hyperlink" Target="http://www.grameen-bank.net/monthly-reports-04-201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5226;&#24859;&#20659;&#26579;&#32102;&#19990;&#30028;4min35s.mp4" TargetMode="External"/><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hyperlink" Target="&#25226;&#24859;&#20659;&#26579;&#32102;&#19990;&#30028;4min35s.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5226;&#24859;&#20659;&#26579;&#32102;&#19990;&#30028;4min35s.mp4" TargetMode="External"/><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hyperlink" Target="&#25226;&#24859;&#20659;&#26579;&#32102;&#19990;&#30028;4min35s.mp4"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www.bbm.fju.edu.tw/images/epost/f556ba6c8e8b57af55f869b73c60dc26.pdf" TargetMode="External"/><Relationship Id="rId2" Type="http://schemas.openxmlformats.org/officeDocument/2006/relationships/image" Target="../media/image29.jp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25226;&#24859;&#20659;&#26579;&#32102;&#19990;&#30028;4min35s.mp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hyperlink" Target="https://kknews.cc/zh-tw/world/ze28ol.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einsights.asia/article/3289/3324/4644" TargetMode="External"/><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olloud.org.tw/node/8320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news.xinhuanet.com/herald/2007-03/23/content_5885917.htm"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www.cdn.org.tw/News.aspx?key=9236"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25226;&#24859;&#20659;&#26579;&#32102;&#19990;&#30028;4min35s.mp4" TargetMode="External"/><Relationship Id="rId2" Type="http://schemas.openxmlformats.org/officeDocument/2006/relationships/image" Target="../media/image15.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5226;&#24859;&#20659;&#26579;&#32102;&#19990;&#30028;4min35s.mp4"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55776" y="3573016"/>
            <a:ext cx="61926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zh-TW" sz="2000" b="1" dirty="0" smtClean="0">
              <a:latin typeface="華康仿宋體W2" panose="02020209000000000000" pitchFamily="49" charset="-120"/>
              <a:ea typeface="華康仿宋體W2" panose="02020209000000000000" pitchFamily="49" charset="-120"/>
            </a:endParaRPr>
          </a:p>
        </p:txBody>
      </p:sp>
      <p:sp>
        <p:nvSpPr>
          <p:cNvPr id="7" name="矩形 6"/>
          <p:cNvSpPr/>
          <p:nvPr/>
        </p:nvSpPr>
        <p:spPr>
          <a:xfrm>
            <a:off x="3168352" y="2420888"/>
            <a:ext cx="558011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5400" b="1" dirty="0" smtClean="0">
                <a:solidFill>
                  <a:srgbClr val="FFC000"/>
                </a:solidFill>
                <a:latin typeface="微軟正黑體" panose="020B0604030504040204" pitchFamily="34" charset="-120"/>
                <a:ea typeface="微軟正黑體" panose="020B0604030504040204" pitchFamily="34" charset="-120"/>
              </a:rPr>
              <a:t>財團法人創辦</a:t>
            </a:r>
            <a:r>
              <a:rPr lang="en-US" altLang="zh-TW" sz="5400" b="1" dirty="0" smtClean="0">
                <a:solidFill>
                  <a:srgbClr val="FFC000"/>
                </a:solidFill>
                <a:latin typeface="微軟正黑體" panose="020B0604030504040204" pitchFamily="34" charset="-120"/>
                <a:ea typeface="微軟正黑體" panose="020B0604030504040204" pitchFamily="34" charset="-120"/>
              </a:rPr>
              <a:t/>
            </a:r>
            <a:br>
              <a:rPr lang="en-US" altLang="zh-TW" sz="5400" b="1" dirty="0" smtClean="0">
                <a:solidFill>
                  <a:srgbClr val="FFC000"/>
                </a:solidFill>
                <a:latin typeface="微軟正黑體" panose="020B0604030504040204" pitchFamily="34" charset="-120"/>
                <a:ea typeface="微軟正黑體" panose="020B0604030504040204" pitchFamily="34" charset="-120"/>
              </a:rPr>
            </a:br>
            <a:r>
              <a:rPr lang="zh-TW" altLang="en-US" sz="5400" b="1" dirty="0" smtClean="0">
                <a:solidFill>
                  <a:schemeClr val="tx1"/>
                </a:solidFill>
                <a:latin typeface="微軟正黑體" panose="020B0604030504040204" pitchFamily="34" charset="-120"/>
                <a:ea typeface="微軟正黑體" panose="020B0604030504040204" pitchFamily="34" charset="-120"/>
              </a:rPr>
              <a:t>社會企業</a:t>
            </a:r>
            <a:r>
              <a:rPr lang="zh-TW" altLang="en-US" sz="5400" b="1" dirty="0" smtClean="0">
                <a:solidFill>
                  <a:srgbClr val="FFC000"/>
                </a:solidFill>
                <a:latin typeface="微軟正黑體" panose="020B0604030504040204" pitchFamily="34" charset="-120"/>
                <a:ea typeface="微軟正黑體" panose="020B0604030504040204" pitchFamily="34" charset="-120"/>
              </a:rPr>
              <a:t>經驗談</a:t>
            </a:r>
            <a:endParaRPr lang="en-US" altLang="zh-TW" sz="5400" b="1" dirty="0" smtClean="0">
              <a:solidFill>
                <a:srgbClr val="FFC00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427984" y="3861048"/>
            <a:ext cx="432048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b="1" dirty="0" smtClean="0">
                <a:latin typeface="華康仿宋體W2" panose="02020209000000000000" pitchFamily="49" charset="-120"/>
                <a:ea typeface="華康仿宋體W2" panose="02020209000000000000" pitchFamily="49" charset="-120"/>
              </a:rPr>
              <a:t>CEO.</a:t>
            </a:r>
            <a:r>
              <a:rPr lang="zh-TW" altLang="en-US" b="1" dirty="0" smtClean="0">
                <a:latin typeface="華康仿宋體W2" panose="02020209000000000000" pitchFamily="49" charset="-120"/>
                <a:ea typeface="華康仿宋體W2" panose="02020209000000000000" pitchFamily="49" charset="-120"/>
              </a:rPr>
              <a:t> </a:t>
            </a:r>
            <a:r>
              <a:rPr lang="en-US" altLang="zh-TW" b="1" dirty="0" smtClean="0">
                <a:latin typeface="華康仿宋體W2" panose="02020209000000000000" pitchFamily="49" charset="-120"/>
                <a:ea typeface="華康仿宋體W2" panose="02020209000000000000" pitchFamily="49" charset="-120"/>
              </a:rPr>
              <a:t>JS</a:t>
            </a:r>
            <a:r>
              <a:rPr lang="zh-TW" altLang="en-US" b="1" dirty="0" smtClean="0">
                <a:latin typeface="華康仿宋體W2" panose="02020209000000000000" pitchFamily="49" charset="-120"/>
                <a:ea typeface="華康仿宋體W2" panose="02020209000000000000" pitchFamily="49" charset="-120"/>
              </a:rPr>
              <a:t> </a:t>
            </a:r>
            <a:r>
              <a:rPr lang="en-US" altLang="zh-TW" b="1" dirty="0" smtClean="0">
                <a:latin typeface="華康仿宋體W2" panose="02020209000000000000" pitchFamily="49" charset="-120"/>
                <a:ea typeface="華康仿宋體W2" panose="02020209000000000000" pitchFamily="49" charset="-120"/>
              </a:rPr>
              <a:t>HUANG</a:t>
            </a:r>
          </a:p>
          <a:p>
            <a:pPr algn="r"/>
            <a:r>
              <a:rPr lang="zh-TW" altLang="en-US" b="1" dirty="0" smtClean="0">
                <a:latin typeface="華康仿宋體W2" panose="02020209000000000000" pitchFamily="49" charset="-120"/>
                <a:ea typeface="華康仿宋體W2" panose="02020209000000000000" pitchFamily="49" charset="-120"/>
              </a:rPr>
              <a:t>       黃琢嵩</a:t>
            </a:r>
            <a:endParaRPr lang="en-US" altLang="zh-TW" b="1" dirty="0" smtClean="0">
              <a:latin typeface="華康仿宋體W2" panose="02020209000000000000" pitchFamily="49" charset="-120"/>
              <a:ea typeface="華康仿宋體W2" panose="02020209000000000000" pitchFamily="49" charset="-120"/>
            </a:endParaRPr>
          </a:p>
          <a:p>
            <a:pPr algn="r"/>
            <a:r>
              <a:rPr lang="zh-TW" altLang="en-US" b="1" dirty="0" smtClean="0">
                <a:solidFill>
                  <a:srgbClr val="FFC000"/>
                </a:solidFill>
                <a:latin typeface="華康仿宋體W2" panose="02020209000000000000" pitchFamily="49" charset="-120"/>
                <a:ea typeface="華康仿宋體W2" panose="02020209000000000000" pitchFamily="49" charset="-120"/>
              </a:rPr>
              <a:t>   </a:t>
            </a:r>
            <a:endParaRPr lang="en-US" altLang="zh-TW" sz="1600" b="1" dirty="0" smtClean="0">
              <a:solidFill>
                <a:srgbClr val="FFC000"/>
              </a:solidFill>
              <a:latin typeface="華康仿宋體W2" panose="02020209000000000000" pitchFamily="49" charset="-120"/>
              <a:ea typeface="華康仿宋體W2" panose="02020209000000000000" pitchFamily="49" charset="-120"/>
            </a:endParaRPr>
          </a:p>
        </p:txBody>
      </p:sp>
      <p:grpSp>
        <p:nvGrpSpPr>
          <p:cNvPr id="4" name="群組 3"/>
          <p:cNvGrpSpPr/>
          <p:nvPr/>
        </p:nvGrpSpPr>
        <p:grpSpPr>
          <a:xfrm>
            <a:off x="342250" y="5967045"/>
            <a:ext cx="3273734" cy="721765"/>
            <a:chOff x="342250" y="5774919"/>
            <a:chExt cx="4649937" cy="913892"/>
          </a:xfrm>
        </p:grpSpPr>
        <p:pic>
          <p:nvPicPr>
            <p:cNvPr id="2" name="圖片 1">
              <a:hlinkClick r:id="rId3" action="ppaction://hlinkfile"/>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0" y="5774919"/>
              <a:ext cx="897201" cy="913892"/>
            </a:xfrm>
            <a:prstGeom prst="rect">
              <a:avLst/>
            </a:prstGeom>
          </p:spPr>
        </p:pic>
        <p:sp>
          <p:nvSpPr>
            <p:cNvPr id="3" name="文字方塊 2">
              <a:hlinkClick r:id="rId3" action="ppaction://hlinkfile"/>
            </p:cNvPr>
            <p:cNvSpPr txBox="1"/>
            <p:nvPr/>
          </p:nvSpPr>
          <p:spPr>
            <a:xfrm>
              <a:off x="1239451" y="5876260"/>
              <a:ext cx="3752736" cy="711209"/>
            </a:xfrm>
            <a:prstGeom prst="rect">
              <a:avLst/>
            </a:prstGeom>
            <a:noFill/>
          </p:spPr>
          <p:txBody>
            <a:bodyPr wrap="none" rtlCol="0">
              <a:spAutoFit/>
            </a:bodyPr>
            <a:lstStyle/>
            <a:p>
              <a:r>
                <a:rPr lang="zh-TW" altLang="en-US" sz="1050" b="1" dirty="0" smtClean="0">
                  <a:latin typeface="Corbel" panose="020B0503020204020204" pitchFamily="34" charset="0"/>
                  <a:ea typeface="華康粗圓體" panose="020F0709000000000000" pitchFamily="49" charset="-120"/>
                </a:rPr>
                <a:t>財團法人</a:t>
              </a:r>
              <a:r>
                <a:rPr lang="en-US" altLang="zh-TW" sz="900" b="1" spc="-50" dirty="0" smtClean="0">
                  <a:latin typeface="Corbel" panose="020B0503020204020204" pitchFamily="34" charset="0"/>
                  <a:ea typeface="Cambria Math" panose="02040503050406030204" pitchFamily="18" charset="0"/>
                </a:rPr>
                <a:t>EDEN SOCIAL WELFARE FOUNDATION</a:t>
              </a:r>
            </a:p>
            <a:p>
              <a:r>
                <a:rPr lang="zh-TW" altLang="en-US" sz="2000" spc="50" dirty="0" smtClean="0">
                  <a:latin typeface="華康粗圓體" panose="020F0709000000000000" pitchFamily="49" charset="-120"/>
                  <a:ea typeface="華康粗圓體" panose="020F0709000000000000" pitchFamily="49" charset="-120"/>
                </a:rPr>
                <a:t>伊甸社會褔利基金會</a:t>
              </a:r>
              <a:endParaRPr lang="zh-TW" altLang="en-US" sz="2000" spc="50" dirty="0">
                <a:latin typeface="華康粗圓體" panose="020F0709000000000000" pitchFamily="49" charset="-120"/>
                <a:ea typeface="華康粗圓體" panose="020F0709000000000000" pitchFamily="49" charset="-12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74830803"/>
              </p:ext>
            </p:extLst>
          </p:nvPr>
        </p:nvGraphicFramePr>
        <p:xfrm>
          <a:off x="539552" y="385034"/>
          <a:ext cx="8136904" cy="4413346"/>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1040296" y="4336715"/>
            <a:ext cx="6624736" cy="461665"/>
          </a:xfrm>
          <a:prstGeom prst="rect">
            <a:avLst/>
          </a:prstGeom>
        </p:spPr>
        <p:txBody>
          <a:bodyPr wrap="square">
            <a:spAutoFit/>
          </a:bodyPr>
          <a:lstStyle/>
          <a:p>
            <a:r>
              <a:rPr lang="zh-TW" altLang="zh-TW" sz="1200" dirty="0" smtClean="0"/>
              <a:t>資料來源：陳一強（</a:t>
            </a:r>
            <a:r>
              <a:rPr lang="en-US" altLang="zh-TW" sz="1200" dirty="0" smtClean="0"/>
              <a:t>2014</a:t>
            </a:r>
            <a:r>
              <a:rPr lang="zh-TW" altLang="zh-TW" sz="1200" dirty="0" smtClean="0"/>
              <a:t>），〈臺灣公司型社會企業的現況與挑戰〉發表於《</a:t>
            </a:r>
            <a:r>
              <a:rPr lang="en-US" altLang="zh-TW" sz="1200" dirty="0" smtClean="0"/>
              <a:t>2014</a:t>
            </a:r>
            <a:r>
              <a:rPr lang="zh-TW" altLang="zh-TW" sz="1200" dirty="0" smtClean="0"/>
              <a:t>社會企業</a:t>
            </a:r>
            <a:r>
              <a:rPr lang="en-US" altLang="zh-TW" sz="1200" dirty="0" smtClean="0"/>
              <a:t>Demo Show</a:t>
            </a:r>
            <a:r>
              <a:rPr lang="zh-TW" altLang="zh-TW" sz="1200" dirty="0" smtClean="0"/>
              <a:t>廣宣暨交流會》，臺北：安侯建業聯合會計師事務所等主辦（</a:t>
            </a:r>
            <a:r>
              <a:rPr lang="en-US" altLang="zh-TW" sz="1200" dirty="0" smtClean="0"/>
              <a:t>12/16</a:t>
            </a:r>
            <a:r>
              <a:rPr lang="zh-TW" altLang="zh-TW" sz="1200" dirty="0" smtClean="0"/>
              <a:t>）。</a:t>
            </a:r>
            <a:endParaRPr lang="zh-TW" altLang="zh-TW" sz="1200" dirty="0"/>
          </a:p>
        </p:txBody>
      </p:sp>
      <p:sp>
        <p:nvSpPr>
          <p:cNvPr id="6" name="矩形 5"/>
          <p:cNvSpPr/>
          <p:nvPr/>
        </p:nvSpPr>
        <p:spPr>
          <a:xfrm>
            <a:off x="3563888" y="1916832"/>
            <a:ext cx="1277888" cy="584775"/>
          </a:xfrm>
          <a:prstGeom prst="rect">
            <a:avLst/>
          </a:prstGeom>
        </p:spPr>
        <p:txBody>
          <a:bodyPr wrap="square">
            <a:spAutoFit/>
          </a:bodyPr>
          <a:lstStyle/>
          <a:p>
            <a:r>
              <a:rPr lang="en-US" altLang="zh-TW"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社會責任</a:t>
            </a:r>
            <a:endParaRPr lang="zh-TW" altLang="zh-TW" sz="1600" dirty="0">
              <a:latin typeface="微軟正黑體" panose="020B0604030504040204" pitchFamily="34" charset="-120"/>
              <a:ea typeface="微軟正黑體" panose="020B0604030504040204" pitchFamily="34" charset="-120"/>
            </a:endParaRPr>
          </a:p>
          <a:p>
            <a:r>
              <a:rPr lang="en-US" altLang="zh-TW"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環境永</a:t>
            </a:r>
            <a:r>
              <a:rPr lang="zh-TW" altLang="zh-TW" sz="1600" b="1" dirty="0" smtClean="0">
                <a:latin typeface="微軟正黑體" panose="020B0604030504040204" pitchFamily="34" charset="-120"/>
                <a:ea typeface="微軟正黑體" panose="020B0604030504040204" pitchFamily="34" charset="-120"/>
              </a:rPr>
              <a:t>續</a:t>
            </a:r>
            <a:endParaRPr lang="zh-TW" altLang="zh-TW" sz="1600" dirty="0">
              <a:latin typeface="微軟正黑體" panose="020B0604030504040204" pitchFamily="34" charset="-120"/>
              <a:ea typeface="微軟正黑體" panose="020B0604030504040204" pitchFamily="34" charset="-120"/>
            </a:endParaRPr>
          </a:p>
        </p:txBody>
      </p:sp>
      <p:sp>
        <p:nvSpPr>
          <p:cNvPr id="7" name="矩形 6"/>
          <p:cNvSpPr/>
          <p:nvPr/>
        </p:nvSpPr>
        <p:spPr>
          <a:xfrm>
            <a:off x="5508104" y="1901799"/>
            <a:ext cx="1277888" cy="584775"/>
          </a:xfrm>
          <a:prstGeom prst="rect">
            <a:avLst/>
          </a:prstGeom>
        </p:spPr>
        <p:txBody>
          <a:bodyPr wrap="square">
            <a:spAutoFit/>
          </a:bodyPr>
          <a:lstStyle/>
          <a:p>
            <a:r>
              <a:rPr lang="en-US" altLang="zh-TW"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創新育成</a:t>
            </a:r>
          </a:p>
          <a:p>
            <a:r>
              <a:rPr lang="en-US" altLang="zh-TW" sz="1600" b="1" dirty="0">
                <a:latin typeface="微軟正黑體" panose="020B0604030504040204" pitchFamily="34" charset="-120"/>
                <a:ea typeface="微軟正黑體" panose="020B0604030504040204" pitchFamily="34" charset="-120"/>
              </a:rPr>
              <a:t>-</a:t>
            </a:r>
            <a:r>
              <a:rPr lang="zh-TW" altLang="zh-TW" sz="1600" b="1" dirty="0">
                <a:latin typeface="微軟正黑體" panose="020B0604030504040204" pitchFamily="34" charset="-120"/>
                <a:ea typeface="微軟正黑體" panose="020B0604030504040204" pitchFamily="34" charset="-120"/>
              </a:rPr>
              <a:t>創業投資</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296" y="4798380"/>
            <a:ext cx="6882879" cy="205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612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40355466"/>
              </p:ext>
            </p:extLst>
          </p:nvPr>
        </p:nvGraphicFramePr>
        <p:xfrm>
          <a:off x="107504" y="842381"/>
          <a:ext cx="8952876" cy="5775960"/>
        </p:xfrm>
        <a:graphic>
          <a:graphicData uri="http://schemas.openxmlformats.org/drawingml/2006/table">
            <a:tbl>
              <a:tblPr firstRow="1" firstCol="1" bandRow="1">
                <a:tableStyleId>{073A0DAA-6AF3-43AB-8588-CEC1D06C72B9}</a:tableStyleId>
              </a:tblPr>
              <a:tblGrid>
                <a:gridCol w="621524"/>
                <a:gridCol w="1484697"/>
                <a:gridCol w="1694290"/>
                <a:gridCol w="1617703"/>
                <a:gridCol w="1649892"/>
                <a:gridCol w="1884770"/>
              </a:tblGrid>
              <a:tr h="267811">
                <a:tc>
                  <a:txBody>
                    <a:bodyPr/>
                    <a:lstStyle/>
                    <a:p>
                      <a:pPr algn="ctr">
                        <a:lnSpc>
                          <a:spcPct val="100000"/>
                        </a:lnSpc>
                        <a:spcAft>
                          <a:spcPts val="0"/>
                        </a:spcAft>
                      </a:pPr>
                      <a:r>
                        <a:rPr lang="zh-TW" sz="1400" kern="1200" dirty="0">
                          <a:ln>
                            <a:noFill/>
                          </a:ln>
                          <a:effectLst/>
                          <a:latin typeface="微軟正黑體" panose="020B0604030504040204" pitchFamily="34" charset="-120"/>
                          <a:ea typeface="微軟正黑體" panose="020B0604030504040204" pitchFamily="34" charset="-120"/>
                        </a:rPr>
                        <a:t>項目</a:t>
                      </a:r>
                      <a:endParaRPr lang="zh-TW" sz="14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400" kern="1200" dirty="0">
                          <a:ln>
                            <a:noFill/>
                          </a:ln>
                          <a:effectLst/>
                          <a:latin typeface="微軟正黑體" panose="020B0604030504040204" pitchFamily="34" charset="-120"/>
                          <a:ea typeface="微軟正黑體" panose="020B0604030504040204" pitchFamily="34" charset="-120"/>
                        </a:rPr>
                        <a:t>美國</a:t>
                      </a:r>
                      <a:endParaRPr lang="zh-TW" sz="14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tc>
                <a:tc>
                  <a:txBody>
                    <a:bodyPr/>
                    <a:lstStyle/>
                    <a:p>
                      <a:pPr algn="ctr">
                        <a:lnSpc>
                          <a:spcPct val="100000"/>
                        </a:lnSpc>
                        <a:spcAft>
                          <a:spcPts val="0"/>
                        </a:spcAft>
                      </a:pPr>
                      <a:r>
                        <a:rPr lang="zh-TW" sz="1400" kern="1200" dirty="0" smtClean="0">
                          <a:ln>
                            <a:noFill/>
                          </a:ln>
                          <a:effectLst/>
                          <a:latin typeface="微軟正黑體" panose="020B0604030504040204" pitchFamily="34" charset="-120"/>
                          <a:ea typeface="微軟正黑體" panose="020B0604030504040204" pitchFamily="34" charset="-120"/>
                        </a:rPr>
                        <a:t>英國</a:t>
                      </a:r>
                      <a:endParaRPr lang="zh-TW" sz="14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tc>
                <a:tc>
                  <a:txBody>
                    <a:bodyPr/>
                    <a:lstStyle/>
                    <a:p>
                      <a:pPr algn="ctr">
                        <a:lnSpc>
                          <a:spcPct val="100000"/>
                        </a:lnSpc>
                        <a:spcAft>
                          <a:spcPts val="0"/>
                        </a:spcAft>
                      </a:pPr>
                      <a:r>
                        <a:rPr lang="zh-TW" sz="1400" kern="1200" dirty="0">
                          <a:ln>
                            <a:noFill/>
                          </a:ln>
                          <a:effectLst/>
                          <a:latin typeface="微軟正黑體" panose="020B0604030504040204" pitchFamily="34" charset="-120"/>
                          <a:ea typeface="微軟正黑體" panose="020B0604030504040204" pitchFamily="34" charset="-120"/>
                        </a:rPr>
                        <a:t>香港</a:t>
                      </a:r>
                      <a:endParaRPr lang="zh-TW" sz="14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tc>
                <a:tc>
                  <a:txBody>
                    <a:bodyPr/>
                    <a:lstStyle/>
                    <a:p>
                      <a:pPr algn="ctr">
                        <a:lnSpc>
                          <a:spcPct val="100000"/>
                        </a:lnSpc>
                        <a:spcAft>
                          <a:spcPts val="0"/>
                        </a:spcAft>
                      </a:pPr>
                      <a:r>
                        <a:rPr lang="zh-TW" sz="1400" kern="1200" dirty="0">
                          <a:ln>
                            <a:noFill/>
                          </a:ln>
                          <a:effectLst/>
                          <a:latin typeface="微軟正黑體" panose="020B0604030504040204" pitchFamily="34" charset="-120"/>
                          <a:ea typeface="微軟正黑體" panose="020B0604030504040204" pitchFamily="34" charset="-120"/>
                        </a:rPr>
                        <a:t>韓國</a:t>
                      </a:r>
                      <a:endParaRPr lang="zh-TW" sz="14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400" kern="1200" dirty="0">
                          <a:ln>
                            <a:noFill/>
                          </a:ln>
                          <a:effectLst/>
                          <a:latin typeface="微軟正黑體" panose="020B0604030504040204" pitchFamily="34" charset="-120"/>
                          <a:ea typeface="微軟正黑體" panose="020B0604030504040204" pitchFamily="34" charset="-120"/>
                        </a:rPr>
                        <a:t>台灣</a:t>
                      </a:r>
                      <a:endParaRPr lang="zh-TW" sz="14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r>
              <a:tr h="232140">
                <a:tc>
                  <a:txBody>
                    <a:bodyPr/>
                    <a:lstStyle/>
                    <a:p>
                      <a:pPr algn="ctr">
                        <a:lnSpc>
                          <a:spcPct val="100000"/>
                        </a:lnSpc>
                        <a:spcAft>
                          <a:spcPts val="0"/>
                        </a:spcAft>
                      </a:pPr>
                      <a:r>
                        <a:rPr lang="zh-TW" sz="1200" kern="1200" dirty="0">
                          <a:ln>
                            <a:noFill/>
                          </a:ln>
                          <a:effectLst/>
                          <a:latin typeface="微軟正黑體" panose="020B0604030504040204" pitchFamily="34" charset="-120"/>
                          <a:ea typeface="微軟正黑體" panose="020B0604030504040204" pitchFamily="34" charset="-120"/>
                        </a:rPr>
                        <a:t>政府</a:t>
                      </a:r>
                      <a:r>
                        <a:rPr lang="zh-TW" sz="1200" kern="1200" dirty="0" smtClean="0">
                          <a:ln>
                            <a:noFill/>
                          </a:ln>
                          <a:effectLst/>
                          <a:latin typeface="微軟正黑體" panose="020B0604030504040204" pitchFamily="34" charset="-120"/>
                          <a:ea typeface="微軟正黑體" panose="020B0604030504040204" pitchFamily="34" charset="-120"/>
                        </a:rPr>
                        <a:t>專責</a:t>
                      </a:r>
                      <a:r>
                        <a:rPr lang="en-US" altLang="zh-TW" sz="1200" kern="1200" dirty="0" smtClean="0">
                          <a:ln>
                            <a:noFill/>
                          </a:ln>
                          <a:effectLst/>
                          <a:latin typeface="微軟正黑體" panose="020B0604030504040204" pitchFamily="34" charset="-120"/>
                          <a:ea typeface="微軟正黑體" panose="020B0604030504040204" pitchFamily="34" charset="-120"/>
                        </a:rPr>
                        <a:t/>
                      </a:r>
                      <a:br>
                        <a:rPr lang="en-US" altLang="zh-TW" sz="1200" kern="1200" dirty="0" smtClean="0">
                          <a:ln>
                            <a:noFill/>
                          </a:ln>
                          <a:effectLst/>
                          <a:latin typeface="微軟正黑體" panose="020B0604030504040204" pitchFamily="34" charset="-120"/>
                          <a:ea typeface="微軟正黑體" panose="020B0604030504040204" pitchFamily="34" charset="-120"/>
                        </a:rPr>
                      </a:br>
                      <a:r>
                        <a:rPr lang="zh-TW" sz="1200" kern="1200" dirty="0" smtClean="0">
                          <a:ln>
                            <a:noFill/>
                          </a:ln>
                          <a:effectLst/>
                          <a:latin typeface="微軟正黑體" panose="020B0604030504040204" pitchFamily="34" charset="-120"/>
                          <a:ea typeface="微軟正黑體" panose="020B0604030504040204" pitchFamily="34" charset="-120"/>
                        </a:rPr>
                        <a:t>單位</a:t>
                      </a:r>
                      <a:endParaRPr lang="zh-TW" sz="12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各州州政府管理</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1200" dirty="0" smtClean="0">
                          <a:ln>
                            <a:noFill/>
                          </a:ln>
                          <a:effectLst/>
                          <a:latin typeface="微軟正黑體" panose="020B0604030504040204" pitchFamily="34" charset="-120"/>
                          <a:ea typeface="微軟正黑體" panose="020B0604030504040204" pitchFamily="34" charset="-120"/>
                        </a:rPr>
                        <a:t>商業、創新暨技能部</a:t>
                      </a:r>
                      <a:r>
                        <a:rPr lang="en-US" sz="1100" kern="1200" dirty="0" smtClean="0">
                          <a:ln>
                            <a:noFill/>
                          </a:ln>
                          <a:effectLst/>
                          <a:latin typeface="微軟正黑體" panose="020B0604030504040204" pitchFamily="34" charset="-120"/>
                          <a:ea typeface="微軟正黑體" panose="020B0604030504040204" pitchFamily="34" charset="-120"/>
                        </a:rPr>
                        <a:t>(BIS)</a:t>
                      </a:r>
                      <a:br>
                        <a:rPr lang="en-US" sz="1100" kern="1200" dirty="0" smtClean="0">
                          <a:ln>
                            <a:noFill/>
                          </a:ln>
                          <a:effectLst/>
                          <a:latin typeface="微軟正黑體" panose="020B0604030504040204" pitchFamily="34" charset="-120"/>
                          <a:ea typeface="微軟正黑體" panose="020B0604030504040204" pitchFamily="34" charset="-120"/>
                        </a:rPr>
                      </a:br>
                      <a:r>
                        <a:rPr lang="zh-TW" sz="1100" kern="1200" dirty="0" smtClean="0">
                          <a:ln>
                            <a:noFill/>
                          </a:ln>
                          <a:effectLst/>
                          <a:latin typeface="微軟正黑體" panose="020B0604030504040204" pitchFamily="34" charset="-120"/>
                          <a:ea typeface="微軟正黑體" panose="020B0604030504040204" pitchFamily="34" charset="-120"/>
                        </a:rPr>
                        <a:t>─公民社會辦公室</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0" dirty="0">
                          <a:ln>
                            <a:noFill/>
                          </a:ln>
                          <a:effectLst/>
                          <a:latin typeface="微軟正黑體" panose="020B0604030504040204" pitchFamily="34" charset="-120"/>
                          <a:ea typeface="微軟正黑體" panose="020B0604030504040204" pitchFamily="34" charset="-120"/>
                        </a:rPr>
                        <a:t>扶貧委員會</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勞動部之社會企業部門</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經濟部</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r>
              <a:tr h="1231512">
                <a:tc>
                  <a:txBody>
                    <a:bodyPr/>
                    <a:lstStyle/>
                    <a:p>
                      <a:pPr algn="ctr">
                        <a:lnSpc>
                          <a:spcPct val="100000"/>
                        </a:lnSpc>
                        <a:spcAft>
                          <a:spcPts val="0"/>
                        </a:spcAft>
                      </a:pPr>
                      <a:r>
                        <a:rPr lang="zh-TW" sz="1200" kern="1200" dirty="0">
                          <a:ln>
                            <a:noFill/>
                          </a:ln>
                          <a:effectLst/>
                          <a:latin typeface="微軟正黑體" panose="020B0604030504040204" pitchFamily="34" charset="-120"/>
                          <a:ea typeface="微軟正黑體" panose="020B0604030504040204" pitchFamily="34" charset="-120"/>
                        </a:rPr>
                        <a:t>推動策略</a:t>
                      </a:r>
                      <a:r>
                        <a:rPr lang="zh-TW" sz="1200" kern="1200" dirty="0" smtClean="0">
                          <a:ln>
                            <a:noFill/>
                          </a:ln>
                          <a:effectLst/>
                          <a:latin typeface="微軟正黑體" panose="020B0604030504040204" pitchFamily="34" charset="-120"/>
                          <a:ea typeface="微軟正黑體" panose="020B0604030504040204" pitchFamily="34" charset="-120"/>
                        </a:rPr>
                        <a:t>與計畫</a:t>
                      </a:r>
                      <a:endParaRPr lang="zh-TW" sz="12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marL="171450" indent="-84138" algn="l" defTabSz="914400" rtl="0" eaLnBrk="1" latinLnBrk="0" hangingPunct="1">
                        <a:lnSpc>
                          <a:spcPct val="100000"/>
                        </a:lnSpc>
                        <a:spcAft>
                          <a:spcPts val="0"/>
                        </a:spcAft>
                        <a:buFont typeface="Arial" panose="020B0604020202020204" pitchFamily="34" charset="0"/>
                        <a:buChar char="•"/>
                      </a:pPr>
                      <a:r>
                        <a:rPr lang="en-US" sz="1100" kern="1200" dirty="0">
                          <a:ln>
                            <a:noFill/>
                          </a:ln>
                          <a:effectLst/>
                          <a:latin typeface="微軟正黑體" panose="020B0604030504040204" pitchFamily="34" charset="-120"/>
                          <a:ea typeface="微軟正黑體" panose="020B0604030504040204" pitchFamily="34" charset="-120"/>
                        </a:rPr>
                        <a:t>1995 </a:t>
                      </a:r>
                      <a:r>
                        <a:rPr lang="zh-TW" sz="1100" kern="1200" dirty="0">
                          <a:ln>
                            <a:noFill/>
                          </a:ln>
                          <a:effectLst/>
                          <a:latin typeface="微軟正黑體" panose="020B0604030504040204" pitchFamily="34" charset="-120"/>
                          <a:ea typeface="微軟正黑體" panose="020B0604030504040204" pitchFamily="34" charset="-120"/>
                        </a:rPr>
                        <a:t>年修訂「社區再投資法」</a:t>
                      </a:r>
                    </a:p>
                    <a:p>
                      <a:pPr marL="171450" indent="-84138" algn="l" defTabSz="914400" rtl="0" eaLnBrk="1" latinLnBrk="0" hangingPunct="1">
                        <a:lnSpc>
                          <a:spcPct val="100000"/>
                        </a:lnSpc>
                        <a:spcAft>
                          <a:spcPts val="0"/>
                        </a:spcAft>
                        <a:buFont typeface="Arial" panose="020B0604020202020204" pitchFamily="34" charset="0"/>
                        <a:buChar char="•"/>
                      </a:pPr>
                      <a:r>
                        <a:rPr lang="en-US" sz="1100" kern="1200" dirty="0">
                          <a:ln>
                            <a:noFill/>
                          </a:ln>
                          <a:effectLst/>
                          <a:latin typeface="微軟正黑體" panose="020B0604030504040204" pitchFamily="34" charset="-120"/>
                          <a:ea typeface="微軟正黑體" panose="020B0604030504040204" pitchFamily="34" charset="-120"/>
                        </a:rPr>
                        <a:t>2003 </a:t>
                      </a:r>
                      <a:r>
                        <a:rPr lang="zh-TW" sz="1100" kern="1200" dirty="0">
                          <a:ln>
                            <a:noFill/>
                          </a:ln>
                          <a:effectLst/>
                          <a:latin typeface="微軟正黑體" panose="020B0604030504040204" pitchFamily="34" charset="-120"/>
                          <a:ea typeface="微軟正黑體" panose="020B0604030504040204" pitchFamily="34" charset="-120"/>
                        </a:rPr>
                        <a:t>年推出新市場稅務優惠計劃</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a:ln>
                            <a:noFill/>
                          </a:ln>
                          <a:effectLst/>
                          <a:latin typeface="微軟正黑體" panose="020B0604030504040204" pitchFamily="34" charset="-120"/>
                          <a:ea typeface="微軟正黑體" panose="020B0604030504040204" pitchFamily="34" charset="-120"/>
                        </a:rPr>
                        <a:t>協助創業培訓</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a:ln>
                            <a:noFill/>
                          </a:ln>
                          <a:effectLst/>
                          <a:latin typeface="微軟正黑體" panose="020B0604030504040204" pitchFamily="34" charset="-120"/>
                          <a:ea typeface="微軟正黑體" panose="020B0604030504040204" pitchFamily="34" charset="-120"/>
                        </a:rPr>
                        <a:t>政府優先採購推動相關研究</a:t>
                      </a:r>
                      <a:endParaRPr lang="zh-TW" sz="1100" kern="120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34290" marR="34290" anchor="ctr"/>
                </a:tc>
                <a:tc>
                  <a:txBody>
                    <a:bodyPr/>
                    <a:lstStyle/>
                    <a:p>
                      <a:pPr marL="87312"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100" kern="1200" dirty="0" smtClean="0">
                          <a:ln>
                            <a:noFill/>
                          </a:ln>
                          <a:effectLst/>
                          <a:latin typeface="微軟正黑體" panose="020B0604030504040204" pitchFamily="34" charset="-120"/>
                          <a:ea typeface="微軟正黑體" panose="020B0604030504040204" pitchFamily="34" charset="-120"/>
                        </a:rPr>
                        <a:t>「</a:t>
                      </a:r>
                      <a:r>
                        <a:rPr lang="zh-TW" altLang="zh-TW" sz="1100" kern="1200" dirty="0" smtClean="0">
                          <a:ln>
                            <a:noFill/>
                          </a:ln>
                          <a:effectLst/>
                          <a:latin typeface="微軟正黑體" panose="020B0604030504040204" pitchFamily="34" charset="-120"/>
                          <a:ea typeface="微軟正黑體" panose="020B0604030504040204" pitchFamily="34" charset="-120"/>
                        </a:rPr>
                        <a:t>社會企業行動計劃：勇攀高峰</a:t>
                      </a:r>
                      <a:r>
                        <a:rPr lang="zh-TW" altLang="en-US" sz="1100" kern="1200" dirty="0" smtClean="0">
                          <a:ln>
                            <a:noFill/>
                          </a:ln>
                          <a:effectLst/>
                          <a:latin typeface="微軟正黑體" panose="020B0604030504040204" pitchFamily="34" charset="-120"/>
                          <a:ea typeface="微軟正黑體" panose="020B0604030504040204" pitchFamily="34" charset="-120"/>
                        </a:rPr>
                        <a:t>」</a:t>
                      </a:r>
                      <a:endParaRPr lang="en-US" altLang="zh-TW" sz="1100" kern="1200" dirty="0" smtClean="0">
                        <a:ln>
                          <a:noFill/>
                        </a:ln>
                        <a:effectLst/>
                        <a:latin typeface="微軟正黑體" panose="020B0604030504040204" pitchFamily="34" charset="-120"/>
                        <a:ea typeface="微軟正黑體" panose="020B0604030504040204" pitchFamily="34" charset="-120"/>
                      </a:endParaRP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營造社會企業文化</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提升正確資訊與諮詢支援可得性</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協助取得適當的財務支援</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促進與政府部門的合作關係</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成立社會影響力</a:t>
                      </a:r>
                      <a:r>
                        <a:rPr lang="zh-TW" altLang="en-US" sz="1100" kern="1200" dirty="0" smtClean="0">
                          <a:ln>
                            <a:noFill/>
                          </a:ln>
                          <a:effectLst/>
                          <a:latin typeface="微軟正黑體" panose="020B0604030504040204" pitchFamily="34" charset="-120"/>
                          <a:ea typeface="微軟正黑體" panose="020B0604030504040204" pitchFamily="34" charset="-120"/>
                        </a:rPr>
                        <a:t>、</a:t>
                      </a:r>
                      <a:r>
                        <a:rPr lang="zh-TW" sz="1100" kern="1200" dirty="0" smtClean="0">
                          <a:ln>
                            <a:noFill/>
                          </a:ln>
                          <a:effectLst/>
                          <a:latin typeface="微軟正黑體" panose="020B0604030504040204" pitchFamily="34" charset="-120"/>
                          <a:ea typeface="微軟正黑體" panose="020B0604030504040204" pitchFamily="34" charset="-120"/>
                        </a:rPr>
                        <a:t>投資基金</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社會股票交易所</a:t>
                      </a:r>
                      <a:endParaRPr lang="zh-TW" sz="1100" kern="120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34290" marR="34290" anchor="ctr"/>
                </a:tc>
                <a:tc>
                  <a:txBody>
                    <a:bodyPr/>
                    <a:lstStyle/>
                    <a:p>
                      <a:pPr marL="87312"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100" kern="100" dirty="0" smtClean="0">
                          <a:ln>
                            <a:noFill/>
                          </a:ln>
                          <a:effectLst/>
                          <a:latin typeface="微軟正黑體" panose="020B0604030504040204" pitchFamily="34" charset="-120"/>
                          <a:ea typeface="微軟正黑體" panose="020B0604030504040204" pitchFamily="34" charset="-120"/>
                        </a:rPr>
                        <a:t>「</a:t>
                      </a:r>
                      <a:r>
                        <a:rPr lang="zh-TW" altLang="zh-TW" sz="1100" kern="100" dirty="0" smtClean="0">
                          <a:ln>
                            <a:noFill/>
                          </a:ln>
                          <a:effectLst/>
                          <a:latin typeface="微軟正黑體" panose="020B0604030504040204" pitchFamily="34" charset="-120"/>
                          <a:ea typeface="微軟正黑體" panose="020B0604030504040204" pitchFamily="34" charset="-120"/>
                        </a:rPr>
                        <a:t>伙伴倡自強計畫</a:t>
                      </a:r>
                      <a:r>
                        <a:rPr lang="zh-TW" altLang="en-US" sz="1100" kern="100" dirty="0" smtClean="0">
                          <a:ln>
                            <a:noFill/>
                          </a:ln>
                          <a:effectLst/>
                          <a:latin typeface="微軟正黑體" panose="020B0604030504040204" pitchFamily="34" charset="-120"/>
                          <a:ea typeface="微軟正黑體" panose="020B0604030504040204" pitchFamily="34" charset="-120"/>
                        </a:rPr>
                        <a:t>」</a:t>
                      </a:r>
                      <a:endParaRPr lang="zh-TW" altLang="zh-TW" sz="1100" kern="100" dirty="0" smtClean="0">
                        <a:ln>
                          <a:noFill/>
                        </a:ln>
                        <a:effectLst/>
                        <a:latin typeface="微軟正黑體" panose="020B0604030504040204" pitchFamily="34" charset="-120"/>
                        <a:ea typeface="微軟正黑體" panose="020B0604030504040204" pitchFamily="34" charset="-120"/>
                      </a:endParaRP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設立</a:t>
                      </a:r>
                      <a:r>
                        <a:rPr lang="zh-TW" sz="1100" kern="1200" dirty="0">
                          <a:ln>
                            <a:noFill/>
                          </a:ln>
                          <a:effectLst/>
                          <a:latin typeface="微軟正黑體" panose="020B0604030504040204" pitchFamily="34" charset="-120"/>
                          <a:ea typeface="微軟正黑體" panose="020B0604030504040204" pitchFamily="34" charset="-120"/>
                        </a:rPr>
                        <a:t>相關基金及實施支援措施</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a:ln>
                            <a:noFill/>
                          </a:ln>
                          <a:effectLst/>
                          <a:latin typeface="微軟正黑體" panose="020B0604030504040204" pitchFamily="34" charset="-120"/>
                          <a:ea typeface="微軟正黑體" panose="020B0604030504040204" pitchFamily="34" charset="-120"/>
                        </a:rPr>
                        <a:t>支援社會企業經營</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a:ln>
                            <a:noFill/>
                          </a:ln>
                          <a:effectLst/>
                          <a:latin typeface="微軟正黑體" panose="020B0604030504040204" pitchFamily="34" charset="-120"/>
                          <a:ea typeface="微軟正黑體" panose="020B0604030504040204" pitchFamily="34" charset="-120"/>
                        </a:rPr>
                        <a:t>提供資助或融資渠道</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a:ln>
                            <a:noFill/>
                          </a:ln>
                          <a:effectLst/>
                          <a:latin typeface="微軟正黑體" panose="020B0604030504040204" pitchFamily="34" charset="-120"/>
                          <a:ea typeface="微軟正黑體" panose="020B0604030504040204" pitchFamily="34" charset="-120"/>
                        </a:rPr>
                        <a:t>提供營運訓練</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a:ln>
                            <a:noFill/>
                          </a:ln>
                          <a:effectLst/>
                          <a:latin typeface="微軟正黑體" panose="020B0604030504040204" pitchFamily="34" charset="-120"/>
                          <a:ea typeface="微軟正黑體" panose="020B0604030504040204" pitchFamily="34" charset="-120"/>
                        </a:rPr>
                        <a:t>向社會大眾推廣社會企業價值的平台。</a:t>
                      </a:r>
                      <a:endParaRPr lang="zh-TW" sz="1100" kern="120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34290" marR="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100" kern="1200" dirty="0" smtClean="0">
                          <a:latin typeface="微軟正黑體" panose="020B0604030504040204" pitchFamily="34" charset="-120"/>
                          <a:ea typeface="微軟正黑體" panose="020B0604030504040204" pitchFamily="34" charset="-120"/>
                        </a:rPr>
                        <a:t>2007</a:t>
                      </a:r>
                      <a:r>
                        <a:rPr kumimoji="0" lang="zh-TW" altLang="en-US" sz="1100" kern="1200" dirty="0" smtClean="0">
                          <a:latin typeface="微軟正黑體" panose="020B0604030504040204" pitchFamily="34" charset="-120"/>
                          <a:ea typeface="微軟正黑體" panose="020B0604030504040204" pitchFamily="34" charset="-120"/>
                        </a:rPr>
                        <a:t>年「社會企業促進法」</a:t>
                      </a:r>
                      <a:r>
                        <a:rPr kumimoji="0" lang="en-US" altLang="zh-TW" sz="1100" kern="1200" dirty="0" smtClean="0">
                          <a:latin typeface="微軟正黑體" panose="020B0604030504040204" pitchFamily="34" charset="-120"/>
                          <a:ea typeface="微軟正黑體" panose="020B0604030504040204" pitchFamily="34" charset="-120"/>
                        </a:rPr>
                        <a:t>2012</a:t>
                      </a:r>
                      <a:r>
                        <a:rPr kumimoji="0" lang="zh-TW" altLang="en-US" sz="1100" kern="1200" dirty="0" smtClean="0">
                          <a:latin typeface="微軟正黑體" panose="020B0604030504040204" pitchFamily="34" charset="-120"/>
                          <a:ea typeface="微軟正黑體" panose="020B0604030504040204" pitchFamily="34" charset="-120"/>
                        </a:rPr>
                        <a:t>年「合作社架構法」（</a:t>
                      </a:r>
                      <a:r>
                        <a:rPr kumimoji="0" lang="en-US" altLang="zh-TW" sz="1100" kern="1200" dirty="0" smtClean="0">
                          <a:latin typeface="微軟正黑體" panose="020B0604030504040204" pitchFamily="34" charset="-120"/>
                          <a:ea typeface="微軟正黑體" panose="020B0604030504040204" pitchFamily="34" charset="-120"/>
                        </a:rPr>
                        <a:t>Framework Act on Cooperatives</a:t>
                      </a:r>
                      <a:endParaRPr lang="zh-TW" altLang="en-US" sz="1100" dirty="0" smtClean="0">
                        <a:latin typeface="微軟正黑體" panose="020B0604030504040204" pitchFamily="34" charset="-120"/>
                        <a:ea typeface="微軟正黑體" panose="020B0604030504040204" pitchFamily="34" charset="-120"/>
                      </a:endParaRPr>
                    </a:p>
                  </a:txBody>
                  <a:tcPr marL="34290" marR="34290" anchor="ctr"/>
                </a:tc>
                <a:tc>
                  <a:txBody>
                    <a:bodyPr/>
                    <a:lstStyle/>
                    <a:p>
                      <a:pPr marL="87312"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100" kern="1200" dirty="0" smtClean="0">
                          <a:ln>
                            <a:noFill/>
                          </a:ln>
                          <a:effectLst/>
                          <a:latin typeface="微軟正黑體" panose="020B0604030504040204" pitchFamily="34" charset="-120"/>
                          <a:ea typeface="微軟正黑體" panose="020B0604030504040204" pitchFamily="34" charset="-120"/>
                        </a:rPr>
                        <a:t>2014</a:t>
                      </a:r>
                      <a:r>
                        <a:rPr lang="zh-TW" altLang="en-US" sz="1100" kern="1200" dirty="0" smtClean="0">
                          <a:ln>
                            <a:noFill/>
                          </a:ln>
                          <a:effectLst/>
                          <a:latin typeface="微軟正黑體" panose="020B0604030504040204" pitchFamily="34" charset="-120"/>
                          <a:ea typeface="微軟正黑體" panose="020B0604030504040204" pitchFamily="34" charset="-120"/>
                        </a:rPr>
                        <a:t>年</a:t>
                      </a:r>
                      <a:r>
                        <a:rPr lang="en-US" altLang="zh-TW" sz="1100" kern="1200" dirty="0" smtClean="0">
                          <a:ln>
                            <a:noFill/>
                          </a:ln>
                          <a:effectLst/>
                          <a:latin typeface="微軟正黑體" panose="020B0604030504040204" pitchFamily="34" charset="-120"/>
                          <a:ea typeface="微軟正黑體" panose="020B0604030504040204" pitchFamily="34" charset="-120"/>
                        </a:rPr>
                        <a:t/>
                      </a:r>
                      <a:br>
                        <a:rPr lang="en-US" altLang="zh-TW" sz="1100" kern="1200" dirty="0" smtClean="0">
                          <a:ln>
                            <a:noFill/>
                          </a:ln>
                          <a:effectLst/>
                          <a:latin typeface="微軟正黑體" panose="020B0604030504040204" pitchFamily="34" charset="-120"/>
                          <a:ea typeface="微軟正黑體" panose="020B0604030504040204" pitchFamily="34" charset="-120"/>
                        </a:rPr>
                      </a:br>
                      <a:r>
                        <a:rPr lang="zh-TW" altLang="en-US" sz="1100" kern="1200" dirty="0" smtClean="0">
                          <a:ln>
                            <a:noFill/>
                          </a:ln>
                          <a:effectLst/>
                          <a:latin typeface="微軟正黑體" panose="020B0604030504040204" pitchFamily="34" charset="-120"/>
                          <a:ea typeface="微軟正黑體" panose="020B0604030504040204" pitchFamily="34" charset="-120"/>
                        </a:rPr>
                        <a:t>「</a:t>
                      </a:r>
                      <a:r>
                        <a:rPr lang="zh-TW" altLang="zh-TW" sz="1100" kern="1200" dirty="0" smtClean="0">
                          <a:ln>
                            <a:noFill/>
                          </a:ln>
                          <a:effectLst/>
                          <a:latin typeface="微軟正黑體" panose="020B0604030504040204" pitchFamily="34" charset="-120"/>
                          <a:ea typeface="微軟正黑體" panose="020B0604030504040204" pitchFamily="34" charset="-120"/>
                        </a:rPr>
                        <a:t>社會企業行動方案</a:t>
                      </a:r>
                      <a:r>
                        <a:rPr lang="zh-TW" altLang="en-US" sz="1100" kern="100" dirty="0" smtClean="0">
                          <a:ln>
                            <a:noFill/>
                          </a:ln>
                          <a:effectLst/>
                          <a:latin typeface="微軟正黑體" panose="020B0604030504040204" pitchFamily="34" charset="-120"/>
                          <a:ea typeface="微軟正黑體" panose="020B0604030504040204" pitchFamily="34" charset="-120"/>
                        </a:rPr>
                        <a:t>」</a:t>
                      </a:r>
                      <a:endParaRPr lang="en-US" altLang="zh-TW" sz="1100" kern="1200" dirty="0" smtClean="0">
                        <a:ln>
                          <a:noFill/>
                        </a:ln>
                        <a:effectLst/>
                        <a:latin typeface="微軟正黑體" panose="020B0604030504040204" pitchFamily="34" charset="-120"/>
                        <a:ea typeface="微軟正黑體" panose="020B0604030504040204" pitchFamily="34" charset="-120"/>
                      </a:endParaRP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調</a:t>
                      </a:r>
                      <a:r>
                        <a:rPr lang="zh-TW" sz="1100" kern="1200" dirty="0">
                          <a:ln>
                            <a:noFill/>
                          </a:ln>
                          <a:effectLst/>
                          <a:latin typeface="微軟正黑體" panose="020B0604030504040204" pitchFamily="34" charset="-120"/>
                          <a:ea typeface="微軟正黑體" panose="020B0604030504040204" pitchFamily="34" charset="-120"/>
                        </a:rPr>
                        <a:t>法規</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建</a:t>
                      </a:r>
                      <a:r>
                        <a:rPr lang="zh-TW" sz="1100" kern="1200" dirty="0">
                          <a:ln>
                            <a:noFill/>
                          </a:ln>
                          <a:effectLst/>
                          <a:latin typeface="微軟正黑體" panose="020B0604030504040204" pitchFamily="34" charset="-120"/>
                          <a:ea typeface="微軟正黑體" panose="020B0604030504040204" pitchFamily="34" charset="-120"/>
                        </a:rPr>
                        <a:t>平臺</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籌</a:t>
                      </a:r>
                      <a:r>
                        <a:rPr lang="zh-TW" sz="1100" kern="1200" dirty="0">
                          <a:ln>
                            <a:noFill/>
                          </a:ln>
                          <a:effectLst/>
                          <a:latin typeface="微軟正黑體" panose="020B0604030504040204" pitchFamily="34" charset="-120"/>
                          <a:ea typeface="微軟正黑體" panose="020B0604030504040204" pitchFamily="34" charset="-120"/>
                        </a:rPr>
                        <a:t>資金</a:t>
                      </a:r>
                    </a:p>
                    <a:p>
                      <a:pPr marL="171450" indent="-84138" algn="l" defTabSz="914400" rtl="0" eaLnBrk="1" latinLnBrk="0" hangingPunct="1">
                        <a:lnSpc>
                          <a:spcPct val="100000"/>
                        </a:lnSpc>
                        <a:spcAft>
                          <a:spcPts val="0"/>
                        </a:spcAft>
                        <a:buFont typeface="Arial" panose="020B0604020202020204" pitchFamily="34" charset="0"/>
                        <a:buChar char="•"/>
                      </a:pPr>
                      <a:r>
                        <a:rPr lang="zh-TW" sz="1100" kern="1200" dirty="0" smtClean="0">
                          <a:ln>
                            <a:noFill/>
                          </a:ln>
                          <a:effectLst/>
                          <a:latin typeface="微軟正黑體" panose="020B0604030504040204" pitchFamily="34" charset="-120"/>
                          <a:ea typeface="微軟正黑體" panose="020B0604030504040204" pitchFamily="34" charset="-120"/>
                        </a:rPr>
                        <a:t>倡</a:t>
                      </a:r>
                      <a:r>
                        <a:rPr lang="zh-TW" sz="1100" kern="1200" dirty="0">
                          <a:ln>
                            <a:noFill/>
                          </a:ln>
                          <a:effectLst/>
                          <a:latin typeface="微軟正黑體" panose="020B0604030504040204" pitchFamily="34" charset="-120"/>
                          <a:ea typeface="微軟正黑體" panose="020B0604030504040204" pitchFamily="34" charset="-120"/>
                        </a:rPr>
                        <a:t>育成</a:t>
                      </a:r>
                      <a:endParaRPr lang="zh-TW" sz="1100" kern="1200" dirty="0">
                        <a:ln>
                          <a:noFill/>
                        </a:ln>
                        <a:solidFill>
                          <a:schemeClr val="dk1"/>
                        </a:solidFill>
                        <a:effectLst/>
                        <a:latin typeface="微軟正黑體" panose="020B0604030504040204" pitchFamily="34" charset="-120"/>
                        <a:ea typeface="微軟正黑體" panose="020B0604030504040204" pitchFamily="34" charset="-120"/>
                        <a:cs typeface="+mn-cs"/>
                      </a:endParaRPr>
                    </a:p>
                  </a:txBody>
                  <a:tcPr marL="34290" marR="34290" anchor="ctr"/>
                </a:tc>
              </a:tr>
              <a:tr h="579201">
                <a:tc>
                  <a:txBody>
                    <a:bodyPr/>
                    <a:lstStyle/>
                    <a:p>
                      <a:pPr algn="ctr">
                        <a:lnSpc>
                          <a:spcPct val="100000"/>
                        </a:lnSpc>
                        <a:spcAft>
                          <a:spcPts val="0"/>
                        </a:spcAft>
                      </a:pPr>
                      <a:r>
                        <a:rPr lang="zh-TW" sz="1200" kern="1200" dirty="0" smtClean="0">
                          <a:ln>
                            <a:noFill/>
                          </a:ln>
                          <a:effectLst/>
                          <a:latin typeface="微軟正黑體" panose="020B0604030504040204" pitchFamily="34" charset="-120"/>
                          <a:ea typeface="微軟正黑體" panose="020B0604030504040204" pitchFamily="34" charset="-120"/>
                        </a:rPr>
                        <a:t>整體</a:t>
                      </a:r>
                      <a:r>
                        <a:rPr lang="en-US" altLang="zh-TW" sz="1200" kern="1200" dirty="0" smtClean="0">
                          <a:ln>
                            <a:noFill/>
                          </a:ln>
                          <a:effectLst/>
                          <a:latin typeface="微軟正黑體" panose="020B0604030504040204" pitchFamily="34" charset="-120"/>
                          <a:ea typeface="微軟正黑體" panose="020B0604030504040204" pitchFamily="34" charset="-120"/>
                        </a:rPr>
                        <a:t/>
                      </a:r>
                      <a:br>
                        <a:rPr lang="en-US" altLang="zh-TW" sz="1200" kern="1200" dirty="0" smtClean="0">
                          <a:ln>
                            <a:noFill/>
                          </a:ln>
                          <a:effectLst/>
                          <a:latin typeface="微軟正黑體" panose="020B0604030504040204" pitchFamily="34" charset="-120"/>
                          <a:ea typeface="微軟正黑體" panose="020B0604030504040204" pitchFamily="34" charset="-120"/>
                        </a:rPr>
                      </a:br>
                      <a:r>
                        <a:rPr lang="zh-TW" sz="1200" kern="1200" dirty="0" smtClean="0">
                          <a:ln>
                            <a:noFill/>
                          </a:ln>
                          <a:effectLst/>
                          <a:latin typeface="微軟正黑體" panose="020B0604030504040204" pitchFamily="34" charset="-120"/>
                          <a:ea typeface="微軟正黑體" panose="020B0604030504040204" pitchFamily="34" charset="-120"/>
                        </a:rPr>
                        <a:t>發展</a:t>
                      </a:r>
                      <a:endParaRPr lang="en-US" altLang="zh-TW" sz="1200" kern="1200" dirty="0" smtClean="0">
                        <a:ln>
                          <a:noFill/>
                        </a:ln>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altLang="en-US" sz="1200" kern="1200" dirty="0" smtClean="0">
                          <a:ln>
                            <a:noFill/>
                          </a:ln>
                          <a:effectLst/>
                          <a:latin typeface="微軟正黑體" panose="020B0604030504040204" pitchFamily="34" charset="-120"/>
                          <a:ea typeface="微軟正黑體" panose="020B0604030504040204" pitchFamily="34" charset="-120"/>
                        </a:rPr>
                        <a:t>概況</a:t>
                      </a:r>
                      <a:endParaRPr lang="zh-TW" sz="1200" b="1"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nSpc>
                          <a:spcPct val="100000"/>
                        </a:lnSpc>
                        <a:spcAft>
                          <a:spcPts val="0"/>
                        </a:spcAft>
                      </a:pPr>
                      <a:r>
                        <a:rPr lang="zh-TW" sz="1100" kern="0" dirty="0">
                          <a:ln>
                            <a:noFill/>
                          </a:ln>
                          <a:effectLst/>
                          <a:latin typeface="微軟正黑體" panose="020B0604030504040204" pitchFamily="34" charset="-120"/>
                          <a:ea typeface="微軟正黑體" panose="020B0604030504040204" pitchFamily="34" charset="-120"/>
                        </a:rPr>
                        <a:t>美國則採較為寬鬆的態度，依循原有非營利組織規範管理架構及貫例法，但其社會及學界則提供了大量的支援。以非營利組織的途徑為主。</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nSpc>
                          <a:spcPct val="100000"/>
                        </a:lnSpc>
                        <a:spcAft>
                          <a:spcPts val="0"/>
                        </a:spcAft>
                      </a:pPr>
                      <a:r>
                        <a:rPr lang="zh-TW" sz="1100" kern="1200" dirty="0" smtClean="0">
                          <a:ln>
                            <a:noFill/>
                          </a:ln>
                          <a:effectLst/>
                          <a:latin typeface="微軟正黑體" panose="020B0604030504040204" pitchFamily="34" charset="-120"/>
                          <a:ea typeface="微軟正黑體" panose="020B0604030504040204" pitchFamily="34" charset="-120"/>
                        </a:rPr>
                        <a:t>非營利組織的成分較少、社會經濟的組成較大，</a:t>
                      </a:r>
                      <a:r>
                        <a:rPr lang="zh-TW" altLang="zh-TW" sz="1100" kern="1200" dirty="0" smtClean="0">
                          <a:ln>
                            <a:noFill/>
                          </a:ln>
                          <a:effectLst/>
                          <a:latin typeface="微軟正黑體" panose="020B0604030504040204" pitchFamily="34" charset="-120"/>
                          <a:ea typeface="微軟正黑體" panose="020B0604030504040204" pitchFamily="34" charset="-120"/>
                        </a:rPr>
                        <a:t>呈現</a:t>
                      </a:r>
                      <a:r>
                        <a:rPr lang="zh-TW" sz="1100" kern="1200" dirty="0" smtClean="0">
                          <a:ln>
                            <a:noFill/>
                          </a:ln>
                          <a:effectLst/>
                          <a:latin typeface="微軟正黑體" panose="020B0604030504040204" pitchFamily="34" charset="-120"/>
                          <a:ea typeface="微軟正黑體" panose="020B0604030504040204" pitchFamily="34" charset="-120"/>
                        </a:rPr>
                        <a:t>較強的公民社會</a:t>
                      </a:r>
                      <a:r>
                        <a:rPr lang="zh-TW" altLang="en-US" sz="1100" kern="1200" dirty="0" smtClean="0">
                          <a:ln>
                            <a:noFill/>
                          </a:ln>
                          <a:effectLst/>
                          <a:latin typeface="微軟正黑體" panose="020B0604030504040204" pitchFamily="34" charset="-120"/>
                          <a:ea typeface="微軟正黑體" panose="020B0604030504040204" pitchFamily="34" charset="-120"/>
                        </a:rPr>
                        <a:t>模式</a:t>
                      </a:r>
                      <a:r>
                        <a:rPr lang="zh-TW" sz="1100" kern="1200" dirty="0" smtClean="0">
                          <a:ln>
                            <a:noFill/>
                          </a:ln>
                          <a:effectLst/>
                          <a:latin typeface="微軟正黑體" panose="020B0604030504040204" pitchFamily="34" charset="-120"/>
                          <a:ea typeface="微軟正黑體" panose="020B0604030504040204" pitchFamily="34" charset="-120"/>
                        </a:rPr>
                        <a:t>。</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kern="1200" dirty="0" smtClean="0">
                          <a:ln>
                            <a:noFill/>
                          </a:ln>
                          <a:effectLst/>
                          <a:latin typeface="微軟正黑體" panose="020B0604030504040204" pitchFamily="34" charset="-120"/>
                          <a:ea typeface="微軟正黑體" panose="020B0604030504040204" pitchFamily="34" charset="-120"/>
                        </a:rPr>
                        <a:t>以「大市場，小政府」為政策原則</a:t>
                      </a:r>
                      <a:r>
                        <a:rPr lang="zh-TW" sz="1100" kern="1200" dirty="0" smtClean="0">
                          <a:ln>
                            <a:noFill/>
                          </a:ln>
                          <a:effectLst/>
                          <a:latin typeface="微軟正黑體" panose="020B0604030504040204" pitchFamily="34" charset="-120"/>
                          <a:ea typeface="微軟正黑體" panose="020B0604030504040204" pitchFamily="34" charset="-120"/>
                        </a:rPr>
                        <a:t>，</a:t>
                      </a:r>
                      <a:r>
                        <a:rPr lang="zh-TW" altLang="en-US" sz="1100" kern="1200" dirty="0" smtClean="0">
                          <a:ln>
                            <a:noFill/>
                          </a:ln>
                          <a:effectLst/>
                          <a:latin typeface="微軟正黑體" panose="020B0604030504040204" pitchFamily="34" charset="-120"/>
                          <a:ea typeface="微軟正黑體" panose="020B0604030504040204" pitchFamily="34" charset="-120"/>
                        </a:rPr>
                        <a:t>對褔利及促進社會發展之介入較少</a:t>
                      </a:r>
                      <a:r>
                        <a:rPr lang="zh-TW" sz="1100" kern="1200" dirty="0" smtClean="0">
                          <a:ln>
                            <a:noFill/>
                          </a:ln>
                          <a:effectLst/>
                          <a:latin typeface="微軟正黑體" panose="020B0604030504040204" pitchFamily="34" charset="-120"/>
                          <a:ea typeface="微軟正黑體" panose="020B0604030504040204" pitchFamily="34" charset="-120"/>
                        </a:rPr>
                        <a:t>。</a:t>
                      </a:r>
                      <a:r>
                        <a:rPr lang="en-US" altLang="zh-TW" sz="1100" kern="1200" dirty="0" smtClean="0">
                          <a:ln>
                            <a:noFill/>
                          </a:ln>
                          <a:effectLst/>
                          <a:latin typeface="微軟正黑體" panose="020B0604030504040204" pitchFamily="34" charset="-120"/>
                          <a:ea typeface="微軟正黑體" panose="020B0604030504040204" pitchFamily="34" charset="-120"/>
                        </a:rPr>
                        <a:t>2013</a:t>
                      </a:r>
                      <a:r>
                        <a:rPr lang="zh-TW" altLang="en-US" sz="1100" kern="1200" dirty="0" smtClean="0">
                          <a:ln>
                            <a:noFill/>
                          </a:ln>
                          <a:effectLst/>
                          <a:latin typeface="微軟正黑體" panose="020B0604030504040204" pitchFamily="34" charset="-120"/>
                          <a:ea typeface="微軟正黑體" panose="020B0604030504040204" pitchFamily="34" charset="-120"/>
                        </a:rPr>
                        <a:t>年在扣除政府資助後之有盈餘社企已比</a:t>
                      </a:r>
                      <a:r>
                        <a:rPr lang="en-US" altLang="zh-TW" sz="1100" kern="1200" dirty="0" smtClean="0">
                          <a:ln>
                            <a:noFill/>
                          </a:ln>
                          <a:effectLst/>
                          <a:latin typeface="微軟正黑體" panose="020B0604030504040204" pitchFamily="34" charset="-120"/>
                          <a:ea typeface="微軟正黑體" panose="020B0604030504040204" pitchFamily="34" charset="-120"/>
                        </a:rPr>
                        <a:t>2010</a:t>
                      </a:r>
                      <a:r>
                        <a:rPr lang="zh-TW" altLang="en-US" sz="1100" kern="1200" dirty="0" smtClean="0">
                          <a:ln>
                            <a:noFill/>
                          </a:ln>
                          <a:effectLst/>
                          <a:latin typeface="微軟正黑體" panose="020B0604030504040204" pitchFamily="34" charset="-120"/>
                          <a:ea typeface="微軟正黑體" panose="020B0604030504040204" pitchFamily="34" charset="-120"/>
                        </a:rPr>
                        <a:t>年成長</a:t>
                      </a:r>
                      <a:r>
                        <a:rPr lang="en-US" altLang="zh-TW" sz="1100" kern="1200" dirty="0" smtClean="0">
                          <a:ln>
                            <a:noFill/>
                          </a:ln>
                          <a:effectLst/>
                          <a:latin typeface="微軟正黑體" panose="020B0604030504040204" pitchFamily="34" charset="-120"/>
                          <a:ea typeface="微軟正黑體" panose="020B0604030504040204" pitchFamily="34" charset="-120"/>
                        </a:rPr>
                        <a:t>14.6%</a:t>
                      </a:r>
                      <a:r>
                        <a:rPr lang="zh-TW" altLang="en-US" sz="1100" kern="1200" dirty="0" smtClean="0">
                          <a:ln>
                            <a:noFill/>
                          </a:ln>
                          <a:effectLst/>
                          <a:latin typeface="微軟正黑體" panose="020B0604030504040204" pitchFamily="34" charset="-120"/>
                          <a:ea typeface="微軟正黑體" panose="020B0604030504040204" pitchFamily="34" charset="-120"/>
                        </a:rPr>
                        <a:t>。</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1100" kern="1200" dirty="0" smtClean="0">
                          <a:ln>
                            <a:noFill/>
                          </a:ln>
                          <a:effectLst/>
                          <a:latin typeface="微軟正黑體" panose="020B0604030504040204" pitchFamily="34" charset="-120"/>
                          <a:ea typeface="微軟正黑體" panose="020B0604030504040204" pitchFamily="34" charset="-120"/>
                        </a:rPr>
                        <a:t>政府</a:t>
                      </a:r>
                      <a:r>
                        <a:rPr lang="zh-TW" altLang="en-US" sz="1100" kern="1200" dirty="0" smtClean="0">
                          <a:ln>
                            <a:noFill/>
                          </a:ln>
                          <a:effectLst/>
                          <a:latin typeface="微軟正黑體" panose="020B0604030504040204" pitchFamily="34" charset="-120"/>
                          <a:ea typeface="微軟正黑體" panose="020B0604030504040204" pitchFamily="34" charset="-120"/>
                        </a:rPr>
                        <a:t>由上而下的</a:t>
                      </a:r>
                      <a:r>
                        <a:rPr lang="zh-TW" sz="1100" kern="1200" dirty="0" smtClean="0">
                          <a:ln>
                            <a:noFill/>
                          </a:ln>
                          <a:effectLst/>
                          <a:latin typeface="微軟正黑體" panose="020B0604030504040204" pitchFamily="34" charset="-120"/>
                          <a:ea typeface="微軟正黑體" panose="020B0604030504040204" pitchFamily="34" charset="-120"/>
                        </a:rPr>
                        <a:t>強勢</a:t>
                      </a:r>
                      <a:r>
                        <a:rPr lang="zh-TW" sz="1100" kern="1200" dirty="0">
                          <a:ln>
                            <a:noFill/>
                          </a:ln>
                          <a:effectLst/>
                          <a:latin typeface="微軟正黑體" panose="020B0604030504040204" pitchFamily="34" charset="-120"/>
                          <a:ea typeface="微軟正黑體" panose="020B0604030504040204" pitchFamily="34" charset="-120"/>
                        </a:rPr>
                        <a:t>主導，制法利於推動與建立</a:t>
                      </a:r>
                      <a:r>
                        <a:rPr lang="zh-TW" sz="1100" kern="1200" dirty="0" smtClean="0">
                          <a:ln>
                            <a:noFill/>
                          </a:ln>
                          <a:effectLst/>
                          <a:latin typeface="微軟正黑體" panose="020B0604030504040204" pitchFamily="34" charset="-120"/>
                          <a:ea typeface="微軟正黑體" panose="020B0604030504040204" pitchFamily="34" charset="-120"/>
                        </a:rPr>
                        <a:t>意識</a:t>
                      </a:r>
                      <a:r>
                        <a:rPr lang="zh-TW" altLang="en-US" sz="1100" kern="1200" dirty="0" smtClean="0">
                          <a:ln>
                            <a:noFill/>
                          </a:ln>
                          <a:effectLst/>
                          <a:latin typeface="微軟正黑體" panose="020B0604030504040204" pitchFamily="34" charset="-120"/>
                          <a:ea typeface="微軟正黑體" panose="020B0604030504040204" pitchFamily="34" charset="-120"/>
                        </a:rPr>
                        <a:t>；但</a:t>
                      </a:r>
                      <a:r>
                        <a:rPr lang="zh-TW" altLang="en-US" sz="1100" dirty="0" smtClean="0">
                          <a:latin typeface="微軟正黑體" panose="020B0604030504040204" pitchFamily="34" charset="-120"/>
                          <a:ea typeface="微軟正黑體" panose="020B0604030504040204" pitchFamily="34" charset="-120"/>
                        </a:rPr>
                        <a:t>易扼殺社企自主性。</a:t>
                      </a:r>
                      <a:endParaRPr lang="en-US" altLang="zh-TW" sz="1100" dirty="0" smtClean="0">
                        <a:latin typeface="微軟正黑體" panose="020B0604030504040204" pitchFamily="34" charset="-120"/>
                        <a:ea typeface="微軟正黑體" panose="020B0604030504040204" pitchFamily="34" charset="-120"/>
                      </a:endParaRPr>
                    </a:p>
                    <a:p>
                      <a:pPr>
                        <a:lnSpc>
                          <a:spcPct val="100000"/>
                        </a:lnSpc>
                        <a:spcAft>
                          <a:spcPts val="0"/>
                        </a:spcAft>
                      </a:pP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l">
                        <a:lnSpc>
                          <a:spcPct val="100000"/>
                        </a:lnSpc>
                        <a:spcAft>
                          <a:spcPts val="0"/>
                        </a:spcAft>
                      </a:pPr>
                      <a:r>
                        <a:rPr lang="zh-TW" altLang="en-US" sz="1100" kern="100" dirty="0" smtClean="0">
                          <a:ln>
                            <a:noFill/>
                          </a:ln>
                          <a:effectLst/>
                          <a:latin typeface="微軟正黑體" panose="020B0604030504040204" pitchFamily="34" charset="-120"/>
                          <a:ea typeface="微軟正黑體" panose="020B0604030504040204" pitchFamily="34" charset="-120"/>
                        </a:rPr>
                        <a:t>處萌芽階段，以英國之社區利益公司法規作為重要參考依據，尚需政府與民間共同推廣社企理念，配合相關法規鬆綁及輔助措施，完善社企生態環境。</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r>
              <a:tr h="171232">
                <a:tc>
                  <a:txBody>
                    <a:bodyPr/>
                    <a:lstStyle/>
                    <a:p>
                      <a:pPr algn="ctr">
                        <a:lnSpc>
                          <a:spcPct val="100000"/>
                        </a:lnSpc>
                        <a:spcAft>
                          <a:spcPts val="0"/>
                        </a:spcAft>
                      </a:pPr>
                      <a:r>
                        <a:rPr lang="zh-TW" sz="1200" kern="100" dirty="0">
                          <a:ln>
                            <a:noFill/>
                          </a:ln>
                          <a:effectLst/>
                          <a:latin typeface="微軟正黑體" panose="020B0604030504040204" pitchFamily="34" charset="-120"/>
                          <a:ea typeface="微軟正黑體" panose="020B0604030504040204" pitchFamily="34" charset="-120"/>
                        </a:rPr>
                        <a:t>法案</a:t>
                      </a:r>
                      <a:endParaRPr lang="zh-TW" sz="1200" b="1"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gn="ct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公益</a:t>
                      </a:r>
                      <a:r>
                        <a:rPr lang="zh-TW" sz="1100" kern="1200" dirty="0" smtClean="0">
                          <a:ln>
                            <a:noFill/>
                          </a:ln>
                          <a:effectLst/>
                          <a:latin typeface="微軟正黑體" panose="020B0604030504040204" pitchFamily="34" charset="-120"/>
                          <a:ea typeface="微軟正黑體" panose="020B0604030504040204" pitchFamily="34" charset="-120"/>
                        </a:rPr>
                        <a:t>公司法</a:t>
                      </a:r>
                      <a:r>
                        <a:rPr lang="en-US" sz="1100" kern="1200" dirty="0">
                          <a:ln>
                            <a:noFill/>
                          </a:ln>
                          <a:effectLst/>
                          <a:latin typeface="微軟正黑體" panose="020B0604030504040204" pitchFamily="34" charset="-120"/>
                          <a:ea typeface="微軟正黑體" panose="020B0604030504040204" pitchFamily="34" charset="-120"/>
                        </a:rPr>
                        <a:t> </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100" smtClean="0">
                          <a:ln>
                            <a:noFill/>
                          </a:ln>
                          <a:effectLst/>
                          <a:latin typeface="微軟正黑體" panose="020B0604030504040204" pitchFamily="34" charset="-120"/>
                          <a:ea typeface="微軟正黑體" panose="020B0604030504040204" pitchFamily="34" charset="-120"/>
                        </a:rPr>
                        <a:t>社區利益公司法規</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無制定</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社會企業促進法</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gn="ct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台灣公益公司</a:t>
                      </a:r>
                      <a:r>
                        <a:rPr lang="zh-TW" sz="1100" kern="1200" dirty="0" smtClean="0">
                          <a:ln>
                            <a:noFill/>
                          </a:ln>
                          <a:effectLst/>
                          <a:latin typeface="微軟正黑體" panose="020B0604030504040204" pitchFamily="34" charset="-120"/>
                          <a:ea typeface="微軟正黑體" panose="020B0604030504040204" pitchFamily="34" charset="-120"/>
                        </a:rPr>
                        <a:t>草案</a:t>
                      </a:r>
                      <a:r>
                        <a:rPr lang="en-US" sz="1100" kern="1200" dirty="0">
                          <a:ln>
                            <a:noFill/>
                          </a:ln>
                          <a:effectLst/>
                          <a:latin typeface="微軟正黑體" panose="020B0604030504040204" pitchFamily="34" charset="-120"/>
                          <a:ea typeface="微軟正黑體" panose="020B0604030504040204" pitchFamily="34" charset="-120"/>
                        </a:rPr>
                        <a:t> </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r>
              <a:tr h="253975">
                <a:tc>
                  <a:txBody>
                    <a:bodyPr/>
                    <a:lstStyle/>
                    <a:p>
                      <a:pPr algn="ctr">
                        <a:lnSpc>
                          <a:spcPct val="100000"/>
                        </a:lnSpc>
                        <a:spcAft>
                          <a:spcPts val="0"/>
                        </a:spcAft>
                      </a:pPr>
                      <a:r>
                        <a:rPr lang="zh-TW" sz="1200" kern="1200" dirty="0">
                          <a:ln>
                            <a:noFill/>
                          </a:ln>
                          <a:effectLst/>
                          <a:latin typeface="微軟正黑體" panose="020B0604030504040204" pitchFamily="34" charset="-120"/>
                          <a:ea typeface="微軟正黑體" panose="020B0604030504040204" pitchFamily="34" charset="-120"/>
                        </a:rPr>
                        <a:t>盈餘分派</a:t>
                      </a:r>
                      <a:endParaRPr lang="zh-TW" sz="1200" b="1"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多無規定，但須逹成允諾之公益目的，也有少數州有限制</a:t>
                      </a:r>
                      <a:endParaRPr lang="zh-TW" sz="1100"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nSpc>
                          <a:spcPct val="100000"/>
                        </a:lnSpc>
                        <a:spcAft>
                          <a:spcPts val="0"/>
                        </a:spcAft>
                      </a:pPr>
                      <a:r>
                        <a:rPr lang="zh-TW" sz="1100" kern="1200" smtClean="0">
                          <a:ln>
                            <a:noFill/>
                          </a:ln>
                          <a:effectLst/>
                          <a:latin typeface="微軟正黑體" panose="020B0604030504040204" pitchFamily="34" charset="-120"/>
                          <a:ea typeface="微軟正黑體" panose="020B0604030504040204" pitchFamily="34" charset="-120"/>
                        </a:rPr>
                        <a:t>股利不得超過可分配盈餘</a:t>
                      </a:r>
                      <a:r>
                        <a:rPr lang="en-US" sz="1100" kern="1200" smtClean="0">
                          <a:ln>
                            <a:noFill/>
                          </a:ln>
                          <a:effectLst/>
                          <a:latin typeface="微軟正黑體" panose="020B0604030504040204" pitchFamily="34" charset="-120"/>
                          <a:ea typeface="微軟正黑體" panose="020B0604030504040204" pitchFamily="34" charset="-120"/>
                        </a:rPr>
                        <a:t>35%</a:t>
                      </a:r>
                      <a:r>
                        <a:rPr lang="zh-TW" sz="1100" kern="1200" smtClean="0">
                          <a:ln>
                            <a:noFill/>
                          </a:ln>
                          <a:effectLst/>
                          <a:latin typeface="微軟正黑體" panose="020B0604030504040204" pitchFamily="34" charset="-120"/>
                          <a:ea typeface="微軟正黑體" panose="020B0604030504040204" pitchFamily="34" charset="-120"/>
                        </a:rPr>
                        <a:t>，股利不得超過帳面值</a:t>
                      </a:r>
                      <a:r>
                        <a:rPr lang="en-US" sz="1100" kern="1200" smtClean="0">
                          <a:ln>
                            <a:noFill/>
                          </a:ln>
                          <a:effectLst/>
                          <a:latin typeface="微軟正黑體" panose="020B0604030504040204" pitchFamily="34" charset="-120"/>
                          <a:ea typeface="微軟正黑體" panose="020B0604030504040204" pitchFamily="34" charset="-120"/>
                        </a:rPr>
                        <a:t>20%</a:t>
                      </a:r>
                      <a:endParaRPr lang="zh-TW" sz="1100" kern="10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gn="ctr">
                        <a:lnSpc>
                          <a:spcPct val="100000"/>
                        </a:lnSpc>
                        <a:spcAft>
                          <a:spcPts val="0"/>
                        </a:spcAft>
                      </a:pPr>
                      <a:r>
                        <a:rPr lang="zh-TW" altLang="en-US" sz="1100" kern="100" dirty="0" smtClean="0">
                          <a:ln>
                            <a:noFill/>
                          </a:ln>
                          <a:effectLst/>
                          <a:latin typeface="微軟正黑體" panose="020B0604030504040204" pitchFamily="34" charset="-120"/>
                          <a:ea typeface="微軟正黑體" panose="020B0604030504040204" pitchFamily="34" charset="-120"/>
                        </a:rPr>
                        <a:t>無規範</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至少提撥</a:t>
                      </a:r>
                      <a:r>
                        <a:rPr lang="en-US" sz="1100" kern="1200" dirty="0">
                          <a:ln>
                            <a:noFill/>
                          </a:ln>
                          <a:effectLst/>
                          <a:latin typeface="微軟正黑體" panose="020B0604030504040204" pitchFamily="34" charset="-120"/>
                          <a:ea typeface="微軟正黑體" panose="020B0604030504040204" pitchFamily="34" charset="-120"/>
                        </a:rPr>
                        <a:t>2/3</a:t>
                      </a:r>
                      <a:r>
                        <a:rPr lang="zh-TW" sz="1100" kern="1200" dirty="0">
                          <a:ln>
                            <a:noFill/>
                          </a:ln>
                          <a:effectLst/>
                          <a:latin typeface="微軟正黑體" panose="020B0604030504040204" pitchFamily="34" charset="-120"/>
                          <a:ea typeface="微軟正黑體" panose="020B0604030504040204" pitchFamily="34" charset="-120"/>
                        </a:rPr>
                        <a:t>可分配盈餘再投資於公司或用於社會目的</a:t>
                      </a:r>
                      <a:endParaRPr lang="zh-TW" sz="1100"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nSpc>
                          <a:spcPct val="100000"/>
                        </a:lnSpc>
                        <a:spcAft>
                          <a:spcPts val="0"/>
                        </a:spcAft>
                      </a:pPr>
                      <a:r>
                        <a:rPr lang="zh-TW" sz="1100" kern="1200">
                          <a:ln>
                            <a:noFill/>
                          </a:ln>
                          <a:effectLst/>
                          <a:latin typeface="微軟正黑體" panose="020B0604030504040204" pitchFamily="34" charset="-120"/>
                          <a:ea typeface="微軟正黑體" panose="020B0604030504040204" pitchFamily="34" charset="-120"/>
                        </a:rPr>
                        <a:t>盈餘分派不得超過可分配盈餘</a:t>
                      </a:r>
                      <a:r>
                        <a:rPr lang="en-US" sz="1100" kern="1200">
                          <a:ln>
                            <a:noFill/>
                          </a:ln>
                          <a:effectLst/>
                          <a:latin typeface="微軟正黑體" panose="020B0604030504040204" pitchFamily="34" charset="-120"/>
                          <a:ea typeface="微軟正黑體" panose="020B0604030504040204" pitchFamily="34" charset="-120"/>
                        </a:rPr>
                        <a:t>1/3</a:t>
                      </a:r>
                      <a:endParaRPr lang="zh-TW" sz="1100" kern="10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r>
              <a:tr h="744687">
                <a:tc>
                  <a:txBody>
                    <a:bodyPr/>
                    <a:lstStyle/>
                    <a:p>
                      <a:pPr algn="ctr">
                        <a:lnSpc>
                          <a:spcPct val="100000"/>
                        </a:lnSpc>
                        <a:spcAft>
                          <a:spcPts val="0"/>
                        </a:spcAft>
                      </a:pPr>
                      <a:r>
                        <a:rPr lang="zh-TW" sz="1200" kern="1200" dirty="0">
                          <a:ln>
                            <a:noFill/>
                          </a:ln>
                          <a:effectLst/>
                          <a:latin typeface="微軟正黑體" panose="020B0604030504040204" pitchFamily="34" charset="-120"/>
                          <a:ea typeface="微軟正黑體" panose="020B0604030504040204" pitchFamily="34" charset="-120"/>
                        </a:rPr>
                        <a:t>稅賦減免</a:t>
                      </a:r>
                      <a:endParaRPr lang="zh-TW" sz="1200" b="1"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無，僅在例外條件下才賦予租稅減免。</a:t>
                      </a:r>
                      <a:endParaRPr lang="zh-TW" sz="1100"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nSpc>
                          <a:spcPct val="100000"/>
                        </a:lnSpc>
                        <a:spcAft>
                          <a:spcPts val="0"/>
                        </a:spcAft>
                      </a:pPr>
                      <a:r>
                        <a:rPr lang="zh-TW" sz="1100" kern="1200" dirty="0" smtClean="0">
                          <a:ln>
                            <a:noFill/>
                          </a:ln>
                          <a:effectLst/>
                          <a:latin typeface="微軟正黑體" panose="020B0604030504040204" pitchFamily="34" charset="-120"/>
                          <a:ea typeface="微軟正黑體" panose="020B0604030504040204" pitchFamily="34" charset="-120"/>
                        </a:rPr>
                        <a:t>稅負抵免誘使私人投資社會企業</a:t>
                      </a:r>
                      <a:endParaRPr lang="zh-TW" sz="1100"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nSpc>
                          <a:spcPct val="100000"/>
                        </a:lnSpc>
                        <a:spcAft>
                          <a:spcPts val="0"/>
                        </a:spcAft>
                      </a:pPr>
                      <a:r>
                        <a:rPr lang="zh-TW" sz="1100" kern="0" dirty="0" smtClean="0">
                          <a:ln>
                            <a:noFill/>
                          </a:ln>
                          <a:effectLst/>
                          <a:latin typeface="微軟正黑體" panose="020B0604030504040204" pitchFamily="34" charset="-120"/>
                          <a:ea typeface="微軟正黑體" panose="020B0604030504040204" pitchFamily="34" charset="-120"/>
                        </a:rPr>
                        <a:t>公共性質機構所得</a:t>
                      </a:r>
                      <a:r>
                        <a:rPr lang="zh-TW" sz="1100" kern="0" dirty="0">
                          <a:ln>
                            <a:noFill/>
                          </a:ln>
                          <a:effectLst/>
                          <a:latin typeface="微軟正黑體" panose="020B0604030504040204" pitchFamily="34" charset="-120"/>
                          <a:ea typeface="微軟正黑體" panose="020B0604030504040204" pitchFamily="34" charset="-120"/>
                        </a:rPr>
                        <a:t>利潤只作慈善用途</a:t>
                      </a:r>
                      <a:r>
                        <a:rPr lang="zh-TW" sz="1100" kern="0" dirty="0" smtClean="0">
                          <a:ln>
                            <a:noFill/>
                          </a:ln>
                          <a:effectLst/>
                          <a:latin typeface="微軟正黑體" panose="020B0604030504040204" pitchFamily="34" charset="-120"/>
                          <a:ea typeface="微軟正黑體" panose="020B0604030504040204" pitchFamily="34" charset="-120"/>
                        </a:rPr>
                        <a:t>，及大部分不是</a:t>
                      </a:r>
                      <a:r>
                        <a:rPr lang="zh-TW" sz="1100" kern="0" dirty="0">
                          <a:ln>
                            <a:noFill/>
                          </a:ln>
                          <a:effectLst/>
                          <a:latin typeface="微軟正黑體" panose="020B0604030504040204" pitchFamily="34" charset="-120"/>
                          <a:ea typeface="微軟正黑體" panose="020B0604030504040204" pitchFamily="34" charset="-120"/>
                        </a:rPr>
                        <a:t>在香港以外地方使用，即可豁免繳付所得稅。</a:t>
                      </a:r>
                      <a:endParaRPr lang="zh-TW" sz="1100" kern="100" dirty="0">
                        <a:ln>
                          <a:noFill/>
                        </a:ln>
                        <a:effectLst/>
                        <a:latin typeface="微軟正黑體" panose="020B0604030504040204" pitchFamily="34" charset="-120"/>
                        <a:ea typeface="微軟正黑體" panose="020B0604030504040204" pitchFamily="34" charset="-120"/>
                        <a:cs typeface="Times New Roman"/>
                      </a:endParaRPr>
                    </a:p>
                  </a:txBody>
                  <a:tcPr marL="34290" marR="34290" anchor="ctr"/>
                </a:tc>
                <a:tc>
                  <a:txBody>
                    <a:bodyPr/>
                    <a:lstStyle/>
                    <a:p>
                      <a:pP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國家和地方政府得依據相關法規減免稅額</a:t>
                      </a:r>
                      <a:endParaRPr lang="zh-TW" sz="1100"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c>
                  <a:txBody>
                    <a:bodyPr/>
                    <a:lstStyle/>
                    <a:p>
                      <a:pPr>
                        <a:lnSpc>
                          <a:spcPct val="100000"/>
                        </a:lnSpc>
                        <a:spcAft>
                          <a:spcPts val="0"/>
                        </a:spcAft>
                      </a:pPr>
                      <a:r>
                        <a:rPr lang="zh-TW" sz="1100" kern="1200" dirty="0">
                          <a:ln>
                            <a:noFill/>
                          </a:ln>
                          <a:effectLst/>
                          <a:latin typeface="微軟正黑體" panose="020B0604030504040204" pitchFamily="34" charset="-120"/>
                          <a:ea typeface="微軟正黑體" panose="020B0604030504040204" pitchFamily="34" charset="-120"/>
                        </a:rPr>
                        <a:t>第二類公益公司得成為政府稅賦減免對象</a:t>
                      </a:r>
                      <a:endParaRPr lang="zh-TW" sz="1100" kern="100" dirty="0">
                        <a:ln>
                          <a:noFill/>
                        </a:ln>
                        <a:effectLst/>
                        <a:latin typeface="微軟正黑體" panose="020B0604030504040204" pitchFamily="34" charset="-120"/>
                        <a:ea typeface="微軟正黑體" panose="020B0604030504040204" pitchFamily="34" charset="-120"/>
                        <a:cs typeface="新細明體"/>
                      </a:endParaRPr>
                    </a:p>
                  </a:txBody>
                  <a:tcPr marL="34290" marR="34290" anchor="ctr"/>
                </a:tc>
              </a:tr>
            </a:tbl>
          </a:graphicData>
        </a:graphic>
      </p:graphicFrame>
      <p:sp>
        <p:nvSpPr>
          <p:cNvPr id="2" name="文字方塊 1"/>
          <p:cNvSpPr txBox="1"/>
          <p:nvPr/>
        </p:nvSpPr>
        <p:spPr>
          <a:xfrm>
            <a:off x="4860032" y="257637"/>
            <a:ext cx="4460132" cy="461665"/>
          </a:xfrm>
          <a:prstGeom prst="rect">
            <a:avLst/>
          </a:prstGeom>
          <a:noFill/>
        </p:spPr>
        <p:txBody>
          <a:bodyPr wrap="square" rtlCol="0">
            <a:spAutoFit/>
          </a:bodyPr>
          <a:lstStyle/>
          <a:p>
            <a:r>
              <a:rPr lang="zh-TW" altLang="en-US" sz="800" dirty="0" smtClean="0">
                <a:solidFill>
                  <a:schemeClr val="tx1">
                    <a:lumMod val="50000"/>
                    <a:lumOff val="50000"/>
                  </a:schemeClr>
                </a:solidFill>
              </a:rPr>
              <a:t>資料來源：行政院</a:t>
            </a:r>
            <a:r>
              <a:rPr lang="zh-TW" altLang="en-US" sz="800" dirty="0">
                <a:solidFill>
                  <a:schemeClr val="tx1">
                    <a:lumMod val="50000"/>
                    <a:lumOff val="50000"/>
                  </a:schemeClr>
                </a:solidFill>
              </a:rPr>
              <a:t>勞工委員會職業訓練</a:t>
            </a:r>
            <a:r>
              <a:rPr lang="zh-TW" altLang="en-US" sz="800" dirty="0" smtClean="0">
                <a:solidFill>
                  <a:schemeClr val="tx1">
                    <a:lumMod val="50000"/>
                    <a:lumOff val="50000"/>
                  </a:schemeClr>
                </a:solidFill>
              </a:rPr>
              <a:t>局</a:t>
            </a:r>
            <a:r>
              <a:rPr lang="en-US" altLang="zh-TW" sz="800" dirty="0">
                <a:solidFill>
                  <a:schemeClr val="tx1">
                    <a:lumMod val="50000"/>
                    <a:lumOff val="50000"/>
                  </a:schemeClr>
                </a:solidFill>
              </a:rPr>
              <a:t>(</a:t>
            </a:r>
            <a:r>
              <a:rPr lang="en-US" altLang="zh-TW" sz="800" dirty="0" smtClean="0">
                <a:solidFill>
                  <a:schemeClr val="tx1">
                    <a:lumMod val="50000"/>
                    <a:lumOff val="50000"/>
                  </a:schemeClr>
                </a:solidFill>
              </a:rPr>
              <a:t>2013)</a:t>
            </a:r>
            <a:r>
              <a:rPr lang="zh-TW" altLang="en-US" sz="800" dirty="0" smtClean="0">
                <a:solidFill>
                  <a:schemeClr val="tx1">
                    <a:lumMod val="50000"/>
                    <a:lumOff val="50000"/>
                  </a:schemeClr>
                </a:solidFill>
              </a:rPr>
              <a:t>。韓國</a:t>
            </a:r>
            <a:r>
              <a:rPr lang="zh-TW" altLang="en-US" sz="800" dirty="0">
                <a:solidFill>
                  <a:schemeClr val="tx1">
                    <a:lumMod val="50000"/>
                    <a:lumOff val="50000"/>
                  </a:schemeClr>
                </a:solidFill>
              </a:rPr>
              <a:t>社會企業政策推動及</a:t>
            </a:r>
            <a:r>
              <a:rPr lang="zh-TW" altLang="en-US" sz="800" dirty="0" smtClean="0">
                <a:solidFill>
                  <a:schemeClr val="tx1">
                    <a:lumMod val="50000"/>
                    <a:lumOff val="50000"/>
                  </a:schemeClr>
                </a:solidFill>
              </a:rPr>
              <a:t>發展考察報告。</a:t>
            </a:r>
            <a:r>
              <a:rPr lang="zh-TW" altLang="en-US" sz="800" dirty="0" smtClean="0">
                <a:solidFill>
                  <a:schemeClr val="tx1">
                    <a:lumMod val="50000"/>
                    <a:lumOff val="50000"/>
                  </a:schemeClr>
                </a:solidFill>
                <a:latin typeface="微軟正黑體" panose="020B0604030504040204" pitchFamily="34" charset="-120"/>
                <a:ea typeface="微軟正黑體" panose="020B0604030504040204" pitchFamily="34" charset="-120"/>
              </a:rPr>
              <a:t>經濟部</a:t>
            </a:r>
            <a:r>
              <a:rPr lang="en-US" altLang="zh-TW" sz="800" dirty="0" smtClean="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800" dirty="0">
                <a:solidFill>
                  <a:schemeClr val="tx1">
                    <a:lumMod val="50000"/>
                    <a:lumOff val="50000"/>
                  </a:schemeClr>
                </a:solidFill>
                <a:latin typeface="微軟正黑體" panose="020B0604030504040204" pitchFamily="34" charset="-120"/>
                <a:ea typeface="微軟正黑體" panose="020B0604030504040204" pitchFamily="34" charset="-120"/>
              </a:rPr>
              <a:t>2014</a:t>
            </a:r>
            <a:r>
              <a:rPr lang="en-US" altLang="zh-TW" sz="800" dirty="0" smtClean="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800" dirty="0" smtClean="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800" dirty="0">
                <a:solidFill>
                  <a:schemeClr val="tx1">
                    <a:lumMod val="50000"/>
                    <a:lumOff val="50000"/>
                  </a:schemeClr>
                </a:solidFill>
                <a:latin typeface="微軟正黑體" panose="020B0604030504040204" pitchFamily="34" charset="-120"/>
                <a:ea typeface="微軟正黑體" panose="020B0604030504040204" pitchFamily="34" charset="-120"/>
              </a:rPr>
              <a:t>社會企業行動</a:t>
            </a:r>
            <a:r>
              <a:rPr lang="zh-TW" altLang="en-US" sz="800" dirty="0" smtClean="0">
                <a:solidFill>
                  <a:schemeClr val="tx1">
                    <a:lumMod val="50000"/>
                    <a:lumOff val="50000"/>
                  </a:schemeClr>
                </a:solidFill>
                <a:latin typeface="微軟正黑體" panose="020B0604030504040204" pitchFamily="34" charset="-120"/>
                <a:ea typeface="微軟正黑體" panose="020B0604030504040204" pitchFamily="34" charset="-120"/>
              </a:rPr>
              <a:t>方案。</a:t>
            </a:r>
          </a:p>
          <a:p>
            <a:endParaRPr lang="zh-TW" altLang="en-US" sz="800" dirty="0">
              <a:solidFill>
                <a:schemeClr val="tx1">
                  <a:lumMod val="50000"/>
                  <a:lumOff val="50000"/>
                </a:schemeClr>
              </a:solidFill>
            </a:endParaRPr>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654" y="890255"/>
            <a:ext cx="350868" cy="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6393" y="885684"/>
            <a:ext cx="301406" cy="26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www.tattoo77.com/uploads/UploadFiles/201202081025531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730" y="898346"/>
            <a:ext cx="302400" cy="268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ages.ruc.edu.cn/images/2006-12-04/116522548534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0581" y="890256"/>
            <a:ext cx="302400" cy="268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upload.wikimedia.org/wikipedia/commons/thumb/5/5b/Flag_of_Hong_Kong.svg/300px-Flag_of_Hong_Kong.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8575" y="890256"/>
            <a:ext cx="302400" cy="268800"/>
          </a:xfrm>
          <a:prstGeom prst="rect">
            <a:avLst/>
          </a:prstGeom>
          <a:noFill/>
          <a:extLst>
            <a:ext uri="{909E8E84-426E-40DD-AFC4-6F175D3DCCD1}">
              <a14:hiddenFill xmlns:a14="http://schemas.microsoft.com/office/drawing/2010/main">
                <a:solidFill>
                  <a:srgbClr val="FFFFFF"/>
                </a:solidFill>
              </a14:hiddenFill>
            </a:ext>
          </a:extLst>
        </p:spPr>
      </p:pic>
      <p:sp>
        <p:nvSpPr>
          <p:cNvPr id="12" name="標題 1"/>
          <p:cNvSpPr txBox="1">
            <a:spLocks/>
          </p:cNvSpPr>
          <p:nvPr/>
        </p:nvSpPr>
        <p:spPr>
          <a:xfrm>
            <a:off x="77178" y="31269"/>
            <a:ext cx="8465194" cy="9144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zh-TW" altLang="en-US" dirty="0" smtClean="0">
                <a:solidFill>
                  <a:schemeClr val="tx1"/>
                </a:solidFill>
                <a:latin typeface="微軟正黑體" panose="020B0604030504040204" pitchFamily="34" charset="-120"/>
                <a:ea typeface="微軟正黑體" panose="020B0604030504040204" pitchFamily="34" charset="-120"/>
              </a:rPr>
              <a:t>各國社企政策</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386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909052" y="6386348"/>
            <a:ext cx="312597" cy="471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TW" altLang="en-US" sz="1600">
              <a:solidFill>
                <a:prstClr val="white"/>
              </a:solidFill>
            </a:endParaRPr>
          </a:p>
        </p:txBody>
      </p:sp>
      <p:sp>
        <p:nvSpPr>
          <p:cNvPr id="12" name="直線圖說文字 2 11"/>
          <p:cNvSpPr/>
          <p:nvPr/>
        </p:nvSpPr>
        <p:spPr>
          <a:xfrm>
            <a:off x="5627123" y="872236"/>
            <a:ext cx="3168701" cy="616551"/>
          </a:xfrm>
          <a:prstGeom prst="borderCallout2">
            <a:avLst>
              <a:gd name="adj1" fmla="val 46924"/>
              <a:gd name="adj2" fmla="val -216"/>
              <a:gd name="adj3" fmla="val 58999"/>
              <a:gd name="adj4" fmla="val -8342"/>
              <a:gd name="adj5" fmla="val 122421"/>
              <a:gd name="adj6" fmla="val -1588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0" fontAlgn="base" hangingPunct="0">
              <a:spcBef>
                <a:spcPct val="0"/>
              </a:spcBef>
              <a:spcAft>
                <a:spcPct val="0"/>
              </a:spcAft>
            </a:pPr>
            <a:r>
              <a:rPr lang="zh-TW" altLang="en-US" sz="1100" dirty="0">
                <a:solidFill>
                  <a:prstClr val="white"/>
                </a:solidFill>
                <a:latin typeface="微軟正黑體" panose="020B0604030504040204" pitchFamily="34" charset="-120"/>
                <a:ea typeface="微軟正黑體" panose="020B0604030504040204" pitchFamily="34" charset="-120"/>
              </a:rPr>
              <a:t>定義</a:t>
            </a:r>
            <a:r>
              <a:rPr lang="zh-TW" altLang="en-US" sz="1100" dirty="0" smtClean="0">
                <a:solidFill>
                  <a:prstClr val="white"/>
                </a:solidFill>
                <a:latin typeface="微軟正黑體" panose="020B0604030504040204" pitchFamily="34" charset="-120"/>
                <a:ea typeface="微軟正黑體" panose="020B0604030504040204" pitchFamily="34" charset="-120"/>
              </a:rPr>
              <a:t>：社會</a:t>
            </a:r>
            <a:r>
              <a:rPr lang="zh-TW" altLang="en-US" sz="1100" dirty="0">
                <a:solidFill>
                  <a:prstClr val="white"/>
                </a:solidFill>
                <a:latin typeface="微軟正黑體" panose="020B0604030504040204" pitchFamily="34" charset="-120"/>
                <a:ea typeface="微軟正黑體" panose="020B0604030504040204" pitchFamily="34" charset="-120"/>
              </a:rPr>
              <a:t>企業是一種同時可能出現在非營利、商，和公共部門內之 </a:t>
            </a:r>
            <a:r>
              <a:rPr lang="zh-TW" altLang="en-US" sz="1100" dirty="0" smtClean="0">
                <a:solidFill>
                  <a:prstClr val="white"/>
                </a:solidFill>
                <a:latin typeface="微軟正黑體" panose="020B0604030504040204" pitchFamily="34" charset="-120"/>
                <a:ea typeface="微軟正黑體" panose="020B0604030504040204" pitchFamily="34" charset="-120"/>
              </a:rPr>
              <a:t> </a:t>
            </a:r>
            <a:r>
              <a:rPr lang="zh-TW" altLang="en-US" sz="1100" dirty="0">
                <a:solidFill>
                  <a:prstClr val="white"/>
                </a:solidFill>
                <a:latin typeface="微軟正黑體" panose="020B0604030504040204" pitchFamily="34" charset="-120"/>
                <a:ea typeface="微軟正黑體" panose="020B0604030504040204" pitchFamily="34" charset="-120"/>
              </a:rPr>
              <a:t>間的創新</a:t>
            </a:r>
            <a:r>
              <a:rPr lang="zh-TW" altLang="en-US" sz="1100" dirty="0" smtClean="0">
                <a:solidFill>
                  <a:prstClr val="white"/>
                </a:solidFill>
                <a:latin typeface="微軟正黑體" panose="020B0604030504040204" pitchFamily="34" charset="-120"/>
                <a:ea typeface="微軟正黑體" panose="020B0604030504040204" pitchFamily="34" charset="-120"/>
              </a:rPr>
              <a:t>性（ </a:t>
            </a:r>
            <a:r>
              <a:rPr lang="en-US" altLang="zh-TW" sz="1100" dirty="0" smtClean="0">
                <a:solidFill>
                  <a:prstClr val="white"/>
                </a:solidFill>
                <a:latin typeface="微軟正黑體" panose="020B0604030504040204" pitchFamily="34" charset="-120"/>
                <a:ea typeface="微軟正黑體" panose="020B0604030504040204" pitchFamily="34" charset="-120"/>
              </a:rPr>
              <a:t>innovative</a:t>
            </a:r>
            <a:r>
              <a:rPr lang="zh-TW" altLang="en-US" sz="1100" dirty="0" smtClean="0">
                <a:solidFill>
                  <a:prstClr val="white"/>
                </a:solidFill>
                <a:latin typeface="微軟正黑體" panose="020B0604030504040204" pitchFamily="34" charset="-120"/>
                <a:ea typeface="微軟正黑體" panose="020B0604030504040204" pitchFamily="34" charset="-120"/>
              </a:rPr>
              <a:t>），</a:t>
            </a:r>
            <a:r>
              <a:rPr lang="zh-TW" altLang="en-US" sz="1100" dirty="0">
                <a:solidFill>
                  <a:prstClr val="white"/>
                </a:solidFill>
                <a:latin typeface="微軟正黑體" panose="020B0604030504040204" pitchFamily="34" charset="-120"/>
                <a:ea typeface="微軟正黑體" panose="020B0604030504040204" pitchFamily="34" charset="-120"/>
              </a:rPr>
              <a:t>以及增加社會價值的活動。 </a:t>
            </a:r>
            <a:r>
              <a:rPr lang="en-US" altLang="zh-TW" sz="1100" dirty="0" smtClean="0">
                <a:solidFill>
                  <a:prstClr val="white"/>
                </a:solidFill>
                <a:latin typeface="微軟正黑體" panose="020B0604030504040204" pitchFamily="34" charset="-120"/>
                <a:ea typeface="微軟正黑體" panose="020B0604030504040204" pitchFamily="34" charset="-120"/>
              </a:rPr>
              <a:t>(Austin,2006)</a:t>
            </a:r>
            <a:endParaRPr lang="zh-TW" altLang="en-US" sz="1100" dirty="0">
              <a:solidFill>
                <a:prstClr val="white"/>
              </a:solidFill>
              <a:latin typeface="微軟正黑體" panose="020B0604030504040204" pitchFamily="34" charset="-120"/>
              <a:ea typeface="微軟正黑體" panose="020B0604030504040204" pitchFamily="34" charset="-120"/>
            </a:endParaRPr>
          </a:p>
        </p:txBody>
      </p:sp>
      <p:sp>
        <p:nvSpPr>
          <p:cNvPr id="50" name="Content Placeholder 7"/>
          <p:cNvSpPr txBox="1">
            <a:spLocks/>
          </p:cNvSpPr>
          <p:nvPr/>
        </p:nvSpPr>
        <p:spPr>
          <a:xfrm>
            <a:off x="2922354" y="66995"/>
            <a:ext cx="3389710" cy="738664"/>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lnSpc>
                <a:spcPct val="150000"/>
              </a:lnSpc>
              <a:spcBef>
                <a:spcPct val="20000"/>
              </a:spcBef>
              <a:spcAft>
                <a:spcPct val="0"/>
              </a:spcAft>
              <a:buFont typeface="Arial" pitchFamily="34" charset="0"/>
              <a:buNone/>
            </a:pPr>
            <a:r>
              <a:rPr lang="zh-TW" altLang="en-US" sz="2800" b="1" dirty="0" smtClean="0">
                <a:solidFill>
                  <a:prstClr val="white">
                    <a:lumMod val="50000"/>
                  </a:prstClr>
                </a:solidFill>
                <a:latin typeface="微軟正黑體" panose="020B0604030504040204" pitchFamily="34" charset="-120"/>
                <a:ea typeface="微軟正黑體" panose="020B0604030504040204" pitchFamily="34" charset="-120"/>
                <a:cs typeface="Roboto" pitchFamily="2" charset="0"/>
              </a:rPr>
              <a:t>社會企業光譜</a:t>
            </a:r>
            <a:endParaRPr lang="en-US" altLang="zh-TW" sz="2800" b="1" dirty="0">
              <a:solidFill>
                <a:prstClr val="white">
                  <a:lumMod val="50000"/>
                </a:prstClr>
              </a:solidFill>
              <a:latin typeface="微軟正黑體" panose="020B0604030504040204" pitchFamily="34" charset="-120"/>
              <a:ea typeface="微軟正黑體" panose="020B0604030504040204" pitchFamily="34" charset="-120"/>
              <a:cs typeface="Roboto" pitchFamily="2" charset="0"/>
            </a:endParaRPr>
          </a:p>
        </p:txBody>
      </p:sp>
      <p:sp>
        <p:nvSpPr>
          <p:cNvPr id="52" name="Title 1"/>
          <p:cNvSpPr txBox="1">
            <a:spLocks/>
          </p:cNvSpPr>
          <p:nvPr/>
        </p:nvSpPr>
        <p:spPr>
          <a:xfrm>
            <a:off x="3494486" y="534102"/>
            <a:ext cx="2168128" cy="363537"/>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defRPr/>
            </a:pPr>
            <a:r>
              <a:rPr lang="en-US" altLang="zh-TW" sz="1050" dirty="0" smtClean="0">
                <a:solidFill>
                  <a:srgbClr val="E7E6E6">
                    <a:lumMod val="75000"/>
                  </a:srgbClr>
                </a:solidFill>
                <a:latin typeface="Roboto" panose="02000000000000000000" pitchFamily="2" charset="0"/>
                <a:ea typeface="Roboto" panose="02000000000000000000" pitchFamily="2" charset="0"/>
              </a:rPr>
              <a:t>What is SE</a:t>
            </a:r>
            <a:r>
              <a:rPr lang="zh-TW" altLang="en-US" sz="1050" dirty="0" smtClean="0">
                <a:solidFill>
                  <a:srgbClr val="E7E6E6">
                    <a:lumMod val="75000"/>
                  </a:srgbClr>
                </a:solidFill>
                <a:latin typeface="Roboto" panose="02000000000000000000" pitchFamily="2" charset="0"/>
                <a:ea typeface="Roboto" panose="02000000000000000000" pitchFamily="2" charset="0"/>
              </a:rPr>
              <a:t> </a:t>
            </a:r>
            <a:r>
              <a:rPr lang="en-US" altLang="zh-TW" sz="1050" dirty="0" smtClean="0">
                <a:solidFill>
                  <a:srgbClr val="E7E6E6">
                    <a:lumMod val="75000"/>
                  </a:srgbClr>
                </a:solidFill>
                <a:latin typeface="Roboto" panose="02000000000000000000" pitchFamily="2" charset="0"/>
                <a:ea typeface="Roboto" panose="02000000000000000000" pitchFamily="2" charset="0"/>
              </a:rPr>
              <a:t>&amp;</a:t>
            </a:r>
            <a:r>
              <a:rPr lang="zh-TW" altLang="en-US" sz="1050" dirty="0" smtClean="0">
                <a:solidFill>
                  <a:srgbClr val="E7E6E6">
                    <a:lumMod val="75000"/>
                  </a:srgbClr>
                </a:solidFill>
                <a:latin typeface="Roboto" panose="02000000000000000000" pitchFamily="2" charset="0"/>
                <a:ea typeface="Roboto" panose="02000000000000000000" pitchFamily="2" charset="0"/>
              </a:rPr>
              <a:t> </a:t>
            </a:r>
            <a:r>
              <a:rPr lang="en-US" altLang="zh-TW" sz="1050" dirty="0" smtClean="0">
                <a:solidFill>
                  <a:srgbClr val="E7E6E6">
                    <a:lumMod val="75000"/>
                  </a:srgbClr>
                </a:solidFill>
                <a:latin typeface="Roboto" panose="02000000000000000000" pitchFamily="2" charset="0"/>
                <a:ea typeface="Roboto" panose="02000000000000000000" pitchFamily="2" charset="0"/>
              </a:rPr>
              <a:t>CSR?</a:t>
            </a:r>
            <a:endParaRPr lang="en-US" sz="1050" dirty="0">
              <a:solidFill>
                <a:srgbClr val="E7E6E6">
                  <a:lumMod val="75000"/>
                </a:srgbClr>
              </a:solidFill>
              <a:latin typeface="Roboto" panose="02000000000000000000" pitchFamily="2" charset="0"/>
              <a:ea typeface="Roboto" panose="02000000000000000000" pitchFamily="2"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252045882"/>
              </p:ext>
            </p:extLst>
          </p:nvPr>
        </p:nvGraphicFramePr>
        <p:xfrm>
          <a:off x="91204" y="3058489"/>
          <a:ext cx="8873473" cy="2333716"/>
        </p:xfrm>
        <a:graphic>
          <a:graphicData uri="http://schemas.openxmlformats.org/drawingml/2006/table">
            <a:tbl>
              <a:tblPr firstRow="1" bandRow="1">
                <a:tableStyleId>{5C22544A-7EE6-4342-B048-85BDC9FD1C3A}</a:tableStyleId>
              </a:tblPr>
              <a:tblGrid>
                <a:gridCol w="1267639"/>
                <a:gridCol w="1267639"/>
                <a:gridCol w="1267639"/>
                <a:gridCol w="1267639"/>
                <a:gridCol w="1267639"/>
                <a:gridCol w="1267639"/>
                <a:gridCol w="1267639"/>
              </a:tblGrid>
              <a:tr h="1236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傳統的</a:t>
                      </a:r>
                      <a: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
                      </a:r>
                      <a:b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b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非營利組織</a:t>
                      </a:r>
                      <a:endParaRPr lang="zh-TW" altLang="en-US" sz="1600" dirty="0"/>
                    </a:p>
                  </a:txBody>
                  <a:tcPr marL="68580" marR="68580" anchor="ctr">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有產生收益</a:t>
                      </a:r>
                      <a: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
                      </a:r>
                      <a:b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b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活動的</a:t>
                      </a:r>
                      <a: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
                      </a:r>
                      <a:b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b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非營利組織</a:t>
                      </a:r>
                      <a:endParaRPr lang="zh-TW" altLang="en-US" sz="1600" dirty="0"/>
                    </a:p>
                  </a:txBody>
                  <a:tcPr marL="68580" marR="68580" anchor="ctr">
                    <a:solidFill>
                      <a:srgbClr val="F06B1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主要或全部</a:t>
                      </a:r>
                      <a: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
                      </a:r>
                      <a:b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b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資金都來自</a:t>
                      </a:r>
                      <a: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
                      </a:r>
                      <a:b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b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市場貿易</a:t>
                      </a:r>
                      <a: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
                      </a:r>
                      <a:b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b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非營利組織</a:t>
                      </a:r>
                      <a:endParaRPr lang="zh-TW" altLang="en-US" sz="1600" dirty="0"/>
                    </a:p>
                  </a:txBody>
                  <a:tcPr marL="68580" marR="68580"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社會企業</a:t>
                      </a:r>
                      <a:endParaRPr lang="zh-TW" altLang="en-US" sz="1600" dirty="0"/>
                    </a:p>
                  </a:txBody>
                  <a:tcPr marL="68580" marR="68580" anchor="ctr">
                    <a:solidFill>
                      <a:srgbClr val="E0595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社會責任企業</a:t>
                      </a:r>
                      <a:endParaRPr lang="zh-TW" altLang="en-US" sz="1600" dirty="0"/>
                    </a:p>
                  </a:txBody>
                  <a:tcPr marL="68580" marR="68580" anchor="ctr">
                    <a:solidFill>
                      <a:srgbClr val="CC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企業執行</a:t>
                      </a:r>
                      <a: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
                      </a:r>
                      <a:b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b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社會責任</a:t>
                      </a:r>
                      <a:endParaRPr lang="zh-TW" altLang="en-US" sz="1600" dirty="0"/>
                    </a:p>
                  </a:txBody>
                  <a:tcPr marL="68580" marR="68580" anchor="ctr">
                    <a:solidFill>
                      <a:schemeClr val="accent4">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傳統的</a:t>
                      </a:r>
                      <a: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
                      </a:r>
                      <a:br>
                        <a:rPr lang="en-US" altLang="zh-TW"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br>
                      <a:r>
                        <a:rPr lang="zh-TW" altLang="en-US" sz="1600" b="1" dirty="0" smtClean="0">
                          <a:solidFill>
                            <a:schemeClr val="bg1"/>
                          </a:solidFill>
                          <a:latin typeface="微軟正黑體" panose="020B0604030504040204" pitchFamily="34" charset="-120"/>
                          <a:ea typeface="微軟正黑體" panose="020B0604030504040204" pitchFamily="34" charset="-120"/>
                          <a:cs typeface="Open Sans" pitchFamily="34" charset="0"/>
                        </a:rPr>
                        <a:t>營利組織</a:t>
                      </a:r>
                      <a:endParaRPr lang="zh-TW" altLang="en-US" sz="1600" dirty="0"/>
                    </a:p>
                  </a:txBody>
                  <a:tcPr marL="68580" marR="68580" anchor="ctr">
                    <a:solidFill>
                      <a:schemeClr val="bg2">
                        <a:lumMod val="50000"/>
                      </a:schemeClr>
                    </a:solidFill>
                  </a:tcPr>
                </a:tc>
              </a:tr>
              <a:tr h="370840">
                <a:tc>
                  <a:txBody>
                    <a:bodyPr/>
                    <a:lstStyle/>
                    <a:p>
                      <a:pPr algn="l"/>
                      <a:r>
                        <a:rPr lang="zh-TW" altLang="en-US" sz="1200" dirty="0" smtClean="0">
                          <a:solidFill>
                            <a:schemeClr val="bg1">
                              <a:lumMod val="50000"/>
                            </a:schemeClr>
                          </a:solidFill>
                          <a:latin typeface="微軟正黑體" panose="020B0604030504040204" pitchFamily="34" charset="-120"/>
                          <a:ea typeface="微軟正黑體" panose="020B0604030504040204" pitchFamily="34" charset="-120"/>
                        </a:rPr>
                        <a:t>只有捐款</a:t>
                      </a:r>
                      <a:r>
                        <a:rPr lang="en-US" altLang="zh-TW" sz="1200" dirty="0" smtClean="0">
                          <a:solidFill>
                            <a:schemeClr val="bg1">
                              <a:lumMod val="50000"/>
                            </a:schemeClr>
                          </a:solidFill>
                          <a:latin typeface="微軟正黑體" panose="020B0604030504040204" pitchFamily="34" charset="-120"/>
                          <a:ea typeface="微軟正黑體" panose="020B0604030504040204" pitchFamily="34" charset="-120"/>
                        </a:rPr>
                        <a:t/>
                      </a:r>
                      <a:br>
                        <a:rPr lang="en-US" altLang="zh-TW" sz="1200" dirty="0" smtClean="0">
                          <a:solidFill>
                            <a:schemeClr val="bg1">
                              <a:lumMod val="50000"/>
                            </a:schemeClr>
                          </a:solidFill>
                          <a:latin typeface="微軟正黑體" panose="020B0604030504040204" pitchFamily="34" charset="-120"/>
                          <a:ea typeface="微軟正黑體" panose="020B0604030504040204" pitchFamily="34" charset="-120"/>
                        </a:rPr>
                      </a:br>
                      <a:r>
                        <a:rPr lang="zh-TW" altLang="en-US" sz="1200" dirty="0" smtClean="0">
                          <a:solidFill>
                            <a:schemeClr val="bg1">
                              <a:lumMod val="50000"/>
                            </a:schemeClr>
                          </a:solidFill>
                          <a:latin typeface="微軟正黑體" panose="020B0604030504040204" pitchFamily="34" charset="-120"/>
                          <a:ea typeface="微軟正黑體" panose="020B0604030504040204" pitchFamily="34" charset="-120"/>
                        </a:rPr>
                        <a:t>或補助</a:t>
                      </a:r>
                      <a:endParaRPr lang="zh-TW" altLang="en-US" sz="1200" dirty="0">
                        <a:solidFill>
                          <a:schemeClr val="bg1">
                            <a:lumMod val="50000"/>
                          </a:schemeClr>
                        </a:solidFill>
                        <a:latin typeface="微軟正黑體" panose="020B0604030504040204" pitchFamily="34" charset="-120"/>
                        <a:ea typeface="微軟正黑體" panose="020B0604030504040204" pitchFamily="34" charset="-120"/>
                      </a:endParaRPr>
                    </a:p>
                  </a:txBody>
                  <a:tcPr marL="68580" marR="68580" anchor="ctr">
                    <a:solidFill>
                      <a:schemeClr val="bg1"/>
                    </a:solidFill>
                  </a:tcPr>
                </a:tc>
                <a:tc>
                  <a:txBody>
                    <a:bodyPr/>
                    <a:lstStyle/>
                    <a:p>
                      <a:pPr algn="l"/>
                      <a:r>
                        <a:rPr lang="zh-TW" altLang="en-US" sz="1200" dirty="0" smtClean="0">
                          <a:solidFill>
                            <a:schemeClr val="bg1">
                              <a:lumMod val="50000"/>
                            </a:schemeClr>
                          </a:solidFill>
                          <a:latin typeface="微軟正黑體" panose="020B0604030504040204" pitchFamily="34" charset="-120"/>
                          <a:ea typeface="微軟正黑體" panose="020B0604030504040204" pitchFamily="34" charset="-120"/>
                        </a:rPr>
                        <a:t>捐款或補助；亦販賣產品或服務</a:t>
                      </a:r>
                      <a:r>
                        <a:rPr lang="en-US" altLang="zh-TW" sz="1200" dirty="0" smtClean="0">
                          <a:solidFill>
                            <a:schemeClr val="bg1">
                              <a:lumMod val="50000"/>
                            </a:schemeClr>
                          </a:solidFill>
                          <a:latin typeface="微軟正黑體" panose="020B0604030504040204" pitchFamily="34" charset="-120"/>
                          <a:ea typeface="微軟正黑體" panose="020B0604030504040204" pitchFamily="34" charset="-120"/>
                        </a:rPr>
                        <a:t>(</a:t>
                      </a:r>
                      <a:r>
                        <a:rPr lang="zh-TW" altLang="en-US" sz="1200" dirty="0" smtClean="0">
                          <a:solidFill>
                            <a:schemeClr val="bg1">
                              <a:lumMod val="50000"/>
                            </a:schemeClr>
                          </a:solidFill>
                          <a:latin typeface="微軟正黑體" panose="020B0604030504040204" pitchFamily="34" charset="-120"/>
                          <a:ea typeface="微軟正黑體" panose="020B0604030504040204" pitchFamily="34" charset="-120"/>
                        </a:rPr>
                        <a:t>交叉補貼</a:t>
                      </a:r>
                      <a:r>
                        <a:rPr lang="en-US" altLang="zh-TW" sz="12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1200" dirty="0">
                        <a:solidFill>
                          <a:schemeClr val="bg1">
                            <a:lumMod val="50000"/>
                          </a:schemeClr>
                        </a:solidFill>
                        <a:latin typeface="微軟正黑體" panose="020B0604030504040204" pitchFamily="34" charset="-120"/>
                        <a:ea typeface="微軟正黑體" panose="020B0604030504040204" pitchFamily="34" charset="-120"/>
                      </a:endParaRPr>
                    </a:p>
                  </a:txBody>
                  <a:tcPr marL="68580" marR="68580" anchor="ctr">
                    <a:solidFill>
                      <a:schemeClr val="bg1"/>
                    </a:solidFill>
                  </a:tcPr>
                </a:tc>
                <a:tc>
                  <a:txBody>
                    <a:bodyPr/>
                    <a:lstStyle/>
                    <a:p>
                      <a:pPr algn="l"/>
                      <a:r>
                        <a:rPr lang="zh-TW" altLang="en-US" sz="1200" dirty="0" smtClean="0">
                          <a:solidFill>
                            <a:schemeClr val="bg1">
                              <a:lumMod val="50000"/>
                            </a:schemeClr>
                          </a:solidFill>
                          <a:latin typeface="微軟正黑體" panose="020B0604030504040204" pitchFamily="34" charset="-120"/>
                          <a:ea typeface="微軟正黑體" panose="020B0604030504040204" pitchFamily="34" charset="-120"/>
                        </a:rPr>
                        <a:t> 市場交易營收比例高達</a:t>
                      </a:r>
                      <a:r>
                        <a:rPr lang="en-US" altLang="zh-TW" sz="1200" dirty="0" smtClean="0">
                          <a:solidFill>
                            <a:schemeClr val="bg1">
                              <a:lumMod val="50000"/>
                            </a:schemeClr>
                          </a:solidFill>
                          <a:latin typeface="微軟正黑體" panose="020B0604030504040204" pitchFamily="34" charset="-120"/>
                          <a:ea typeface="微軟正黑體" panose="020B0604030504040204" pitchFamily="34" charset="-120"/>
                        </a:rPr>
                        <a:t>3/4</a:t>
                      </a:r>
                      <a:endParaRPr lang="zh-TW" altLang="en-US" sz="1200" dirty="0">
                        <a:solidFill>
                          <a:schemeClr val="bg1">
                            <a:lumMod val="50000"/>
                          </a:schemeClr>
                        </a:solidFill>
                        <a:latin typeface="微軟正黑體" panose="020B0604030504040204" pitchFamily="34" charset="-120"/>
                        <a:ea typeface="微軟正黑體" panose="020B0604030504040204" pitchFamily="34" charset="-120"/>
                      </a:endParaRPr>
                    </a:p>
                  </a:txBody>
                  <a:tcPr marL="68580" marR="6858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baseline="0" dirty="0" smtClean="0">
                          <a:solidFill>
                            <a:schemeClr val="bg1">
                              <a:lumMod val="50000"/>
                            </a:schemeClr>
                          </a:solidFill>
                          <a:latin typeface="微軟正黑體" panose="020B0604030504040204" pitchFamily="34" charset="-120"/>
                          <a:ea typeface="微軟正黑體" panose="020B0604030504040204" pitchFamily="34" charset="-120"/>
                          <a:cs typeface="+mn-cs"/>
                        </a:rPr>
                        <a:t>利潤分配原則以社會責任為主要目的</a:t>
                      </a:r>
                    </a:p>
                  </a:txBody>
                  <a:tcPr marL="68580" marR="6858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baseline="0" dirty="0" smtClean="0">
                          <a:solidFill>
                            <a:schemeClr val="bg1">
                              <a:lumMod val="50000"/>
                            </a:schemeClr>
                          </a:solidFill>
                          <a:latin typeface="微軟正黑體" panose="020B0604030504040204" pitchFamily="34" charset="-120"/>
                          <a:ea typeface="微軟正黑體" panose="020B0604030504040204" pitchFamily="34" charset="-120"/>
                          <a:cs typeface="+mn-cs"/>
                        </a:rPr>
                        <a:t>以社會責任為策略之公司	</a:t>
                      </a:r>
                    </a:p>
                  </a:txBody>
                  <a:tcPr marL="68580" marR="6858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baseline="0" dirty="0" smtClean="0">
                          <a:solidFill>
                            <a:schemeClr val="bg1">
                              <a:lumMod val="50000"/>
                            </a:schemeClr>
                          </a:solidFill>
                          <a:latin typeface="微軟正黑體" panose="020B0604030504040204" pitchFamily="34" charset="-120"/>
                          <a:ea typeface="微軟正黑體" panose="020B0604030504040204" pitchFamily="34" charset="-120"/>
                          <a:cs typeface="+mn-cs"/>
                        </a:rPr>
                        <a:t>捐贈營收一定比例予慈善組織</a:t>
                      </a:r>
                    </a:p>
                  </a:txBody>
                  <a:tcPr marL="68580" marR="6858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baseline="0" dirty="0" smtClean="0">
                          <a:solidFill>
                            <a:schemeClr val="bg1">
                              <a:lumMod val="50000"/>
                            </a:schemeClr>
                          </a:solidFill>
                          <a:latin typeface="微軟正黑體" panose="020B0604030504040204" pitchFamily="34" charset="-120"/>
                          <a:ea typeface="微軟正黑體" panose="020B0604030504040204" pitchFamily="34" charset="-120"/>
                          <a:cs typeface="+mn-cs"/>
                        </a:rPr>
                        <a:t>市場交易收入；主流商業公司</a:t>
                      </a:r>
                    </a:p>
                  </a:txBody>
                  <a:tcPr marL="68580" marR="68580" anchor="ctr">
                    <a:solidFill>
                      <a:schemeClr val="bg1"/>
                    </a:solidFill>
                  </a:tcPr>
                </a:tc>
              </a:tr>
              <a:tr h="370840">
                <a:tc>
                  <a:txBody>
                    <a:bodyPr/>
                    <a:lstStyle/>
                    <a:p>
                      <a:pPr algn="l"/>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社會效益</a:t>
                      </a:r>
                    </a:p>
                    <a:p>
                      <a:pPr algn="l"/>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極大化</a:t>
                      </a:r>
                      <a:endParaRPr lang="zh-TW" altLang="en-US" sz="1200" b="0" dirty="0">
                        <a:solidFill>
                          <a:schemeClr val="bg1">
                            <a:lumMod val="50000"/>
                          </a:schemeClr>
                        </a:solidFill>
                        <a:latin typeface="微軟正黑體" panose="020B0604030504040204" pitchFamily="34" charset="-120"/>
                        <a:ea typeface="微軟正黑體" panose="020B0604030504040204" pitchFamily="34" charset="-120"/>
                      </a:endParaRPr>
                    </a:p>
                  </a:txBody>
                  <a:tcPr marL="68580" marR="68580" anchor="ctr">
                    <a:solidFill>
                      <a:schemeClr val="bg1"/>
                    </a:solidFill>
                  </a:tcPr>
                </a:tc>
                <a:tc>
                  <a:txBody>
                    <a:bodyPr/>
                    <a:lstStyle/>
                    <a:p>
                      <a:pPr algn="l"/>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社會效益</a:t>
                      </a:r>
                    </a:p>
                    <a:p>
                      <a:pPr algn="l"/>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極大化</a:t>
                      </a:r>
                    </a:p>
                  </a:txBody>
                  <a:tcPr marL="68580" marR="68580" anchor="ctr">
                    <a:solidFill>
                      <a:schemeClr val="bg1"/>
                    </a:solidFill>
                  </a:tcPr>
                </a:tc>
                <a:tc>
                  <a:txBody>
                    <a:bodyPr/>
                    <a:lstStyle/>
                    <a:p>
                      <a:pPr algn="l"/>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社會效益</a:t>
                      </a:r>
                    </a:p>
                    <a:p>
                      <a:pPr algn="l"/>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極大化</a:t>
                      </a:r>
                    </a:p>
                  </a:txBody>
                  <a:tcPr marL="68580" marR="68580" anchor="ctr">
                    <a:solidFill>
                      <a:schemeClr val="bg1"/>
                    </a:solidFill>
                  </a:tcPr>
                </a:tc>
                <a:tc>
                  <a:txBody>
                    <a:bodyPr/>
                    <a:lstStyle/>
                    <a:p>
                      <a:pPr algn="l"/>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社會效益</a:t>
                      </a:r>
                    </a:p>
                    <a:p>
                      <a:pPr algn="l"/>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優先</a:t>
                      </a:r>
                    </a:p>
                  </a:txBody>
                  <a:tcPr marL="68580" marR="6858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財務利潤極大化</a:t>
                      </a:r>
                      <a:endParaRPr lang="en-US" altLang="zh-TW" sz="1200" b="0" dirty="0" smtClean="0">
                        <a:solidFill>
                          <a:schemeClr val="bg1">
                            <a:lumMod val="50000"/>
                          </a:schemeClr>
                        </a:solidFill>
                        <a:latin typeface="微軟正黑體" panose="020B0604030504040204" pitchFamily="34" charset="-120"/>
                        <a:ea typeface="微軟正黑體" panose="020B0604030504040204" pitchFamily="34" charset="-120"/>
                      </a:endParaRPr>
                    </a:p>
                    <a:p>
                      <a:pPr algn="l"/>
                      <a:endParaRPr lang="zh-TW" altLang="en-US" sz="1200" b="0" dirty="0">
                        <a:solidFill>
                          <a:schemeClr val="bg1">
                            <a:lumMod val="50000"/>
                          </a:schemeClr>
                        </a:solidFill>
                        <a:latin typeface="微軟正黑體" panose="020B0604030504040204" pitchFamily="34" charset="-120"/>
                        <a:ea typeface="微軟正黑體" panose="020B0604030504040204" pitchFamily="34" charset="-120"/>
                      </a:endParaRPr>
                    </a:p>
                  </a:txBody>
                  <a:tcPr marL="68580" marR="6858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財務利潤極大化</a:t>
                      </a:r>
                      <a:endParaRPr lang="en-US" altLang="zh-TW" sz="1200" b="0" dirty="0" smtClean="0">
                        <a:solidFill>
                          <a:schemeClr val="bg1">
                            <a:lumMod val="50000"/>
                          </a:schemeClr>
                        </a:solidFill>
                        <a:latin typeface="微軟正黑體" panose="020B0604030504040204" pitchFamily="34" charset="-120"/>
                        <a:ea typeface="微軟正黑體" panose="020B0604030504040204" pitchFamily="34" charset="-120"/>
                      </a:endParaRPr>
                    </a:p>
                    <a:p>
                      <a:pPr algn="l"/>
                      <a:endParaRPr lang="zh-TW" altLang="en-US" sz="1200" b="0" dirty="0">
                        <a:solidFill>
                          <a:schemeClr val="bg1">
                            <a:lumMod val="50000"/>
                          </a:schemeClr>
                        </a:solidFill>
                        <a:latin typeface="微軟正黑體" panose="020B0604030504040204" pitchFamily="34" charset="-120"/>
                        <a:ea typeface="微軟正黑體" panose="020B0604030504040204" pitchFamily="34" charset="-120"/>
                      </a:endParaRPr>
                    </a:p>
                  </a:txBody>
                  <a:tcPr marL="68580" marR="6858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solidFill>
                            <a:schemeClr val="bg1">
                              <a:lumMod val="50000"/>
                            </a:schemeClr>
                          </a:solidFill>
                          <a:latin typeface="微軟正黑體" panose="020B0604030504040204" pitchFamily="34" charset="-120"/>
                          <a:ea typeface="微軟正黑體" panose="020B0604030504040204" pitchFamily="34" charset="-120"/>
                        </a:rPr>
                        <a:t>財務利潤極大化</a:t>
                      </a:r>
                      <a:endParaRPr lang="en-US" altLang="zh-TW" sz="1200" b="0" dirty="0" smtClean="0">
                        <a:solidFill>
                          <a:schemeClr val="bg1">
                            <a:lumMod val="50000"/>
                          </a:schemeClr>
                        </a:solidFill>
                        <a:latin typeface="微軟正黑體" panose="020B0604030504040204" pitchFamily="34" charset="-120"/>
                        <a:ea typeface="微軟正黑體" panose="020B0604030504040204" pitchFamily="34" charset="-120"/>
                      </a:endParaRPr>
                    </a:p>
                  </a:txBody>
                  <a:tcPr marL="68580" marR="68580" anchor="ctr">
                    <a:solidFill>
                      <a:schemeClr val="bg1"/>
                    </a:solidFill>
                  </a:tcPr>
                </a:tc>
              </a:tr>
            </a:tbl>
          </a:graphicData>
        </a:graphic>
      </p:graphicFrame>
      <p:cxnSp>
        <p:nvCxnSpPr>
          <p:cNvPr id="9" name="直線接點 8"/>
          <p:cNvCxnSpPr/>
          <p:nvPr/>
        </p:nvCxnSpPr>
        <p:spPr>
          <a:xfrm flipH="1" flipV="1">
            <a:off x="1349565" y="1802589"/>
            <a:ext cx="4084" cy="1293456"/>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7713628" y="1787203"/>
            <a:ext cx="1" cy="1308845"/>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flipH="1" flipV="1">
            <a:off x="5129631" y="2176201"/>
            <a:ext cx="4082" cy="881744"/>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V="1">
            <a:off x="3892741" y="2499369"/>
            <a:ext cx="0" cy="596679"/>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51849" y="1603979"/>
            <a:ext cx="1723549" cy="276999"/>
          </a:xfrm>
          <a:prstGeom prst="rect">
            <a:avLst/>
          </a:prstGeom>
          <a:noFill/>
        </p:spPr>
        <p:txBody>
          <a:bodyPr wrap="none" rtlCol="0">
            <a:spAutoFit/>
          </a:bodyPr>
          <a:lstStyle/>
          <a:p>
            <a:pPr eaLnBrk="0" fontAlgn="base" hangingPunct="0">
              <a:spcBef>
                <a:spcPct val="0"/>
              </a:spcBef>
              <a:spcAft>
                <a:spcPct val="0"/>
              </a:spcAft>
            </a:pPr>
            <a:r>
              <a:rPr lang="zh-TW" altLang="en-US" sz="1200" dirty="0" smtClean="0">
                <a:solidFill>
                  <a:prstClr val="black">
                    <a:lumMod val="50000"/>
                    <a:lumOff val="50000"/>
                  </a:prstClr>
                </a:solidFill>
                <a:latin typeface="微軟正黑體" panose="020B0604030504040204" pitchFamily="34" charset="-120"/>
                <a:ea typeface="微軟正黑體" panose="020B0604030504040204" pitchFamily="34" charset="-120"/>
              </a:rPr>
              <a:t>最廣義的社會企業範圍</a:t>
            </a:r>
            <a:endParaRPr lang="zh-TW" altLang="en-US" sz="1200" dirty="0">
              <a:solidFill>
                <a:prstClr val="black">
                  <a:lumMod val="50000"/>
                  <a:lumOff val="50000"/>
                </a:prstClr>
              </a:solidFill>
              <a:latin typeface="微軟正黑體" panose="020B0604030504040204" pitchFamily="34" charset="-120"/>
              <a:ea typeface="微軟正黑體" panose="020B0604030504040204" pitchFamily="34" charset="-120"/>
            </a:endParaRPr>
          </a:p>
        </p:txBody>
      </p:sp>
      <p:sp>
        <p:nvSpPr>
          <p:cNvPr id="77" name="文字方塊 76"/>
          <p:cNvSpPr txBox="1"/>
          <p:nvPr/>
        </p:nvSpPr>
        <p:spPr>
          <a:xfrm>
            <a:off x="2223703" y="1991535"/>
            <a:ext cx="2031325" cy="338554"/>
          </a:xfrm>
          <a:prstGeom prst="rect">
            <a:avLst/>
          </a:prstGeom>
          <a:noFill/>
        </p:spPr>
        <p:txBody>
          <a:bodyPr wrap="none" rtlCol="0">
            <a:spAutoFit/>
          </a:bodyPr>
          <a:lstStyle/>
          <a:p>
            <a:pPr eaLnBrk="0" fontAlgn="base" hangingPunct="0">
              <a:spcBef>
                <a:spcPct val="0"/>
              </a:spcBef>
              <a:spcAft>
                <a:spcPct val="0"/>
              </a:spcAft>
            </a:pPr>
            <a:r>
              <a:rPr lang="zh-TW" altLang="en-US" sz="1600" b="1" dirty="0" smtClean="0">
                <a:solidFill>
                  <a:prstClr val="black">
                    <a:lumMod val="65000"/>
                    <a:lumOff val="35000"/>
                  </a:prstClr>
                </a:solidFill>
                <a:latin typeface="微軟正黑體" panose="020B0604030504040204" pitchFamily="34" charset="-120"/>
                <a:ea typeface="微軟正黑體" panose="020B0604030504040204" pitchFamily="34" charset="-120"/>
              </a:rPr>
              <a:t>廣義的社會企業範圍</a:t>
            </a:r>
            <a:endParaRPr lang="zh-TW" altLang="en-US" sz="1600" b="1" dirty="0">
              <a:solidFill>
                <a:prstClr val="black">
                  <a:lumMod val="65000"/>
                  <a:lumOff val="35000"/>
                </a:prstClr>
              </a:solidFill>
              <a:latin typeface="微軟正黑體" panose="020B0604030504040204" pitchFamily="34" charset="-120"/>
              <a:ea typeface="微軟正黑體" panose="020B0604030504040204" pitchFamily="34" charset="-120"/>
            </a:endParaRPr>
          </a:p>
        </p:txBody>
      </p:sp>
      <p:sp>
        <p:nvSpPr>
          <p:cNvPr id="78" name="文字方塊 77"/>
          <p:cNvSpPr txBox="1"/>
          <p:nvPr/>
        </p:nvSpPr>
        <p:spPr>
          <a:xfrm>
            <a:off x="3984279" y="2398459"/>
            <a:ext cx="1107996" cy="461665"/>
          </a:xfrm>
          <a:prstGeom prst="rect">
            <a:avLst/>
          </a:prstGeom>
          <a:noFill/>
        </p:spPr>
        <p:txBody>
          <a:bodyPr wrap="none" rtlCol="0">
            <a:spAutoFit/>
          </a:bodyPr>
          <a:lstStyle/>
          <a:p>
            <a:pPr algn="ctr" eaLnBrk="0" fontAlgn="base" hangingPunct="0">
              <a:spcBef>
                <a:spcPct val="0"/>
              </a:spcBef>
              <a:spcAft>
                <a:spcPct val="0"/>
              </a:spcAft>
            </a:pPr>
            <a:r>
              <a:rPr lang="zh-TW" altLang="en-US" sz="1200" dirty="0">
                <a:solidFill>
                  <a:prstClr val="black">
                    <a:lumMod val="50000"/>
                    <a:lumOff val="50000"/>
                  </a:prstClr>
                </a:solidFill>
                <a:latin typeface="微軟正黑體" panose="020B0604030504040204" pitchFamily="34" charset="-120"/>
                <a:ea typeface="微軟正黑體" panose="020B0604030504040204" pitchFamily="34" charset="-120"/>
              </a:rPr>
              <a:t>狹義的</a:t>
            </a:r>
            <a:r>
              <a:rPr lang="en-US" altLang="zh-TW" sz="1200" dirty="0">
                <a:solidFill>
                  <a:prstClr val="black">
                    <a:lumMod val="50000"/>
                    <a:lumOff val="50000"/>
                  </a:prstClr>
                </a:solidFill>
                <a:latin typeface="微軟正黑體" panose="020B0604030504040204" pitchFamily="34" charset="-120"/>
                <a:ea typeface="微軟正黑體" panose="020B0604030504040204" pitchFamily="34" charset="-120"/>
              </a:rPr>
              <a:t/>
            </a:r>
            <a:br>
              <a:rPr lang="en-US" altLang="zh-TW" sz="1200" dirty="0">
                <a:solidFill>
                  <a:prstClr val="black">
                    <a:lumMod val="50000"/>
                    <a:lumOff val="50000"/>
                  </a:prstClr>
                </a:solidFill>
                <a:latin typeface="微軟正黑體" panose="020B0604030504040204" pitchFamily="34" charset="-120"/>
                <a:ea typeface="微軟正黑體" panose="020B0604030504040204" pitchFamily="34" charset="-120"/>
              </a:rPr>
            </a:br>
            <a:r>
              <a:rPr lang="zh-TW" altLang="en-US" sz="1200" dirty="0">
                <a:solidFill>
                  <a:prstClr val="black">
                    <a:lumMod val="50000"/>
                    <a:lumOff val="50000"/>
                  </a:prstClr>
                </a:solidFill>
                <a:latin typeface="微軟正黑體" panose="020B0604030504040204" pitchFamily="34" charset="-120"/>
                <a:ea typeface="微軟正黑體" panose="020B0604030504040204" pitchFamily="34" charset="-120"/>
              </a:rPr>
              <a:t>社會企業範圍</a:t>
            </a:r>
          </a:p>
        </p:txBody>
      </p:sp>
      <p:cxnSp>
        <p:nvCxnSpPr>
          <p:cNvPr id="18" name="直線單箭頭接點 17"/>
          <p:cNvCxnSpPr/>
          <p:nvPr/>
        </p:nvCxnSpPr>
        <p:spPr>
          <a:xfrm flipV="1">
            <a:off x="1349565" y="1771811"/>
            <a:ext cx="2396777" cy="3077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endCxn id="15" idx="3"/>
          </p:cNvCxnSpPr>
          <p:nvPr/>
        </p:nvCxnSpPr>
        <p:spPr>
          <a:xfrm flipH="1" flipV="1">
            <a:off x="5575398" y="1742479"/>
            <a:ext cx="2138232" cy="30779"/>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endCxn id="77" idx="1"/>
          </p:cNvCxnSpPr>
          <p:nvPr/>
        </p:nvCxnSpPr>
        <p:spPr>
          <a:xfrm flipV="1">
            <a:off x="1353647" y="2160812"/>
            <a:ext cx="870056" cy="15397"/>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endCxn id="77" idx="3"/>
          </p:cNvCxnSpPr>
          <p:nvPr/>
        </p:nvCxnSpPr>
        <p:spPr>
          <a:xfrm flipH="1" flipV="1">
            <a:off x="4255028" y="2160812"/>
            <a:ext cx="878689" cy="15389"/>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a:off x="5205566" y="5824055"/>
            <a:ext cx="32657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p:nvPr/>
        </p:nvCxnSpPr>
        <p:spPr>
          <a:xfrm flipH="1">
            <a:off x="4759887" y="2550976"/>
            <a:ext cx="351064"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012050" y="2783183"/>
            <a:ext cx="1266693" cy="261610"/>
          </a:xfrm>
          <a:prstGeom prst="rect">
            <a:avLst/>
          </a:prstGeom>
        </p:spPr>
        <p:txBody>
          <a:bodyPr wrap="none">
            <a:spAutoFit/>
          </a:bodyPr>
          <a:lstStyle/>
          <a:p>
            <a:pPr eaLnBrk="0" fontAlgn="base" hangingPunct="0">
              <a:spcBef>
                <a:spcPct val="0"/>
              </a:spcBef>
              <a:spcAft>
                <a:spcPct val="0"/>
              </a:spcAft>
            </a:pPr>
            <a:r>
              <a:rPr lang="zh-TW" altLang="en-US" sz="1100" dirty="0" smtClean="0">
                <a:solidFill>
                  <a:prstClr val="black">
                    <a:lumMod val="50000"/>
                    <a:lumOff val="50000"/>
                  </a:prstClr>
                </a:solidFill>
              </a:rPr>
              <a:t>（</a:t>
            </a:r>
            <a:r>
              <a:rPr lang="en-US" altLang="zh-TW" sz="1100" dirty="0" err="1">
                <a:solidFill>
                  <a:prstClr val="black">
                    <a:lumMod val="50000"/>
                    <a:lumOff val="50000"/>
                  </a:prstClr>
                </a:solidFill>
              </a:rPr>
              <a:t>Pearces</a:t>
            </a:r>
            <a:r>
              <a:rPr lang="en-US" altLang="zh-TW" sz="1100" dirty="0">
                <a:solidFill>
                  <a:prstClr val="black">
                    <a:lumMod val="50000"/>
                    <a:lumOff val="50000"/>
                  </a:prstClr>
                </a:solidFill>
              </a:rPr>
              <a:t>, 2003</a:t>
            </a:r>
            <a:r>
              <a:rPr lang="zh-TW" altLang="en-US" sz="1100" dirty="0">
                <a:solidFill>
                  <a:prstClr val="black">
                    <a:lumMod val="50000"/>
                    <a:lumOff val="50000"/>
                  </a:prstClr>
                </a:solidFill>
              </a:rPr>
              <a:t>）</a:t>
            </a:r>
          </a:p>
        </p:txBody>
      </p:sp>
      <p:cxnSp>
        <p:nvCxnSpPr>
          <p:cNvPr id="41" name="直線接點 40"/>
          <p:cNvCxnSpPr/>
          <p:nvPr/>
        </p:nvCxnSpPr>
        <p:spPr>
          <a:xfrm>
            <a:off x="5165435" y="4271312"/>
            <a:ext cx="16444" cy="199995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p:nvPr/>
        </p:nvCxnSpPr>
        <p:spPr>
          <a:xfrm flipH="1">
            <a:off x="4794896" y="5824055"/>
            <a:ext cx="351064"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5" name="文字方塊 84"/>
          <p:cNvSpPr txBox="1"/>
          <p:nvPr/>
        </p:nvSpPr>
        <p:spPr>
          <a:xfrm>
            <a:off x="3805539" y="5658030"/>
            <a:ext cx="1005403" cy="338554"/>
          </a:xfrm>
          <a:prstGeom prst="rect">
            <a:avLst/>
          </a:prstGeom>
          <a:noFill/>
        </p:spPr>
        <p:txBody>
          <a:bodyPr wrap="none" rtlCol="0">
            <a:spAutoFit/>
          </a:bodyPr>
          <a:lstStyle/>
          <a:p>
            <a:pPr algn="ctr" eaLnBrk="0" fontAlgn="base" hangingPunct="0">
              <a:spcBef>
                <a:spcPct val="0"/>
              </a:spcBef>
              <a:spcAft>
                <a:spcPct val="0"/>
              </a:spcAft>
            </a:pPr>
            <a:r>
              <a:rPr lang="zh-TW" altLang="en-US" sz="1600" b="1" dirty="0" smtClean="0">
                <a:solidFill>
                  <a:srgbClr val="C00000"/>
                </a:solidFill>
                <a:latin typeface="微軟正黑體" panose="020B0604030504040204" pitchFamily="34" charset="-120"/>
                <a:ea typeface="微軟正黑體" panose="020B0604030504040204" pitchFamily="34" charset="-120"/>
              </a:rPr>
              <a:t>社會目的</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86" name="文字方塊 85"/>
          <p:cNvSpPr txBox="1"/>
          <p:nvPr/>
        </p:nvSpPr>
        <p:spPr>
          <a:xfrm>
            <a:off x="5480369" y="5658030"/>
            <a:ext cx="1005403" cy="338554"/>
          </a:xfrm>
          <a:prstGeom prst="rect">
            <a:avLst/>
          </a:prstGeom>
          <a:noFill/>
        </p:spPr>
        <p:txBody>
          <a:bodyPr wrap="none" rtlCol="0">
            <a:spAutoFit/>
          </a:bodyPr>
          <a:lstStyle/>
          <a:p>
            <a:pPr algn="ctr" eaLnBrk="0" fontAlgn="base" hangingPunct="0">
              <a:spcBef>
                <a:spcPct val="0"/>
              </a:spcBef>
              <a:spcAft>
                <a:spcPct val="0"/>
              </a:spcAft>
            </a:pPr>
            <a:r>
              <a:rPr lang="zh-TW" altLang="en-US" sz="1600" b="1" dirty="0" smtClean="0">
                <a:solidFill>
                  <a:srgbClr val="C00000"/>
                </a:solidFill>
                <a:latin typeface="微軟正黑體" panose="020B0604030504040204" pitchFamily="34" charset="-120"/>
                <a:ea typeface="微軟正黑體" panose="020B0604030504040204" pitchFamily="34" charset="-120"/>
              </a:rPr>
              <a:t>私有目的</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cxnSp>
        <p:nvCxnSpPr>
          <p:cNvPr id="92" name="直線單箭頭接點 91"/>
          <p:cNvCxnSpPr/>
          <p:nvPr/>
        </p:nvCxnSpPr>
        <p:spPr>
          <a:xfrm>
            <a:off x="3892742" y="2550976"/>
            <a:ext cx="326571" cy="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5532139" y="5940838"/>
            <a:ext cx="1736373" cy="261610"/>
          </a:xfrm>
          <a:prstGeom prst="rect">
            <a:avLst/>
          </a:prstGeom>
        </p:spPr>
        <p:txBody>
          <a:bodyPr wrap="none">
            <a:spAutoFit/>
          </a:bodyPr>
          <a:lstStyle/>
          <a:p>
            <a:pPr eaLnBrk="0" fontAlgn="base" hangingPunct="0">
              <a:spcBef>
                <a:spcPct val="0"/>
              </a:spcBef>
              <a:spcAft>
                <a:spcPct val="0"/>
              </a:spcAft>
            </a:pPr>
            <a:r>
              <a:rPr lang="zh-TW" altLang="en-US" sz="1100" dirty="0" smtClean="0">
                <a:solidFill>
                  <a:prstClr val="black">
                    <a:lumMod val="65000"/>
                    <a:lumOff val="35000"/>
                  </a:prstClr>
                </a:solidFill>
                <a:latin typeface="微軟正黑體" panose="020B0604030504040204" pitchFamily="34" charset="-120"/>
                <a:ea typeface="微軟正黑體" panose="020B0604030504040204" pitchFamily="34" charset="-120"/>
              </a:rPr>
              <a:t>以多餘利潤協助社會問題</a:t>
            </a:r>
            <a:endParaRPr lang="zh-TW" altLang="en-US" sz="1100" dirty="0">
              <a:solidFill>
                <a:prstClr val="black">
                  <a:lumMod val="65000"/>
                  <a:lumOff val="35000"/>
                </a:prstClr>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3307781" y="5951041"/>
            <a:ext cx="1595309" cy="261610"/>
          </a:xfrm>
          <a:prstGeom prst="rect">
            <a:avLst/>
          </a:prstGeom>
        </p:spPr>
        <p:txBody>
          <a:bodyPr wrap="none">
            <a:spAutoFit/>
          </a:bodyPr>
          <a:lstStyle/>
          <a:p>
            <a:pPr algn="ctr" eaLnBrk="0" fontAlgn="base" hangingPunct="0">
              <a:spcBef>
                <a:spcPct val="0"/>
              </a:spcBef>
              <a:spcAft>
                <a:spcPct val="0"/>
              </a:spcAft>
            </a:pPr>
            <a:r>
              <a:rPr lang="zh-TW" altLang="en-US" sz="1100" dirty="0" smtClean="0">
                <a:solidFill>
                  <a:prstClr val="black">
                    <a:lumMod val="65000"/>
                    <a:lumOff val="35000"/>
                  </a:prstClr>
                </a:solidFill>
                <a:latin typeface="微軟正黑體" panose="020B0604030504040204" pitchFamily="34" charset="-120"/>
                <a:ea typeface="微軟正黑體" panose="020B0604030504040204" pitchFamily="34" charset="-120"/>
              </a:rPr>
              <a:t>以社會效益為主要目的</a:t>
            </a:r>
            <a:endParaRPr lang="zh-TW" altLang="en-US" sz="1100" dirty="0">
              <a:solidFill>
                <a:prstClr val="black">
                  <a:lumMod val="65000"/>
                  <a:lumOff val="35000"/>
                </a:prstClr>
              </a:solidFill>
              <a:latin typeface="微軟正黑體" panose="020B0604030504040204" pitchFamily="34" charset="-120"/>
              <a:ea typeface="微軟正黑體" panose="020B0604030504040204" pitchFamily="34" charset="-120"/>
            </a:endParaRPr>
          </a:p>
        </p:txBody>
      </p:sp>
      <p:sp>
        <p:nvSpPr>
          <p:cNvPr id="34" name="直線圖說文字 2 33"/>
          <p:cNvSpPr/>
          <p:nvPr/>
        </p:nvSpPr>
        <p:spPr>
          <a:xfrm>
            <a:off x="318437" y="805659"/>
            <a:ext cx="3299039" cy="772223"/>
          </a:xfrm>
          <a:prstGeom prst="borderCallout2">
            <a:avLst>
              <a:gd name="adj1" fmla="val 101255"/>
              <a:gd name="adj2" fmla="val 49743"/>
              <a:gd name="adj3" fmla="val 112321"/>
              <a:gd name="adj4" fmla="val 61083"/>
              <a:gd name="adj5" fmla="val 153899"/>
              <a:gd name="adj6" fmla="val 6709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eaLnBrk="0" fontAlgn="base" hangingPunct="0">
              <a:spcBef>
                <a:spcPct val="0"/>
              </a:spcBef>
              <a:spcAft>
                <a:spcPct val="0"/>
              </a:spcAft>
            </a:pPr>
            <a:r>
              <a:rPr lang="zh-TW" altLang="en-US" sz="1100" dirty="0" smtClean="0">
                <a:solidFill>
                  <a:prstClr val="white"/>
                </a:solidFill>
              </a:rPr>
              <a:t>定義：泛指</a:t>
            </a:r>
            <a:r>
              <a:rPr lang="zh-TW" altLang="en-US" sz="1100" dirty="0">
                <a:solidFill>
                  <a:prstClr val="white"/>
                </a:solidFill>
              </a:rPr>
              <a:t>透過商業模式解決特定社會或環境問題的組織，其所得盈餘主要用於本身再投資，以持續解決該社會或者環境問題，而非僅為出資人或所有者謀取最大利益</a:t>
            </a:r>
            <a:r>
              <a:rPr lang="zh-TW" altLang="en-US" sz="1100" dirty="0" smtClean="0">
                <a:solidFill>
                  <a:prstClr val="white"/>
                </a:solidFill>
              </a:rPr>
              <a:t>。</a:t>
            </a:r>
            <a:r>
              <a:rPr lang="en-US" altLang="zh-TW" sz="1100" dirty="0" smtClean="0">
                <a:solidFill>
                  <a:prstClr val="white"/>
                </a:solidFill>
              </a:rPr>
              <a:t>(</a:t>
            </a:r>
            <a:r>
              <a:rPr lang="zh-TW" altLang="en-US" sz="1100" dirty="0" smtClean="0">
                <a:solidFill>
                  <a:prstClr val="white"/>
                </a:solidFill>
              </a:rPr>
              <a:t>經濟部</a:t>
            </a:r>
            <a:r>
              <a:rPr lang="en-US" altLang="zh-TW" sz="1100" dirty="0" smtClean="0">
                <a:solidFill>
                  <a:prstClr val="white"/>
                </a:solidFill>
              </a:rPr>
              <a:t>,2014)</a:t>
            </a:r>
            <a:endParaRPr lang="zh-TW" altLang="en-US" sz="1100" dirty="0">
              <a:solidFill>
                <a:prstClr val="black">
                  <a:lumMod val="65000"/>
                  <a:lumOff val="35000"/>
                </a:prst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5078980" y="3901977"/>
            <a:ext cx="750525" cy="338554"/>
          </a:xfrm>
          <a:prstGeom prst="rect">
            <a:avLst/>
          </a:prstGeom>
          <a:noFill/>
        </p:spPr>
        <p:txBody>
          <a:bodyPr wrap="none" lIns="91440" tIns="45720" rIns="91440" bIns="45720">
            <a:spAutoFit/>
          </a:bodyPr>
          <a:lstStyle/>
          <a:p>
            <a:pPr algn="ctr" eaLnBrk="0" fontAlgn="base" hangingPunct="0">
              <a:spcBef>
                <a:spcPct val="0"/>
              </a:spcBef>
              <a:spcAft>
                <a:spcPct val="0"/>
              </a:spcAft>
            </a:pPr>
            <a:r>
              <a:rPr lang="en-US" altLang="zh-TW" sz="1600" b="1" dirty="0" smtClean="0">
                <a:ln w="17780" cmpd="sng">
                  <a:noFill/>
                  <a:prstDash val="solid"/>
                  <a:miter lim="800000"/>
                </a:ln>
                <a:solidFill>
                  <a:schemeClr val="accent5">
                    <a:lumMod val="20000"/>
                    <a:lumOff val="80000"/>
                  </a:schemeClr>
                </a:solidFill>
                <a:effectLst>
                  <a:outerShdw blurRad="55000" dist="50800" dir="5400000" algn="tl">
                    <a:srgbClr val="000000">
                      <a:alpha val="33000"/>
                    </a:srgbClr>
                  </a:outerShdw>
                </a:effectLst>
              </a:rPr>
              <a:t>B</a:t>
            </a:r>
            <a:r>
              <a:rPr lang="zh-TW" altLang="en-US" sz="1600" b="1" dirty="0" smtClean="0">
                <a:ln w="17780" cmpd="sng">
                  <a:noFill/>
                  <a:prstDash val="solid"/>
                  <a:miter lim="800000"/>
                </a:ln>
                <a:solidFill>
                  <a:schemeClr val="accent5">
                    <a:lumMod val="20000"/>
                    <a:lumOff val="80000"/>
                  </a:schemeClr>
                </a:solidFill>
                <a:effectLst>
                  <a:outerShdw blurRad="55000" dist="50800" dir="5400000" algn="tl">
                    <a:srgbClr val="000000">
                      <a:alpha val="33000"/>
                    </a:srgbClr>
                  </a:outerShdw>
                </a:effectLst>
              </a:rPr>
              <a:t> </a:t>
            </a:r>
            <a:r>
              <a:rPr lang="en-US" altLang="zh-TW" sz="1600" b="1" dirty="0" smtClean="0">
                <a:ln w="17780" cmpd="sng">
                  <a:noFill/>
                  <a:prstDash val="solid"/>
                  <a:miter lim="800000"/>
                </a:ln>
                <a:solidFill>
                  <a:schemeClr val="accent5">
                    <a:lumMod val="20000"/>
                    <a:lumOff val="80000"/>
                  </a:schemeClr>
                </a:solidFill>
                <a:effectLst>
                  <a:outerShdw blurRad="55000" dist="50800" dir="5400000" algn="tl">
                    <a:srgbClr val="000000">
                      <a:alpha val="33000"/>
                    </a:srgbClr>
                  </a:outerShdw>
                </a:effectLst>
              </a:rPr>
              <a:t>Corp</a:t>
            </a:r>
            <a:endParaRPr lang="zh-TW" altLang="en-US" sz="1600" b="1" dirty="0">
              <a:ln w="17780" cmpd="sng">
                <a:noFill/>
                <a:prstDash val="solid"/>
                <a:miter lim="800000"/>
              </a:ln>
              <a:solidFill>
                <a:schemeClr val="accent5">
                  <a:lumMod val="20000"/>
                  <a:lumOff val="80000"/>
                </a:schemeClr>
              </a:solidFill>
              <a:effectLst>
                <a:outerShdw blurRad="55000" dist="50800" dir="5400000" algn="tl">
                  <a:srgbClr val="000000">
                    <a:alpha val="33000"/>
                  </a:srgbClr>
                </a:outerShdw>
              </a:effectLst>
            </a:endParaRPr>
          </a:p>
        </p:txBody>
      </p:sp>
      <p:sp>
        <p:nvSpPr>
          <p:cNvPr id="3" name="矩形 2"/>
          <p:cNvSpPr/>
          <p:nvPr/>
        </p:nvSpPr>
        <p:spPr>
          <a:xfrm>
            <a:off x="4219313" y="6386348"/>
            <a:ext cx="4924687" cy="64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6" name="群組 35"/>
          <p:cNvGrpSpPr/>
          <p:nvPr/>
        </p:nvGrpSpPr>
        <p:grpSpPr>
          <a:xfrm>
            <a:off x="101702" y="40426"/>
            <a:ext cx="2487019" cy="493676"/>
            <a:chOff x="342251" y="5876261"/>
            <a:chExt cx="3532505" cy="625088"/>
          </a:xfrm>
        </p:grpSpPr>
        <p:pic>
          <p:nvPicPr>
            <p:cNvPr id="38" name="圖片 37">
              <a:hlinkClick r:id="rId3" action="ppaction://hlinkfile"/>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39" name="文字方塊 38">
              <a:hlinkClick r:id="rId3"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365235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1000"/>
                                        <p:tgtEl>
                                          <p:spTgt spid="50"/>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636186"/>
            <a:ext cx="8465194" cy="914400"/>
          </a:xfrm>
        </p:spPr>
        <p:txBody>
          <a:bodyPr/>
          <a:lstStyle/>
          <a:p>
            <a:r>
              <a:rPr lang="zh-TW" altLang="en-US" sz="3600" dirty="0" smtClean="0">
                <a:solidFill>
                  <a:schemeClr val="tx1"/>
                </a:solidFill>
                <a:latin typeface="微軟正黑體" panose="020B0604030504040204" pitchFamily="34" charset="-120"/>
                <a:ea typeface="微軟正黑體" panose="020B0604030504040204" pitchFamily="34" charset="-120"/>
              </a:rPr>
              <a:t>台韓社企現況</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51520" y="3861048"/>
            <a:ext cx="8488054" cy="2782544"/>
          </a:xfrm>
        </p:spPr>
        <p:txBody>
          <a:bodyPr>
            <a:normAutofit/>
          </a:bodyPr>
          <a:lstStyle/>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786345546"/>
              </p:ext>
            </p:extLst>
          </p:nvPr>
        </p:nvGraphicFramePr>
        <p:xfrm>
          <a:off x="179512" y="1268760"/>
          <a:ext cx="8856983" cy="5130800"/>
        </p:xfrm>
        <a:graphic>
          <a:graphicData uri="http://schemas.openxmlformats.org/drawingml/2006/table">
            <a:tbl>
              <a:tblPr firstRow="1" firstCol="1" bandCol="1">
                <a:tableStyleId>{10A1B5D5-9B99-4C35-A422-299274C87663}</a:tableStyleId>
              </a:tblPr>
              <a:tblGrid>
                <a:gridCol w="1161571"/>
                <a:gridCol w="3847706"/>
                <a:gridCol w="3847706"/>
              </a:tblGrid>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項目</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dirty="0" smtClean="0">
                          <a:latin typeface="微軟正黑體" panose="020B0604030504040204" pitchFamily="34" charset="-120"/>
                          <a:ea typeface="微軟正黑體" panose="020B0604030504040204" pitchFamily="34" charset="-120"/>
                        </a:rPr>
                        <a:t>韓國</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800" dirty="0" smtClean="0">
                          <a:latin typeface="微軟正黑體" panose="020B0604030504040204" pitchFamily="34" charset="-120"/>
                          <a:ea typeface="微軟正黑體" panose="020B0604030504040204" pitchFamily="34" charset="-120"/>
                        </a:rPr>
                        <a:t>台灣</a:t>
                      </a:r>
                      <a:endParaRPr lang="zh-TW" altLang="en-US" sz="1800" dirty="0">
                        <a:latin typeface="微軟正黑體" panose="020B0604030504040204" pitchFamily="34" charset="-120"/>
                        <a:ea typeface="微軟正黑體" panose="020B0604030504040204" pitchFamily="34" charset="-12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anose="020B0604030504040204" pitchFamily="34" charset="-120"/>
                          <a:ea typeface="微軟正黑體" panose="020B0604030504040204" pitchFamily="34" charset="-120"/>
                        </a:rPr>
                        <a:t>政策支持</a:t>
                      </a:r>
                      <a:endParaRPr lang="en-US" altLang="zh-TW" sz="1800" dirty="0" smtClean="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kern="1200" dirty="0" smtClean="0">
                          <a:latin typeface="微軟正黑體" panose="020B0604030504040204" pitchFamily="34" charset="-120"/>
                          <a:ea typeface="微軟正黑體" panose="020B0604030504040204" pitchFamily="34" charset="-120"/>
                        </a:rPr>
                        <a:t>2007</a:t>
                      </a:r>
                      <a:r>
                        <a:rPr kumimoji="0" lang="zh-TW" altLang="en-US" sz="1800" kern="1200" dirty="0" smtClean="0">
                          <a:latin typeface="微軟正黑體" panose="020B0604030504040204" pitchFamily="34" charset="-120"/>
                          <a:ea typeface="微軟正黑體" panose="020B0604030504040204" pitchFamily="34" charset="-120"/>
                        </a:rPr>
                        <a:t>年「社會企業促進法」，過於狹隘，社會企業多樣性降低的情況。</a:t>
                      </a:r>
                      <a:endParaRPr kumimoji="0" lang="en-US" altLang="zh-TW" sz="1800" kern="1200"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kern="1200" dirty="0" smtClean="0">
                          <a:latin typeface="微軟正黑體" panose="020B0604030504040204" pitchFamily="34" charset="-120"/>
                          <a:ea typeface="微軟正黑體" panose="020B0604030504040204" pitchFamily="34" charset="-120"/>
                        </a:rPr>
                        <a:t>2012</a:t>
                      </a:r>
                      <a:r>
                        <a:rPr kumimoji="0" lang="zh-TW" altLang="en-US" sz="1800" kern="1200" dirty="0" smtClean="0">
                          <a:latin typeface="微軟正黑體" panose="020B0604030504040204" pitchFamily="34" charset="-120"/>
                          <a:ea typeface="微軟正黑體" panose="020B0604030504040204" pitchFamily="34" charset="-120"/>
                        </a:rPr>
                        <a:t>年對定義狹隘的問題，又頒布另一條「合作社架構法」（</a:t>
                      </a:r>
                      <a:r>
                        <a:rPr kumimoji="0" lang="en-US" altLang="zh-TW" sz="1800" kern="1200" dirty="0" smtClean="0">
                          <a:latin typeface="微軟正黑體" panose="020B0604030504040204" pitchFamily="34" charset="-120"/>
                          <a:ea typeface="微軟正黑體" panose="020B0604030504040204" pitchFamily="34" charset="-120"/>
                        </a:rPr>
                        <a:t>Framework Act on Cooperatives</a:t>
                      </a:r>
                      <a:r>
                        <a:rPr kumimoji="0" lang="zh-TW" altLang="en-US" sz="1800" kern="1200" dirty="0" smtClean="0">
                          <a:latin typeface="微軟正黑體" panose="020B0604030504040204" pitchFamily="34" charset="-120"/>
                          <a:ea typeface="微軟正黑體" panose="020B0604030504040204" pitchFamily="34" charset="-120"/>
                        </a:rPr>
                        <a:t>），將合</a:t>
                      </a:r>
                      <a:r>
                        <a:rPr lang="zh-TW" altLang="en-US" sz="1800" dirty="0" smtClean="0">
                          <a:latin typeface="微軟正黑體" panose="020B0604030504040204" pitchFamily="34" charset="-120"/>
                          <a:ea typeface="微軟正黑體" panose="020B0604030504040204" pitchFamily="34" charset="-120"/>
                        </a:rPr>
                        <a:t>作社納入，近年則開始討論是否納入扶貧、降低犯罪、教育、照護服務等範疇。</a:t>
                      </a:r>
                    </a:p>
                    <a:p>
                      <a:pPr algn="l"/>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marL="68580" indent="0" algn="l">
                        <a:buNone/>
                      </a:pPr>
                      <a:r>
                        <a:rPr lang="en-US" altLang="zh-TW" sz="1800" dirty="0" smtClean="0">
                          <a:latin typeface="微軟正黑體" panose="020B0604030504040204" pitchFamily="34" charset="-120"/>
                          <a:ea typeface="微軟正黑體" panose="020B0604030504040204" pitchFamily="34" charset="-120"/>
                        </a:rPr>
                        <a:t>2014</a:t>
                      </a:r>
                      <a:r>
                        <a:rPr lang="zh-TW" altLang="en-US" sz="1800" dirty="0" smtClean="0">
                          <a:latin typeface="微軟正黑體" panose="020B0604030504040204" pitchFamily="34" charset="-120"/>
                          <a:ea typeface="微軟正黑體" panose="020B0604030504040204" pitchFamily="34" charset="-120"/>
                        </a:rPr>
                        <a:t>年</a:t>
                      </a:r>
                      <a:r>
                        <a:rPr kumimoji="0"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底「社會企業行動方案」，以建平台、倡育成、籌資金、調法規為四大主軸，期望打造有利於</a:t>
                      </a:r>
                      <a:r>
                        <a:rPr kumimoji="0" lang="zh-TW" altLang="en-US" sz="1800" kern="1200" dirty="0" smtClean="0">
                          <a:effectLst/>
                          <a:latin typeface="微軟正黑體" panose="020B0604030504040204" pitchFamily="34" charset="-120"/>
                          <a:ea typeface="微軟正黑體" panose="020B0604030504040204" pitchFamily="34" charset="-120"/>
                        </a:rPr>
                        <a:t>社會創新與創業的環境。</a:t>
                      </a:r>
                      <a:endParaRPr lang="zh-TW" altLang="en-US" sz="1800" dirty="0">
                        <a:latin typeface="微軟正黑體" panose="020B0604030504040204" pitchFamily="34" charset="-120"/>
                        <a:ea typeface="微軟正黑體" panose="020B0604030504040204" pitchFamily="34" charset="-120"/>
                      </a:endParaRPr>
                    </a:p>
                  </a:txBody>
                  <a:tcPr/>
                </a:tc>
              </a:tr>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組織型態</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800" dirty="0" smtClean="0">
                          <a:latin typeface="微軟正黑體" panose="020B0604030504040204" pitchFamily="34" charset="-120"/>
                          <a:ea typeface="微軟正黑體" panose="020B0604030504040204" pitchFamily="34" charset="-120"/>
                        </a:rPr>
                        <a:t>以公司組織為主，</a:t>
                      </a:r>
                      <a:r>
                        <a:rPr lang="en-US" altLang="zh-TW" sz="1800" dirty="0" smtClean="0">
                          <a:latin typeface="微軟正黑體" panose="020B0604030504040204" pitchFamily="34" charset="-120"/>
                          <a:ea typeface="微軟正黑體" panose="020B0604030504040204" pitchFamily="34" charset="-120"/>
                        </a:rPr>
                        <a:t>NPO(</a:t>
                      </a:r>
                      <a:r>
                        <a:rPr lang="zh-TW" altLang="en-US" sz="1800" dirty="0" smtClean="0">
                          <a:latin typeface="微軟正黑體" panose="020B0604030504040204" pitchFamily="34" charset="-120"/>
                          <a:ea typeface="微軟正黑體" panose="020B0604030504040204" pitchFamily="34" charset="-120"/>
                        </a:rPr>
                        <a:t>協會、行業工會</a:t>
                      </a:r>
                      <a:r>
                        <a:rPr lang="en-US" altLang="zh-TW"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algn="l"/>
                      <a:r>
                        <a:rPr lang="zh-TW" altLang="en-US" sz="1800" dirty="0" smtClean="0">
                          <a:latin typeface="微軟正黑體" panose="020B0604030504040204" pitchFamily="34" charset="-120"/>
                          <a:ea typeface="微軟正黑體" panose="020B0604030504040204" pitchFamily="34" charset="-120"/>
                        </a:rPr>
                        <a:t>公司</a:t>
                      </a:r>
                      <a:r>
                        <a:rPr lang="en-US" altLang="zh-TW" sz="1800" dirty="0" smtClean="0">
                          <a:latin typeface="微軟正黑體" panose="020B0604030504040204" pitchFamily="34" charset="-120"/>
                          <a:ea typeface="微軟正黑體" panose="020B0604030504040204" pitchFamily="34" charset="-120"/>
                        </a:rPr>
                        <a:t>46.3%</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NPO40.1%</a:t>
                      </a:r>
                      <a:r>
                        <a:rPr lang="zh-TW" altLang="en-US" sz="1800" dirty="0" smtClean="0">
                          <a:latin typeface="微軟正黑體" panose="020B0604030504040204" pitchFamily="34" charset="-120"/>
                          <a:ea typeface="微軟正黑體" panose="020B0604030504040204" pitchFamily="34" charset="-120"/>
                        </a:rPr>
                        <a:t>、混合型</a:t>
                      </a:r>
                      <a:r>
                        <a:rPr lang="en-US" altLang="zh-TW" sz="1800" dirty="0" smtClean="0">
                          <a:latin typeface="微軟正黑體" panose="020B0604030504040204" pitchFamily="34" charset="-120"/>
                          <a:ea typeface="微軟正黑體" panose="020B0604030504040204" pitchFamily="34" charset="-120"/>
                        </a:rPr>
                        <a:t>13.6%</a:t>
                      </a:r>
                      <a:endParaRPr lang="zh-TW" altLang="en-US" sz="1800" dirty="0">
                        <a:latin typeface="微軟正黑體" panose="020B0604030504040204" pitchFamily="34" charset="-120"/>
                        <a:ea typeface="微軟正黑體" panose="020B0604030504040204" pitchFamily="34" charset="-120"/>
                      </a:endParaRPr>
                    </a:p>
                  </a:txBody>
                  <a:tcPr/>
                </a:tc>
              </a:tr>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關注焦點</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創造就業機會</a:t>
                      </a:r>
                      <a:r>
                        <a:rPr kumimoji="0" lang="en-US" altLang="zh-TW" sz="1800" kern="1200" dirty="0" smtClean="0">
                          <a:solidFill>
                            <a:schemeClr val="dk1"/>
                          </a:solidFill>
                          <a:latin typeface="微軟正黑體" panose="020B0604030504040204" pitchFamily="34" charset="-120"/>
                          <a:ea typeface="微軟正黑體" panose="020B0604030504040204" pitchFamily="34" charset="-120"/>
                          <a:cs typeface="+mn-cs"/>
                        </a:rPr>
                        <a:t>62%</a:t>
                      </a:r>
                      <a:r>
                        <a:rPr kumimoji="0"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、提供社會服務</a:t>
                      </a:r>
                      <a:r>
                        <a:rPr kumimoji="0" lang="en-US" altLang="zh-TW" sz="1800" kern="1200" dirty="0" smtClean="0">
                          <a:solidFill>
                            <a:schemeClr val="dk1"/>
                          </a:solidFill>
                          <a:latin typeface="微軟正黑體" panose="020B0604030504040204" pitchFamily="34" charset="-120"/>
                          <a:ea typeface="微軟正黑體" panose="020B0604030504040204" pitchFamily="34" charset="-120"/>
                          <a:cs typeface="+mn-cs"/>
                        </a:rPr>
                        <a:t>7%</a:t>
                      </a:r>
                      <a:r>
                        <a:rPr kumimoji="0"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、混合型</a:t>
                      </a:r>
                      <a:r>
                        <a:rPr kumimoji="0" lang="en-US" altLang="zh-TW" sz="1800" kern="1200" dirty="0" smtClean="0">
                          <a:solidFill>
                            <a:schemeClr val="dk1"/>
                          </a:solidFill>
                          <a:latin typeface="微軟正黑體" panose="020B0604030504040204" pitchFamily="34" charset="-120"/>
                          <a:ea typeface="微軟正黑體" panose="020B0604030504040204" pitchFamily="34" charset="-120"/>
                          <a:cs typeface="+mn-cs"/>
                        </a:rPr>
                        <a:t>16%</a:t>
                      </a:r>
                      <a:r>
                        <a:rPr kumimoji="0"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、協助在地社區</a:t>
                      </a:r>
                      <a:r>
                        <a:rPr kumimoji="0" lang="en-US" altLang="zh-TW" sz="1800" kern="1200" dirty="0" smtClean="0">
                          <a:solidFill>
                            <a:schemeClr val="dk1"/>
                          </a:solidFill>
                          <a:latin typeface="微軟正黑體" panose="020B0604030504040204" pitchFamily="34" charset="-120"/>
                          <a:ea typeface="微軟正黑體" panose="020B0604030504040204" pitchFamily="34" charset="-120"/>
                          <a:cs typeface="+mn-cs"/>
                        </a:rPr>
                        <a:t>1%</a:t>
                      </a:r>
                      <a:r>
                        <a:rPr kumimoji="0"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a:t>
                      </a:r>
                      <a:endParaRPr kumimoji="0" lang="en-US" altLang="zh-TW" sz="1800" kern="1200" dirty="0" smtClean="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algn="l" fontAlgn="base"/>
                      <a:r>
                        <a:rPr lang="zh-TW" altLang="en-US" sz="1800" dirty="0" smtClean="0">
                          <a:latin typeface="微軟正黑體" panose="020B0604030504040204" pitchFamily="34" charset="-120"/>
                          <a:ea typeface="微軟正黑體" panose="020B0604030504040204" pitchFamily="34" charset="-120"/>
                        </a:rPr>
                        <a:t>弱勢就業</a:t>
                      </a:r>
                      <a:r>
                        <a:rPr lang="en-US" altLang="zh-TW" sz="1800" dirty="0" smtClean="0">
                          <a:latin typeface="微軟正黑體" panose="020B0604030504040204" pitchFamily="34" charset="-120"/>
                          <a:ea typeface="微軟正黑體" panose="020B0604030504040204" pitchFamily="34" charset="-120"/>
                        </a:rPr>
                        <a:t>48.1%</a:t>
                      </a:r>
                      <a:r>
                        <a:rPr lang="zh-TW" altLang="en-US" sz="1800" dirty="0" smtClean="0">
                          <a:latin typeface="微軟正黑體" panose="020B0604030504040204" pitchFamily="34" charset="-120"/>
                          <a:ea typeface="微軟正黑體" panose="020B0604030504040204" pitchFamily="34" charset="-120"/>
                        </a:rPr>
                        <a:t>、環境保護</a:t>
                      </a:r>
                      <a:r>
                        <a:rPr lang="en-US" altLang="zh-TW" sz="1800" dirty="0" smtClean="0">
                          <a:latin typeface="微軟正黑體" panose="020B0604030504040204" pitchFamily="34" charset="-120"/>
                          <a:ea typeface="微軟正黑體" panose="020B0604030504040204" pitchFamily="34" charset="-120"/>
                        </a:rPr>
                        <a:t>34%</a:t>
                      </a:r>
                      <a:r>
                        <a:rPr lang="zh-TW" altLang="en-US" sz="1800" dirty="0" smtClean="0">
                          <a:latin typeface="微軟正黑體" panose="020B0604030504040204" pitchFamily="34" charset="-120"/>
                          <a:ea typeface="微軟正黑體" panose="020B0604030504040204" pitchFamily="34" charset="-120"/>
                        </a:rPr>
                        <a:t>、農業發展</a:t>
                      </a:r>
                      <a:r>
                        <a:rPr lang="en-US" altLang="zh-TW" sz="1800" dirty="0" smtClean="0">
                          <a:latin typeface="微軟正黑體" panose="020B0604030504040204" pitchFamily="34" charset="-120"/>
                          <a:ea typeface="微軟正黑體" panose="020B0604030504040204" pitchFamily="34" charset="-120"/>
                        </a:rPr>
                        <a:t>30.2%</a:t>
                      </a:r>
                      <a:r>
                        <a:rPr lang="zh-TW" altLang="en-US" sz="1800" dirty="0" smtClean="0">
                          <a:latin typeface="微軟正黑體" panose="020B0604030504040204" pitchFamily="34" charset="-120"/>
                          <a:ea typeface="微軟正黑體" panose="020B0604030504040204" pitchFamily="34" charset="-120"/>
                        </a:rPr>
                        <a:t>、社區發展</a:t>
                      </a:r>
                      <a:r>
                        <a:rPr lang="en-US" altLang="zh-TW" sz="1800" dirty="0" smtClean="0">
                          <a:latin typeface="微軟正黑體" panose="020B0604030504040204" pitchFamily="34" charset="-120"/>
                          <a:ea typeface="微軟正黑體" panose="020B0604030504040204" pitchFamily="34" charset="-120"/>
                        </a:rPr>
                        <a:t>29%</a:t>
                      </a:r>
                      <a:r>
                        <a:rPr lang="zh-TW" altLang="en-US" sz="1800" dirty="0" smtClean="0">
                          <a:latin typeface="微軟正黑體" panose="020B0604030504040204" pitchFamily="34" charset="-120"/>
                          <a:ea typeface="微軟正黑體" panose="020B0604030504040204" pitchFamily="34" charset="-120"/>
                        </a:rPr>
                        <a:t>、教育推廣</a:t>
                      </a:r>
                      <a:r>
                        <a:rPr lang="en-US" altLang="zh-TW" sz="1800" dirty="0" smtClean="0">
                          <a:latin typeface="微軟正黑體" panose="020B0604030504040204" pitchFamily="34" charset="-120"/>
                          <a:ea typeface="微軟正黑體" panose="020B0604030504040204" pitchFamily="34" charset="-120"/>
                        </a:rPr>
                        <a:t>24.1%</a:t>
                      </a:r>
                      <a:r>
                        <a:rPr lang="zh-TW" altLang="en-US" sz="1800" dirty="0" smtClean="0">
                          <a:latin typeface="微軟正黑體" panose="020B0604030504040204" pitchFamily="34" charset="-120"/>
                          <a:ea typeface="微軟正黑體" panose="020B0604030504040204" pitchFamily="34" charset="-120"/>
                        </a:rPr>
                        <a:t>、文化創意</a:t>
                      </a:r>
                      <a:r>
                        <a:rPr lang="en-US" altLang="zh-TW" sz="1800" dirty="0" smtClean="0">
                          <a:latin typeface="微軟正黑體" panose="020B0604030504040204" pitchFamily="34" charset="-120"/>
                          <a:ea typeface="微軟正黑體" panose="020B0604030504040204" pitchFamily="34" charset="-120"/>
                        </a:rPr>
                        <a:t>20.4%</a:t>
                      </a:r>
                      <a:r>
                        <a:rPr lang="zh-TW" altLang="en-US" sz="1800" dirty="0" smtClean="0">
                          <a:latin typeface="微軟正黑體" panose="020B0604030504040204" pitchFamily="34" charset="-120"/>
                          <a:ea typeface="微軟正黑體" panose="020B0604030504040204" pitchFamily="34" charset="-120"/>
                        </a:rPr>
                        <a:t>、人口老化</a:t>
                      </a:r>
                      <a:r>
                        <a:rPr lang="en-US" altLang="zh-TW" sz="1800" dirty="0" smtClean="0">
                          <a:latin typeface="微軟正黑體" panose="020B0604030504040204" pitchFamily="34" charset="-120"/>
                          <a:ea typeface="微軟正黑體" panose="020B0604030504040204" pitchFamily="34" charset="-120"/>
                        </a:rPr>
                        <a:t>13.6%</a:t>
                      </a:r>
                      <a:r>
                        <a:rPr lang="zh-TW" altLang="en-US" sz="1800" dirty="0" smtClean="0">
                          <a:latin typeface="微軟正黑體" panose="020B0604030504040204" pitchFamily="34" charset="-120"/>
                          <a:ea typeface="微軟正黑體" panose="020B0604030504040204" pitchFamily="34" charset="-120"/>
                        </a:rPr>
                        <a:t>、其他</a:t>
                      </a:r>
                      <a:r>
                        <a:rPr lang="en-US" altLang="zh-TW" sz="1800" dirty="0" smtClean="0">
                          <a:latin typeface="微軟正黑體" panose="020B0604030504040204" pitchFamily="34" charset="-120"/>
                          <a:ea typeface="微軟正黑體" panose="020B0604030504040204" pitchFamily="34" charset="-120"/>
                        </a:rPr>
                        <a:t>15.4%</a:t>
                      </a:r>
                      <a:endParaRPr lang="zh-TW" altLang="en-US" sz="1800" dirty="0" smtClean="0">
                        <a:latin typeface="微軟正黑體" panose="020B0604030504040204" pitchFamily="34" charset="-120"/>
                        <a:ea typeface="微軟正黑體" panose="020B0604030504040204" pitchFamily="34" charset="-120"/>
                      </a:endParaRPr>
                    </a:p>
                  </a:txBody>
                  <a:tcPr/>
                </a:tc>
              </a:tr>
              <a:tr h="370840">
                <a:tc>
                  <a:txBody>
                    <a:bodyPr/>
                    <a:lstStyle/>
                    <a:p>
                      <a:pPr algn="ctr"/>
                      <a:r>
                        <a:rPr lang="zh-TW" altLang="en-US" sz="1800" dirty="0" smtClean="0">
                          <a:latin typeface="微軟正黑體" panose="020B0604030504040204" pitchFamily="34" charset="-120"/>
                          <a:ea typeface="微軟正黑體" panose="020B0604030504040204" pitchFamily="34" charset="-120"/>
                        </a:rPr>
                        <a:t>社企家數</a:t>
                      </a:r>
                      <a:endParaRPr lang="zh-TW" altLang="en-US" sz="1800" dirty="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rgbClr val="000000"/>
                          </a:solidFill>
                          <a:effectLst/>
                          <a:latin typeface="微軟正黑體"/>
                          <a:ea typeface="+mn-ea"/>
                          <a:cs typeface="Arial"/>
                        </a:rPr>
                        <a:t>2013</a:t>
                      </a:r>
                      <a:r>
                        <a:rPr lang="zh-TW" altLang="zh-TW" sz="1800" kern="1200" dirty="0" smtClean="0">
                          <a:solidFill>
                            <a:srgbClr val="000000"/>
                          </a:solidFill>
                          <a:effectLst/>
                          <a:latin typeface="Calibri"/>
                          <a:ea typeface="微軟正黑體"/>
                          <a:cs typeface="Arial"/>
                        </a:rPr>
                        <a:t>年</a:t>
                      </a:r>
                      <a:r>
                        <a:rPr lang="en-US" altLang="zh-TW" sz="1800" kern="1200" dirty="0" smtClean="0">
                          <a:solidFill>
                            <a:srgbClr val="000000"/>
                          </a:solidFill>
                          <a:effectLst/>
                          <a:latin typeface="Calibri"/>
                          <a:ea typeface="微軟正黑體"/>
                          <a:cs typeface="Arial"/>
                        </a:rPr>
                        <a:t>801</a:t>
                      </a:r>
                      <a:r>
                        <a:rPr lang="zh-TW" altLang="zh-TW" sz="1800" kern="1200" dirty="0" smtClean="0">
                          <a:solidFill>
                            <a:srgbClr val="000000"/>
                          </a:solidFill>
                          <a:effectLst/>
                          <a:latin typeface="Calibri"/>
                          <a:ea typeface="微軟正黑體"/>
                          <a:cs typeface="Arial"/>
                        </a:rPr>
                        <a:t>家</a:t>
                      </a:r>
                      <a:endParaRPr lang="zh-TW" altLang="zh-TW" sz="1800" kern="100" dirty="0" smtClean="0">
                        <a:effectLst/>
                        <a:latin typeface="Calibri"/>
                        <a:ea typeface="+mn-ea"/>
                        <a:cs typeface="Times New Roman"/>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800" kern="1200" dirty="0" smtClean="0">
                          <a:solidFill>
                            <a:schemeClr val="dk1"/>
                          </a:solidFill>
                          <a:latin typeface="微軟正黑體" panose="020B0604030504040204" pitchFamily="34" charset="-120"/>
                          <a:ea typeface="微軟正黑體" panose="020B0604030504040204" pitchFamily="34" charset="-120"/>
                          <a:cs typeface="+mn-cs"/>
                        </a:rPr>
                        <a:t>2013</a:t>
                      </a:r>
                      <a:r>
                        <a:rPr kumimoji="0" lang="zh-TW" altLang="en-US" sz="1800" kern="1200" dirty="0" smtClean="0">
                          <a:solidFill>
                            <a:schemeClr val="dk1"/>
                          </a:solidFill>
                          <a:latin typeface="微軟正黑體" panose="020B0604030504040204" pitchFamily="34" charset="-120"/>
                          <a:ea typeface="微軟正黑體" panose="020B0604030504040204" pitchFamily="34" charset="-120"/>
                          <a:cs typeface="+mn-cs"/>
                        </a:rPr>
                        <a:t>年</a:t>
                      </a:r>
                      <a:r>
                        <a:rPr kumimoji="0" lang="en-US" altLang="zh-TW" sz="1800" kern="1200" dirty="0" smtClean="0">
                          <a:solidFill>
                            <a:schemeClr val="dk1"/>
                          </a:solidFill>
                          <a:latin typeface="微軟正黑體" panose="020B0604030504040204" pitchFamily="34" charset="-120"/>
                          <a:ea typeface="微軟正黑體" panose="020B0604030504040204" pitchFamily="34" charset="-120"/>
                          <a:cs typeface="+mn-cs"/>
                        </a:rPr>
                        <a:t>597</a:t>
                      </a:r>
                      <a:r>
                        <a:rPr kumimoji="0" lang="zh-TW" altLang="zh-TW" sz="1800" kern="1200" dirty="0" smtClean="0">
                          <a:solidFill>
                            <a:schemeClr val="dk1"/>
                          </a:solidFill>
                          <a:latin typeface="微軟正黑體" panose="020B0604030504040204" pitchFamily="34" charset="-120"/>
                          <a:ea typeface="微軟正黑體" panose="020B0604030504040204" pitchFamily="34" charset="-120"/>
                          <a:cs typeface="+mn-cs"/>
                        </a:rPr>
                        <a:t>家</a:t>
                      </a:r>
                    </a:p>
                  </a:txBody>
                  <a:tcPr marL="9525" marR="9525" marT="9525" marB="0" anchor="ctr"/>
                </a:tc>
              </a:tr>
            </a:tbl>
          </a:graphicData>
        </a:graphic>
      </p:graphicFrame>
      <p:sp>
        <p:nvSpPr>
          <p:cNvPr id="5" name="矩形 4"/>
          <p:cNvSpPr/>
          <p:nvPr/>
        </p:nvSpPr>
        <p:spPr>
          <a:xfrm>
            <a:off x="7596336" y="908720"/>
            <a:ext cx="1354858" cy="369332"/>
          </a:xfrm>
          <a:prstGeom prst="rect">
            <a:avLst/>
          </a:prstGeom>
        </p:spPr>
        <p:txBody>
          <a:bodyPr wrap="none">
            <a:spAutoFit/>
          </a:bodyPr>
          <a:lstStyle/>
          <a:p>
            <a:r>
              <a:rPr lang="en-US" altLang="zh-TW" dirty="0">
                <a:latin typeface="微軟正黑體" panose="020B0604030504040204" pitchFamily="34" charset="-120"/>
                <a:ea typeface="微軟正黑體" panose="020B0604030504040204" pitchFamily="34" charset="-120"/>
              </a:rPr>
              <a:t>2016.11.02</a:t>
            </a:r>
            <a:endParaRPr lang="zh-TW" altLang="en-US" dirty="0"/>
          </a:p>
        </p:txBody>
      </p:sp>
      <p:grpSp>
        <p:nvGrpSpPr>
          <p:cNvPr id="6" name="群組 5"/>
          <p:cNvGrpSpPr/>
          <p:nvPr/>
        </p:nvGrpSpPr>
        <p:grpSpPr>
          <a:xfrm>
            <a:off x="251520" y="116632"/>
            <a:ext cx="2487019" cy="493676"/>
            <a:chOff x="342251" y="5876261"/>
            <a:chExt cx="3532505" cy="625088"/>
          </a:xfrm>
        </p:grpSpPr>
        <p:pic>
          <p:nvPicPr>
            <p:cNvPr id="7" name="圖片 6">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8" name="文字方塊 7">
              <a:hlinkClick r:id="rId2"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2292369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425" y="682316"/>
            <a:ext cx="8465194" cy="914400"/>
          </a:xfrm>
        </p:spPr>
        <p:txBody>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台灣社企發展現況</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3870"/>
            <a:ext cx="9143999" cy="5534130"/>
          </a:xfrm>
        </p:spPr>
      </p:pic>
      <p:sp>
        <p:nvSpPr>
          <p:cNvPr id="5" name="文字方塊 4"/>
          <p:cNvSpPr txBox="1"/>
          <p:nvPr/>
        </p:nvSpPr>
        <p:spPr>
          <a:xfrm>
            <a:off x="4794614" y="980728"/>
            <a:ext cx="4358886"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資料來源：經濟部中小企業處</a:t>
            </a:r>
            <a:r>
              <a:rPr lang="en-US" altLang="zh-TW" sz="1200" dirty="0" smtClean="0">
                <a:latin typeface="微軟正黑體" panose="020B0604030504040204" pitchFamily="34" charset="-120"/>
                <a:ea typeface="微軟正黑體" panose="020B0604030504040204" pitchFamily="34" charset="-120"/>
              </a:rPr>
              <a:t>2016.10.18</a:t>
            </a:r>
            <a:r>
              <a:rPr lang="zh-TW" altLang="en-US" sz="1200" dirty="0" smtClean="0">
                <a:latin typeface="微軟正黑體" panose="020B0604030504040204" pitchFamily="34" charset="-120"/>
                <a:ea typeface="微軟正黑體" panose="020B0604030504040204" pitchFamily="34" charset="-120"/>
              </a:rPr>
              <a:t>，社會企業行動方案</a:t>
            </a:r>
            <a:endParaRPr lang="zh-TW" altLang="en-US" sz="1200" dirty="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107504" y="188640"/>
            <a:ext cx="2487019" cy="493676"/>
            <a:chOff x="342251" y="5876261"/>
            <a:chExt cx="3532505" cy="625088"/>
          </a:xfrm>
        </p:grpSpPr>
        <p:pic>
          <p:nvPicPr>
            <p:cNvPr id="7" name="圖片 6">
              <a:hlinkClick r:id="rId3" action="ppaction://hlinkfile"/>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8" name="文字方塊 7">
              <a:hlinkClick r:id="rId3"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330143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88640"/>
            <a:ext cx="8465194" cy="914400"/>
          </a:xfrm>
        </p:spPr>
        <p:txBody>
          <a:bodyPr/>
          <a:lstStyle/>
          <a:p>
            <a:r>
              <a:rPr lang="zh-TW" altLang="en-US" b="1" dirty="0">
                <a:solidFill>
                  <a:schemeClr val="tx1"/>
                </a:solidFill>
                <a:latin typeface="微軟正黑體" panose="020B0604030504040204" pitchFamily="34" charset="-120"/>
                <a:ea typeface="微軟正黑體" panose="020B0604030504040204" pitchFamily="34" charset="-120"/>
              </a:rPr>
              <a:t>台灣社企</a:t>
            </a:r>
            <a:r>
              <a:rPr lang="zh-TW" altLang="en-US" b="1" dirty="0" smtClean="0">
                <a:solidFill>
                  <a:schemeClr val="tx1"/>
                </a:solidFill>
                <a:latin typeface="微軟正黑體" panose="020B0604030504040204" pitchFamily="34" charset="-120"/>
                <a:ea typeface="微軟正黑體" panose="020B0604030504040204" pitchFamily="34" charset="-120"/>
              </a:rPr>
              <a:t>發展成果</a:t>
            </a:r>
            <a:endParaRPr lang="zh-TW" altLang="en-US" dirty="0"/>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36712"/>
            <a:ext cx="8640960" cy="5839548"/>
          </a:xfrm>
        </p:spPr>
      </p:pic>
      <p:sp>
        <p:nvSpPr>
          <p:cNvPr id="5" name="文字方塊 4"/>
          <p:cNvSpPr txBox="1"/>
          <p:nvPr/>
        </p:nvSpPr>
        <p:spPr>
          <a:xfrm>
            <a:off x="4572000" y="616466"/>
            <a:ext cx="4358886"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資料來源：經濟部中小企業處</a:t>
            </a:r>
            <a:r>
              <a:rPr lang="en-US" altLang="zh-TW" sz="1200" dirty="0" smtClean="0">
                <a:latin typeface="微軟正黑體" panose="020B0604030504040204" pitchFamily="34" charset="-120"/>
                <a:ea typeface="微軟正黑體" panose="020B0604030504040204" pitchFamily="34" charset="-120"/>
              </a:rPr>
              <a:t>2016.10.18</a:t>
            </a:r>
            <a:r>
              <a:rPr lang="zh-TW" altLang="en-US" sz="1200" dirty="0" smtClean="0">
                <a:latin typeface="微軟正黑體" panose="020B0604030504040204" pitchFamily="34" charset="-120"/>
                <a:ea typeface="微軟正黑體" panose="020B0604030504040204" pitchFamily="34" charset="-120"/>
              </a:rPr>
              <a:t>，社會企業行動方案</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55999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8" y="1484784"/>
            <a:ext cx="9135752" cy="5373216"/>
          </a:xfrm>
        </p:spPr>
      </p:pic>
      <p:sp>
        <p:nvSpPr>
          <p:cNvPr id="5" name="標題 1"/>
          <p:cNvSpPr>
            <a:spLocks noGrp="1"/>
          </p:cNvSpPr>
          <p:nvPr>
            <p:ph type="title"/>
          </p:nvPr>
        </p:nvSpPr>
        <p:spPr>
          <a:xfrm>
            <a:off x="251520" y="739552"/>
            <a:ext cx="8464550" cy="914400"/>
          </a:xfrm>
        </p:spPr>
        <p:txBody>
          <a:bodyPr/>
          <a:lstStyle/>
          <a:p>
            <a:r>
              <a:rPr lang="zh-TW" altLang="en-US" b="1" dirty="0">
                <a:solidFill>
                  <a:schemeClr val="tx1"/>
                </a:solidFill>
                <a:latin typeface="微軟正黑體" panose="020B0604030504040204" pitchFamily="34" charset="-120"/>
                <a:ea typeface="微軟正黑體" panose="020B0604030504040204" pitchFamily="34" charset="-120"/>
              </a:rPr>
              <a:t>台灣社</a:t>
            </a:r>
            <a:r>
              <a:rPr lang="zh-TW" altLang="en-US" b="1" dirty="0" smtClean="0">
                <a:solidFill>
                  <a:schemeClr val="tx1"/>
                </a:solidFill>
                <a:latin typeface="微軟正黑體" panose="020B0604030504040204" pitchFamily="34" charset="-120"/>
                <a:ea typeface="微軟正黑體" panose="020B0604030504040204" pitchFamily="34" charset="-120"/>
              </a:rPr>
              <a:t>企問題分析</a:t>
            </a:r>
            <a:endParaRPr lang="zh-TW" altLang="en-US" dirty="0"/>
          </a:p>
        </p:txBody>
      </p:sp>
      <p:sp>
        <p:nvSpPr>
          <p:cNvPr id="6" name="文字方塊 5"/>
          <p:cNvSpPr txBox="1"/>
          <p:nvPr/>
        </p:nvSpPr>
        <p:spPr>
          <a:xfrm>
            <a:off x="5122495" y="1196752"/>
            <a:ext cx="4006225" cy="261610"/>
          </a:xfrm>
          <a:prstGeom prst="rect">
            <a:avLst/>
          </a:prstGeom>
          <a:noFill/>
        </p:spPr>
        <p:txBody>
          <a:bodyPr wrap="none" rtlCol="0">
            <a:spAutoFit/>
          </a:bodyPr>
          <a:lstStyle/>
          <a:p>
            <a:r>
              <a:rPr lang="zh-TW" altLang="en-US" sz="1100" dirty="0" smtClean="0">
                <a:latin typeface="微軟正黑體" panose="020B0604030504040204" pitchFamily="34" charset="-120"/>
                <a:ea typeface="微軟正黑體" panose="020B0604030504040204" pitchFamily="34" charset="-120"/>
              </a:rPr>
              <a:t>資料來源：經濟部中小企業處</a:t>
            </a:r>
            <a:r>
              <a:rPr lang="en-US" altLang="zh-TW" sz="1100" dirty="0" smtClean="0">
                <a:latin typeface="微軟正黑體" panose="020B0604030504040204" pitchFamily="34" charset="-120"/>
                <a:ea typeface="微軟正黑體" panose="020B0604030504040204" pitchFamily="34" charset="-120"/>
              </a:rPr>
              <a:t>2016.10.18</a:t>
            </a:r>
            <a:r>
              <a:rPr lang="zh-TW" altLang="en-US" sz="1100" dirty="0" smtClean="0">
                <a:latin typeface="微軟正黑體" panose="020B0604030504040204" pitchFamily="34" charset="-120"/>
                <a:ea typeface="微軟正黑體" panose="020B0604030504040204" pitchFamily="34" charset="-120"/>
              </a:rPr>
              <a:t>，社會企業行動方案</a:t>
            </a:r>
            <a:endParaRPr lang="zh-TW" altLang="en-US" sz="1100" dirty="0">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107504" y="188640"/>
            <a:ext cx="2487019" cy="493676"/>
            <a:chOff x="342251" y="5876261"/>
            <a:chExt cx="3532505" cy="625088"/>
          </a:xfrm>
        </p:grpSpPr>
        <p:pic>
          <p:nvPicPr>
            <p:cNvPr id="8" name="圖片 7">
              <a:hlinkClick r:id="rId3" action="ppaction://hlinkfile"/>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9" name="文字方塊 8">
              <a:hlinkClick r:id="rId3"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116126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3608" y="1988840"/>
            <a:ext cx="71768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4400" b="1" dirty="0" smtClean="0">
                <a:solidFill>
                  <a:srgbClr val="FFC000"/>
                </a:solidFill>
                <a:latin typeface="微軟正黑體" panose="020B0604030504040204" pitchFamily="34" charset="-120"/>
                <a:ea typeface="微軟正黑體" panose="020B0604030504040204" pitchFamily="34" charset="-120"/>
              </a:rPr>
              <a:t>伊甸的立場</a:t>
            </a:r>
            <a:endParaRPr lang="en-US" altLang="zh-TW" sz="4400" b="1" dirty="0" smtClean="0">
              <a:solidFill>
                <a:srgbClr val="FFC00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588224" y="2829352"/>
            <a:ext cx="187220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800" b="1" dirty="0" smtClean="0">
                <a:solidFill>
                  <a:schemeClr val="tx1"/>
                </a:solidFill>
                <a:latin typeface="微軟正黑體" panose="020B0604030504040204" pitchFamily="34" charset="-120"/>
                <a:ea typeface="微軟正黑體" panose="020B0604030504040204" pitchFamily="34" charset="-120"/>
              </a:rPr>
              <a:t>改變 </a:t>
            </a:r>
            <a:r>
              <a:rPr lang="en-US" altLang="zh-TW" sz="2800" b="1" dirty="0" smtClean="0">
                <a:solidFill>
                  <a:schemeClr val="tx1"/>
                </a:solidFill>
                <a:latin typeface="微軟正黑體" panose="020B0604030504040204" pitchFamily="34" charset="-120"/>
                <a:ea typeface="微軟正黑體" panose="020B0604030504040204" pitchFamily="34" charset="-120"/>
              </a:rPr>
              <a:t>Change</a:t>
            </a:r>
          </a:p>
        </p:txBody>
      </p:sp>
      <p:sp>
        <p:nvSpPr>
          <p:cNvPr id="5" name="矩形 4"/>
          <p:cNvSpPr/>
          <p:nvPr/>
        </p:nvSpPr>
        <p:spPr>
          <a:xfrm>
            <a:off x="5796136" y="3998992"/>
            <a:ext cx="266429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800" b="1" dirty="0" smtClean="0">
                <a:latin typeface="微軟正黑體" panose="020B0604030504040204" pitchFamily="34" charset="-120"/>
                <a:ea typeface="微軟正黑體" panose="020B0604030504040204" pitchFamily="34" charset="-120"/>
              </a:rPr>
              <a:t>創新</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Innovation</a:t>
            </a:r>
          </a:p>
        </p:txBody>
      </p:sp>
      <p:sp>
        <p:nvSpPr>
          <p:cNvPr id="6" name="矩形 5"/>
          <p:cNvSpPr/>
          <p:nvPr/>
        </p:nvSpPr>
        <p:spPr>
          <a:xfrm>
            <a:off x="5148064" y="5157192"/>
            <a:ext cx="331236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800" b="1" dirty="0" smtClean="0">
                <a:latin typeface="微軟正黑體" panose="020B0604030504040204" pitchFamily="34" charset="-120"/>
                <a:ea typeface="微軟正黑體" panose="020B0604030504040204" pitchFamily="34" charset="-120"/>
              </a:rPr>
              <a:t>持續</a:t>
            </a:r>
            <a:r>
              <a:rPr lang="en-US" altLang="zh-TW" sz="2800" b="1" dirty="0" smtClean="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Sustainability</a:t>
            </a:r>
          </a:p>
        </p:txBody>
      </p:sp>
      <p:grpSp>
        <p:nvGrpSpPr>
          <p:cNvPr id="13" name="群組 12"/>
          <p:cNvGrpSpPr/>
          <p:nvPr/>
        </p:nvGrpSpPr>
        <p:grpSpPr>
          <a:xfrm>
            <a:off x="107504" y="188640"/>
            <a:ext cx="2487019" cy="493676"/>
            <a:chOff x="342251" y="5876261"/>
            <a:chExt cx="3532505" cy="625088"/>
          </a:xfrm>
        </p:grpSpPr>
        <p:pic>
          <p:nvPicPr>
            <p:cNvPr id="14" name="圖片 13">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15" name="文字方塊 14">
              <a:hlinkClick r:id="rId2"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993611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CA0B4603-8E9A-4036-91B2-F0771D72A623}" type="slidenum">
              <a:rPr lang="zh-TW" altLang="en-US" smtClean="0">
                <a:latin typeface="微軟正黑體" panose="020B0604030504040204" pitchFamily="34" charset="-120"/>
                <a:ea typeface="微軟正黑體" panose="020B0604030504040204" pitchFamily="34" charset="-120"/>
              </a:rPr>
              <a:pPr/>
              <a:t>18</a:t>
            </a:fld>
            <a:endParaRPr lang="zh-TW" altLang="en-US">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5230419" y="2033704"/>
            <a:ext cx="3005951" cy="769441"/>
          </a:xfrm>
          <a:prstGeom prst="rect">
            <a:avLst/>
          </a:prstGeom>
          <a:noFill/>
        </p:spPr>
        <p:txBody>
          <a:bodyPr wrap="none" rtlCol="0">
            <a:spAutoFit/>
          </a:bodyPr>
          <a:lstStyle/>
          <a:p>
            <a:r>
              <a:rPr lang="zh-TW" altLang="en-US" sz="4400" dirty="0" smtClean="0">
                <a:latin typeface="微軟正黑體" panose="020B0604030504040204" pitchFamily="34" charset="-120"/>
                <a:ea typeface="微軟正黑體" panose="020B0604030504040204" pitchFamily="34" charset="-120"/>
              </a:rPr>
              <a:t>改變的力量</a:t>
            </a:r>
            <a:endParaRPr lang="zh-TW" altLang="en-US" sz="4400" dirty="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619672" y="3154215"/>
            <a:ext cx="2848570" cy="646428"/>
            <a:chOff x="29" y="130410"/>
            <a:chExt cx="2848570" cy="646428"/>
          </a:xfrm>
        </p:grpSpPr>
        <p:sp>
          <p:nvSpPr>
            <p:cNvPr id="6" name="矩形 5"/>
            <p:cNvSpPr/>
            <p:nvPr/>
          </p:nvSpPr>
          <p:spPr>
            <a:xfrm>
              <a:off x="29" y="130410"/>
              <a:ext cx="2848570" cy="646428"/>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矩形 6"/>
            <p:cNvSpPr/>
            <p:nvPr/>
          </p:nvSpPr>
          <p:spPr>
            <a:xfrm>
              <a:off x="29" y="130410"/>
              <a:ext cx="2848570" cy="646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lvl="0" algn="r" defTabSz="1155700">
                <a:lnSpc>
                  <a:spcPct val="90000"/>
                </a:lnSpc>
                <a:spcBef>
                  <a:spcPct val="0"/>
                </a:spcBef>
                <a:spcAft>
                  <a:spcPct val="35000"/>
                </a:spcAft>
              </a:pPr>
              <a:r>
                <a:rPr lang="en-US" altLang="zh-TW" sz="2600" kern="1200" dirty="0" smtClean="0">
                  <a:latin typeface="微軟正黑體" panose="020B0604030504040204" pitchFamily="34" charset="-120"/>
                  <a:ea typeface="微軟正黑體" panose="020B0604030504040204" pitchFamily="34" charset="-120"/>
                </a:rPr>
                <a:t>TAIWAN</a:t>
              </a:r>
              <a:endParaRPr lang="zh-TW" altLang="en-US" sz="2600" kern="1200" dirty="0">
                <a:latin typeface="微軟正黑體" panose="020B0604030504040204" pitchFamily="34" charset="-120"/>
                <a:ea typeface="微軟正黑體" panose="020B0604030504040204" pitchFamily="34" charset="-120"/>
              </a:endParaRPr>
            </a:p>
          </p:txBody>
        </p:sp>
      </p:grpSp>
      <p:grpSp>
        <p:nvGrpSpPr>
          <p:cNvPr id="8" name="群組 7"/>
          <p:cNvGrpSpPr/>
          <p:nvPr/>
        </p:nvGrpSpPr>
        <p:grpSpPr>
          <a:xfrm>
            <a:off x="1631369" y="3630235"/>
            <a:ext cx="2848570" cy="3171538"/>
            <a:chOff x="29" y="776839"/>
            <a:chExt cx="2848570" cy="3171538"/>
          </a:xfrm>
        </p:grpSpPr>
        <p:sp>
          <p:nvSpPr>
            <p:cNvPr id="9" name="矩形 8"/>
            <p:cNvSpPr/>
            <p:nvPr/>
          </p:nvSpPr>
          <p:spPr>
            <a:xfrm>
              <a:off x="29" y="776839"/>
              <a:ext cx="2848570" cy="3156749"/>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29" y="791628"/>
              <a:ext cx="2848570" cy="31567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r" defTabSz="889000">
                <a:lnSpc>
                  <a:spcPts val="2800"/>
                </a:lnSpc>
                <a:spcBef>
                  <a:spcPct val="0"/>
                </a:spcBef>
              </a:pPr>
              <a:r>
                <a:rPr lang="en-US" altLang="zh-TW" sz="2000" kern="1200" dirty="0" smtClean="0">
                  <a:solidFill>
                    <a:schemeClr val="tx1"/>
                  </a:solidFill>
                  <a:latin typeface="微軟正黑體" panose="020B0604030504040204" pitchFamily="34" charset="-120"/>
                  <a:ea typeface="微軟正黑體" panose="020B0604030504040204" pitchFamily="34" charset="-120"/>
                </a:rPr>
                <a:t>1989</a:t>
              </a:r>
              <a:r>
                <a:rPr lang="zh-TW" altLang="en-US" sz="2000" kern="1200" dirty="0" smtClean="0">
                  <a:solidFill>
                    <a:schemeClr val="tx1"/>
                  </a:solidFill>
                  <a:latin typeface="微軟正黑體" panose="020B0604030504040204" pitchFamily="34" charset="-120"/>
                  <a:ea typeface="微軟正黑體" panose="020B0604030504040204" pitchFamily="34" charset="-120"/>
                </a:rPr>
                <a:t>定額雇用政策</a:t>
              </a:r>
              <a:endParaRPr lang="en-US" altLang="zh-TW" sz="2000" kern="1200" dirty="0" smtClean="0">
                <a:solidFill>
                  <a:schemeClr val="tx1"/>
                </a:solidFill>
                <a:latin typeface="微軟正黑體" panose="020B0604030504040204" pitchFamily="34" charset="-120"/>
                <a:ea typeface="微軟正黑體" panose="020B0604030504040204" pitchFamily="34" charset="-120"/>
              </a:endParaRPr>
            </a:p>
            <a:p>
              <a:pPr marL="0" lvl="1" algn="r" defTabSz="889000">
                <a:lnSpc>
                  <a:spcPts val="2800"/>
                </a:lnSpc>
                <a:spcBef>
                  <a:spcPct val="0"/>
                </a:spcBef>
              </a:pPr>
              <a:r>
                <a:rPr lang="zh-TW" altLang="en-US" sz="2000" kern="1200" dirty="0" smtClean="0">
                  <a:solidFill>
                    <a:schemeClr val="tx1"/>
                  </a:solidFill>
                  <a:latin typeface="微軟正黑體" panose="020B0604030504040204" pitchFamily="34" charset="-120"/>
                  <a:ea typeface="微軟正黑體" panose="020B0604030504040204" pitchFamily="34" charset="-120"/>
                </a:rPr>
                <a:t>產業結構改變</a:t>
              </a:r>
              <a:endParaRPr lang="zh-TW" altLang="en-US" sz="2000" kern="1200" dirty="0">
                <a:solidFill>
                  <a:schemeClr val="tx1"/>
                </a:solidFill>
                <a:latin typeface="微軟正黑體" panose="020B0604030504040204" pitchFamily="34" charset="-120"/>
                <a:ea typeface="微軟正黑體" panose="020B0604030504040204" pitchFamily="34" charset="-120"/>
              </a:endParaRPr>
            </a:p>
            <a:p>
              <a:pPr marL="0" lvl="1" algn="r" defTabSz="889000">
                <a:lnSpc>
                  <a:spcPts val="2800"/>
                </a:lnSpc>
                <a:spcBef>
                  <a:spcPct val="0"/>
                </a:spcBef>
              </a:pPr>
              <a:r>
                <a:rPr lang="en-US" altLang="zh-TW" sz="2000" kern="1200" dirty="0" smtClean="0">
                  <a:solidFill>
                    <a:schemeClr val="tx1"/>
                  </a:solidFill>
                  <a:latin typeface="微軟正黑體" panose="020B0604030504040204" pitchFamily="34" charset="-120"/>
                  <a:ea typeface="微軟正黑體" panose="020B0604030504040204" pitchFamily="34" charset="-120"/>
                </a:rPr>
                <a:t>M</a:t>
              </a:r>
              <a:r>
                <a:rPr lang="zh-TW" altLang="en-US" sz="2000" kern="1200" dirty="0" smtClean="0">
                  <a:solidFill>
                    <a:schemeClr val="tx1"/>
                  </a:solidFill>
                  <a:latin typeface="微軟正黑體" panose="020B0604030504040204" pitchFamily="34" charset="-120"/>
                  <a:ea typeface="微軟正黑體" panose="020B0604030504040204" pitchFamily="34" charset="-120"/>
                </a:rPr>
                <a:t>型化社會</a:t>
              </a:r>
              <a:r>
                <a:rPr lang="en-US" altLang="zh-TW" sz="2000" kern="1200" dirty="0" smtClean="0">
                  <a:solidFill>
                    <a:schemeClr val="tx1"/>
                  </a:solidFill>
                  <a:latin typeface="微軟正黑體" panose="020B0604030504040204" pitchFamily="34" charset="-120"/>
                  <a:ea typeface="微軟正黑體" panose="020B0604030504040204" pitchFamily="34" charset="-120"/>
                </a:rPr>
                <a:t>/</a:t>
              </a:r>
              <a:r>
                <a:rPr lang="zh-TW" altLang="en-US" sz="2000" kern="1200" dirty="0" smtClean="0">
                  <a:solidFill>
                    <a:schemeClr val="tx1"/>
                  </a:solidFill>
                  <a:latin typeface="微軟正黑體" panose="020B0604030504040204" pitchFamily="34" charset="-120"/>
                  <a:ea typeface="微軟正黑體" panose="020B0604030504040204" pitchFamily="34" charset="-120"/>
                </a:rPr>
                <a:t>社區</a:t>
              </a:r>
              <a:endParaRPr lang="zh-TW" altLang="en-US" sz="2000" kern="1200" dirty="0">
                <a:solidFill>
                  <a:schemeClr val="tx1"/>
                </a:solidFill>
                <a:latin typeface="微軟正黑體" panose="020B0604030504040204" pitchFamily="34" charset="-120"/>
                <a:ea typeface="微軟正黑體" panose="020B0604030504040204" pitchFamily="34" charset="-120"/>
              </a:endParaRPr>
            </a:p>
          </p:txBody>
        </p:sp>
      </p:grpSp>
      <p:grpSp>
        <p:nvGrpSpPr>
          <p:cNvPr id="11" name="群組 10"/>
          <p:cNvGrpSpPr/>
          <p:nvPr/>
        </p:nvGrpSpPr>
        <p:grpSpPr>
          <a:xfrm>
            <a:off x="3312170" y="3154215"/>
            <a:ext cx="3924126" cy="646428"/>
            <a:chOff x="3247399" y="130410"/>
            <a:chExt cx="3924126" cy="646428"/>
          </a:xfrm>
        </p:grpSpPr>
        <p:sp>
          <p:nvSpPr>
            <p:cNvPr id="12" name="矩形 11"/>
            <p:cNvSpPr/>
            <p:nvPr/>
          </p:nvSpPr>
          <p:spPr>
            <a:xfrm>
              <a:off x="3247399" y="130410"/>
              <a:ext cx="2848570" cy="646428"/>
            </a:xfrm>
            <a:prstGeom prst="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矩形 12"/>
            <p:cNvSpPr/>
            <p:nvPr/>
          </p:nvSpPr>
          <p:spPr>
            <a:xfrm>
              <a:off x="4322955" y="130410"/>
              <a:ext cx="2848570" cy="646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lvl="0" defTabSz="1155700">
                <a:lnSpc>
                  <a:spcPct val="90000"/>
                </a:lnSpc>
                <a:spcBef>
                  <a:spcPct val="0"/>
                </a:spcBef>
                <a:spcAft>
                  <a:spcPct val="35000"/>
                </a:spcAft>
              </a:pPr>
              <a:r>
                <a:rPr lang="en-US" altLang="zh-TW" sz="2600" kern="1200" dirty="0" smtClean="0">
                  <a:solidFill>
                    <a:srgbClr val="FFC000"/>
                  </a:solidFill>
                  <a:latin typeface="微軟正黑體" panose="020B0604030504040204" pitchFamily="34" charset="-120"/>
                  <a:ea typeface="微軟正黑體" panose="020B0604030504040204" pitchFamily="34" charset="-120"/>
                </a:rPr>
                <a:t>EDEN</a:t>
              </a:r>
              <a:endParaRPr lang="zh-TW" altLang="en-US" sz="2600" kern="1200" dirty="0">
                <a:solidFill>
                  <a:srgbClr val="FFC000"/>
                </a:solidFill>
                <a:latin typeface="微軟正黑體" panose="020B0604030504040204" pitchFamily="34" charset="-120"/>
                <a:ea typeface="微軟正黑體" panose="020B0604030504040204" pitchFamily="34" charset="-120"/>
              </a:endParaRPr>
            </a:p>
          </p:txBody>
        </p:sp>
      </p:grpSp>
      <p:grpSp>
        <p:nvGrpSpPr>
          <p:cNvPr id="14" name="群組 13"/>
          <p:cNvGrpSpPr/>
          <p:nvPr/>
        </p:nvGrpSpPr>
        <p:grpSpPr>
          <a:xfrm>
            <a:off x="3699396" y="3333413"/>
            <a:ext cx="5337100" cy="3479963"/>
            <a:chOff x="3247399" y="776839"/>
            <a:chExt cx="5337100" cy="3479963"/>
          </a:xfrm>
        </p:grpSpPr>
        <p:sp>
          <p:nvSpPr>
            <p:cNvPr id="15" name="矩形 14"/>
            <p:cNvSpPr/>
            <p:nvPr/>
          </p:nvSpPr>
          <p:spPr>
            <a:xfrm>
              <a:off x="3247399" y="776839"/>
              <a:ext cx="2848570" cy="3156749"/>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3978297" y="1100053"/>
              <a:ext cx="4606202" cy="31567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defTabSz="889000">
                <a:lnSpc>
                  <a:spcPts val="2800"/>
                </a:lnSpc>
                <a:spcBef>
                  <a:spcPct val="0"/>
                </a:spcBef>
              </a:pPr>
              <a:r>
                <a:rPr lang="zh-TW" altLang="en-US" sz="2000" kern="1200" dirty="0" smtClean="0">
                  <a:solidFill>
                    <a:srgbClr val="FFC000"/>
                  </a:solidFill>
                  <a:latin typeface="微軟正黑體" panose="020B0604030504040204" pitchFamily="34" charset="-120"/>
                  <a:ea typeface="微軟正黑體" panose="020B0604030504040204" pitchFamily="34" charset="-120"/>
                </a:rPr>
                <a:t>高功能障礙者 </a:t>
              </a:r>
              <a:r>
                <a:rPr lang="zh-TW" altLang="en-US" sz="2000" dirty="0" smtClean="0">
                  <a:solidFill>
                    <a:srgbClr val="FFC000"/>
                  </a:solidFill>
                  <a:latin typeface="微軟正黑體" panose="020B0604030504040204" pitchFamily="34" charset="-120"/>
                  <a:ea typeface="微軟正黑體" panose="020B0604030504040204" pitchFamily="34" charset="-120"/>
                </a:rPr>
                <a:t>→ </a:t>
              </a:r>
              <a:r>
                <a:rPr lang="zh-TW" altLang="en-US" sz="2000" kern="1200" dirty="0" smtClean="0">
                  <a:solidFill>
                    <a:srgbClr val="FFC000"/>
                  </a:solidFill>
                  <a:latin typeface="微軟正黑體" panose="020B0604030504040204" pitchFamily="34" charset="-120"/>
                  <a:ea typeface="微軟正黑體" panose="020B0604030504040204" pitchFamily="34" charset="-120"/>
                </a:rPr>
                <a:t>多重、低功能障礙者</a:t>
              </a:r>
              <a:endParaRPr lang="zh-TW" altLang="en-US" sz="2000" kern="1200" dirty="0">
                <a:solidFill>
                  <a:srgbClr val="FFC000"/>
                </a:solidFill>
                <a:latin typeface="微軟正黑體" panose="020B0604030504040204" pitchFamily="34" charset="-120"/>
                <a:ea typeface="微軟正黑體" panose="020B0604030504040204" pitchFamily="34" charset="-120"/>
              </a:endParaRPr>
            </a:p>
            <a:p>
              <a:pPr marL="0" lvl="1" defTabSz="889000">
                <a:lnSpc>
                  <a:spcPts val="2800"/>
                </a:lnSpc>
                <a:spcBef>
                  <a:spcPct val="0"/>
                </a:spcBef>
              </a:pPr>
              <a:r>
                <a:rPr lang="zh-TW" altLang="en-US" sz="2000" kern="1200" dirty="0" smtClean="0">
                  <a:solidFill>
                    <a:srgbClr val="FFC000"/>
                  </a:solidFill>
                  <a:latin typeface="微軟正黑體" panose="020B0604030504040204" pitchFamily="34" charset="-120"/>
                  <a:ea typeface="微軟正黑體" panose="020B0604030504040204" pitchFamily="34" charset="-120"/>
                </a:rPr>
                <a:t>職業訓練就業輔導 </a:t>
              </a:r>
              <a:r>
                <a:rPr lang="zh-TW" altLang="en-US" sz="2000" dirty="0" smtClean="0">
                  <a:solidFill>
                    <a:srgbClr val="FFC000"/>
                  </a:solidFill>
                  <a:latin typeface="微軟正黑體" panose="020B0604030504040204" pitchFamily="34" charset="-120"/>
                  <a:ea typeface="微軟正黑體" panose="020B0604030504040204" pitchFamily="34" charset="-120"/>
                </a:rPr>
                <a:t>→ </a:t>
              </a:r>
              <a:r>
                <a:rPr lang="zh-TW" altLang="en-US" sz="2000" kern="1200" dirty="0" smtClean="0">
                  <a:solidFill>
                    <a:srgbClr val="FFC000"/>
                  </a:solidFill>
                  <a:latin typeface="微軟正黑體" panose="020B0604030504040204" pitchFamily="34" charset="-120"/>
                  <a:ea typeface="微軟正黑體" panose="020B0604030504040204" pitchFamily="34" charset="-120"/>
                </a:rPr>
                <a:t>就業安置</a:t>
              </a:r>
              <a:endParaRPr lang="zh-TW" altLang="en-US" sz="2000" kern="1200" dirty="0">
                <a:solidFill>
                  <a:srgbClr val="FFC000"/>
                </a:solidFill>
                <a:latin typeface="微軟正黑體" panose="020B0604030504040204" pitchFamily="34" charset="-120"/>
                <a:ea typeface="微軟正黑體" panose="020B0604030504040204" pitchFamily="34" charset="-120"/>
              </a:endParaRPr>
            </a:p>
            <a:p>
              <a:pPr marL="0" lvl="1" defTabSz="889000">
                <a:lnSpc>
                  <a:spcPts val="2800"/>
                </a:lnSpc>
                <a:spcBef>
                  <a:spcPct val="0"/>
                </a:spcBef>
              </a:pPr>
              <a:r>
                <a:rPr lang="zh-TW" altLang="en-US" sz="2000" kern="1200" dirty="0" smtClean="0">
                  <a:solidFill>
                    <a:srgbClr val="FFC000"/>
                  </a:solidFill>
                  <a:latin typeface="微軟正黑體" panose="020B0604030504040204" pitchFamily="34" charset="-120"/>
                  <a:ea typeface="微軟正黑體" panose="020B0604030504040204" pitchFamily="34" charset="-120"/>
                </a:rPr>
                <a:t>中國結福利工場 </a:t>
              </a:r>
              <a:r>
                <a:rPr lang="zh-TW" altLang="en-US" sz="2000" dirty="0" smtClean="0">
                  <a:solidFill>
                    <a:srgbClr val="FFC000"/>
                  </a:solidFill>
                  <a:latin typeface="微軟正黑體" panose="020B0604030504040204" pitchFamily="34" charset="-120"/>
                  <a:ea typeface="微軟正黑體" panose="020B0604030504040204" pitchFamily="34" charset="-120"/>
                </a:rPr>
                <a:t>→ </a:t>
              </a:r>
              <a:r>
                <a:rPr lang="zh-TW" altLang="en-US" sz="2000" kern="1200" dirty="0" smtClean="0">
                  <a:solidFill>
                    <a:srgbClr val="FFC000"/>
                  </a:solidFill>
                  <a:latin typeface="微軟正黑體" panose="020B0604030504040204" pitchFamily="34" charset="-120"/>
                  <a:ea typeface="微軟正黑體" panose="020B0604030504040204" pitchFamily="34" charset="-120"/>
                </a:rPr>
                <a:t>社會事業處</a:t>
              </a:r>
              <a:endParaRPr lang="zh-TW" altLang="en-US" sz="2000" kern="1200" dirty="0">
                <a:solidFill>
                  <a:srgbClr val="FFC000"/>
                </a:solidFill>
                <a:latin typeface="微軟正黑體" panose="020B0604030504040204" pitchFamily="34" charset="-120"/>
                <a:ea typeface="微軟正黑體" panose="020B0604030504040204" pitchFamily="34" charset="-120"/>
              </a:endParaRPr>
            </a:p>
            <a:p>
              <a:pPr marL="0" lvl="1" defTabSz="889000">
                <a:lnSpc>
                  <a:spcPts val="2800"/>
                </a:lnSpc>
                <a:spcBef>
                  <a:spcPct val="0"/>
                </a:spcBef>
              </a:pPr>
              <a:r>
                <a:rPr lang="zh-TW" altLang="en-US" sz="2000" kern="1200" dirty="0" smtClean="0">
                  <a:solidFill>
                    <a:srgbClr val="FFC000"/>
                  </a:solidFill>
                  <a:latin typeface="微軟正黑體" panose="020B0604030504040204" pitchFamily="34" charset="-120"/>
                  <a:ea typeface="微軟正黑體" panose="020B0604030504040204" pitchFamily="34" charset="-120"/>
                </a:rPr>
                <a:t>機構 </a:t>
              </a:r>
              <a:r>
                <a:rPr lang="zh-TW" altLang="en-US" sz="2000" dirty="0" smtClean="0">
                  <a:solidFill>
                    <a:srgbClr val="FFC000"/>
                  </a:solidFill>
                  <a:latin typeface="微軟正黑體" panose="020B0604030504040204" pitchFamily="34" charset="-120"/>
                  <a:ea typeface="微軟正黑體" panose="020B0604030504040204" pitchFamily="34" charset="-120"/>
                </a:rPr>
                <a:t>→ </a:t>
              </a:r>
              <a:r>
                <a:rPr lang="zh-TW" altLang="en-US" sz="2000" kern="1200" dirty="0" smtClean="0">
                  <a:solidFill>
                    <a:srgbClr val="FFC000"/>
                  </a:solidFill>
                  <a:latin typeface="微軟正黑體" panose="020B0604030504040204" pitchFamily="34" charset="-120"/>
                  <a:ea typeface="微軟正黑體" panose="020B0604030504040204" pitchFamily="34" charset="-120"/>
                </a:rPr>
                <a:t>社區整合活化</a:t>
              </a:r>
              <a:endParaRPr lang="zh-TW" altLang="en-US" sz="2000" kern="1200" dirty="0">
                <a:solidFill>
                  <a:srgbClr val="FFC000"/>
                </a:solidFill>
                <a:latin typeface="微軟正黑體" panose="020B0604030504040204" pitchFamily="34" charset="-120"/>
                <a:ea typeface="微軟正黑體" panose="020B0604030504040204" pitchFamily="34" charset="-120"/>
              </a:endParaRPr>
            </a:p>
            <a:p>
              <a:pPr marL="0" lvl="1" defTabSz="889000">
                <a:lnSpc>
                  <a:spcPts val="2800"/>
                </a:lnSpc>
                <a:spcBef>
                  <a:spcPct val="0"/>
                </a:spcBef>
              </a:pPr>
              <a:r>
                <a:rPr lang="zh-TW" altLang="en-US" sz="2000" kern="1200" dirty="0" smtClean="0">
                  <a:solidFill>
                    <a:srgbClr val="FFC000"/>
                  </a:solidFill>
                  <a:latin typeface="微軟正黑體" panose="020B0604030504040204" pitchFamily="34" charset="-120"/>
                  <a:ea typeface="微軟正黑體" panose="020B0604030504040204" pitchFamily="34" charset="-120"/>
                </a:rPr>
                <a:t>新住民、中高齡失業者、銀髮人力</a:t>
              </a:r>
              <a:endParaRPr lang="zh-TW" altLang="en-US" sz="2000" kern="1200" dirty="0">
                <a:solidFill>
                  <a:srgbClr val="FFC000"/>
                </a:solidFill>
                <a:latin typeface="微軟正黑體" panose="020B0604030504040204" pitchFamily="34" charset="-120"/>
                <a:ea typeface="微軟正黑體" panose="020B0604030504040204" pitchFamily="34" charset="-120"/>
              </a:endParaRPr>
            </a:p>
          </p:txBody>
        </p:sp>
      </p:grpSp>
      <p:grpSp>
        <p:nvGrpSpPr>
          <p:cNvPr id="19" name="群組 18"/>
          <p:cNvGrpSpPr/>
          <p:nvPr/>
        </p:nvGrpSpPr>
        <p:grpSpPr>
          <a:xfrm>
            <a:off x="107504" y="188640"/>
            <a:ext cx="2487019" cy="493676"/>
            <a:chOff x="342251" y="5876261"/>
            <a:chExt cx="3532505" cy="625088"/>
          </a:xfrm>
        </p:grpSpPr>
        <p:pic>
          <p:nvPicPr>
            <p:cNvPr id="23" name="圖片 22">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24" name="文字方塊 23">
              <a:hlinkClick r:id="rId2"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2135419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751810" y="1179329"/>
            <a:ext cx="3005951" cy="769441"/>
          </a:xfrm>
          <a:prstGeom prst="rect">
            <a:avLst/>
          </a:prstGeom>
          <a:noFill/>
          <a:ln>
            <a:noFill/>
          </a:ln>
        </p:spPr>
        <p:txBody>
          <a:bodyPr wrap="none" rtlCol="0">
            <a:spAutoFit/>
          </a:bodyPr>
          <a:lstStyle/>
          <a:p>
            <a:pPr algn="r"/>
            <a:r>
              <a:rPr lang="zh-TW" altLang="en-US" sz="4400" dirty="0" smtClean="0">
                <a:latin typeface="微軟正黑體" panose="020B0604030504040204" pitchFamily="34" charset="-120"/>
                <a:ea typeface="微軟正黑體" panose="020B0604030504040204" pitchFamily="34" charset="-120"/>
              </a:rPr>
              <a:t>改變的力量</a:t>
            </a:r>
            <a:endParaRPr lang="zh-TW" altLang="en-US" sz="44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6129111" y="1779493"/>
            <a:ext cx="2408032" cy="400110"/>
          </a:xfrm>
          <a:prstGeom prst="rect">
            <a:avLst/>
          </a:prstGeom>
          <a:noFill/>
          <a:ln>
            <a:noFill/>
          </a:ln>
        </p:spPr>
        <p:txBody>
          <a:bodyPr wrap="none" rtlCol="0">
            <a:spAutoFit/>
          </a:bodyPr>
          <a:lstStyle/>
          <a:p>
            <a:pPr algn="r"/>
            <a:r>
              <a:rPr lang="en-US" altLang="zh-TW" sz="2000" b="1" dirty="0" smtClean="0">
                <a:latin typeface="微軟正黑體" panose="020B0604030504040204" pitchFamily="34" charset="-120"/>
                <a:ea typeface="微軟正黑體" panose="020B0604030504040204" pitchFamily="34" charset="-120"/>
              </a:rPr>
              <a:t>EDEN</a:t>
            </a:r>
            <a:r>
              <a:rPr lang="en-US" altLang="zh-TW"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社企 </a:t>
            </a:r>
            <a:r>
              <a:rPr lang="en-US" altLang="zh-TW" sz="2000" b="1" dirty="0" smtClean="0">
                <a:latin typeface="微軟正黑體" panose="020B0604030504040204" pitchFamily="34" charset="-120"/>
                <a:ea typeface="微軟正黑體" panose="020B0604030504040204" pitchFamily="34" charset="-120"/>
              </a:rPr>
              <a:t>TODAY</a:t>
            </a:r>
            <a:endParaRPr lang="zh-TW" altLang="en-US" sz="2000" b="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4139952" y="2449924"/>
            <a:ext cx="5544616" cy="553998"/>
          </a:xfrm>
          <a:prstGeom prst="rect">
            <a:avLst/>
          </a:prstGeom>
          <a:noFill/>
          <a:ln>
            <a:noFill/>
          </a:ln>
        </p:spPr>
        <p:txBody>
          <a:bodyPr wrap="square" rtlCol="0">
            <a:spAutoFit/>
          </a:bodyPr>
          <a:lstStyle/>
          <a:p>
            <a:r>
              <a:rPr lang="zh-TW" altLang="en-US" sz="1500" dirty="0" smtClean="0">
                <a:latin typeface="微軟正黑體" panose="020B0604030504040204" pitchFamily="34" charset="-120"/>
                <a:ea typeface="微軟正黑體" panose="020B0604030504040204" pitchFamily="34" charset="-120"/>
              </a:rPr>
              <a:t>社會事業處員工約 </a:t>
            </a:r>
            <a:r>
              <a:rPr lang="en-US" altLang="zh-TW" sz="1500" dirty="0" smtClean="0">
                <a:latin typeface="微軟正黑體" panose="020B0604030504040204" pitchFamily="34" charset="-120"/>
                <a:ea typeface="微軟正黑體" panose="020B0604030504040204" pitchFamily="34" charset="-120"/>
              </a:rPr>
              <a:t>360 </a:t>
            </a:r>
            <a:r>
              <a:rPr lang="zh-TW" altLang="en-US" sz="1500" dirty="0" smtClean="0">
                <a:latin typeface="微軟正黑體" panose="020B0604030504040204" pitchFamily="34" charset="-120"/>
                <a:ea typeface="微軟正黑體" panose="020B0604030504040204" pitchFamily="34" charset="-120"/>
              </a:rPr>
              <a:t>位為身心障礙者、新住民。</a:t>
            </a:r>
            <a:endParaRPr lang="en-US" altLang="zh-TW" sz="1500" dirty="0" smtClean="0">
              <a:latin typeface="微軟正黑體" panose="020B0604030504040204" pitchFamily="34" charset="-120"/>
              <a:ea typeface="微軟正黑體" panose="020B0604030504040204" pitchFamily="34" charset="-120"/>
            </a:endParaRPr>
          </a:p>
          <a:p>
            <a:r>
              <a:rPr lang="zh-TW" altLang="en-US" sz="1500" dirty="0">
                <a:latin typeface="微軟正黑體" panose="020B0604030504040204" pitchFamily="34" charset="-120"/>
                <a:ea typeface="微軟正黑體" panose="020B0604030504040204" pitchFamily="34" charset="-120"/>
              </a:rPr>
              <a:t>交通服務處員工</a:t>
            </a:r>
            <a:r>
              <a:rPr lang="zh-TW" altLang="en-US" sz="1500" dirty="0" smtClean="0">
                <a:latin typeface="微軟正黑體" panose="020B0604030504040204" pitchFamily="34" charset="-120"/>
                <a:ea typeface="微軟正黑體" panose="020B0604030504040204" pitchFamily="34" charset="-120"/>
              </a:rPr>
              <a:t>約 </a:t>
            </a:r>
            <a:r>
              <a:rPr lang="en-US" altLang="zh-TW" sz="1500" dirty="0" smtClean="0">
                <a:latin typeface="微軟正黑體" panose="020B0604030504040204" pitchFamily="34" charset="-120"/>
                <a:ea typeface="微軟正黑體" panose="020B0604030504040204" pitchFamily="34" charset="-120"/>
              </a:rPr>
              <a:t>350 </a:t>
            </a:r>
            <a:r>
              <a:rPr lang="zh-TW" altLang="en-US" sz="1500" dirty="0" smtClean="0">
                <a:latin typeface="微軟正黑體" panose="020B0604030504040204" pitchFamily="34" charset="-120"/>
                <a:ea typeface="微軟正黑體" panose="020B0604030504040204" pitchFamily="34" charset="-120"/>
              </a:rPr>
              <a:t>位</a:t>
            </a:r>
            <a:r>
              <a:rPr lang="zh-TW" altLang="en-US" sz="1500" dirty="0">
                <a:latin typeface="微軟正黑體" panose="020B0604030504040204" pitchFamily="34" charset="-120"/>
                <a:ea typeface="微軟正黑體" panose="020B0604030504040204" pitchFamily="34" charset="-120"/>
              </a:rPr>
              <a:t>為中高齡失業者、單親媽媽。</a:t>
            </a:r>
          </a:p>
        </p:txBody>
      </p:sp>
      <p:sp>
        <p:nvSpPr>
          <p:cNvPr id="19" name="文字方塊 18"/>
          <p:cNvSpPr txBox="1"/>
          <p:nvPr/>
        </p:nvSpPr>
        <p:spPr>
          <a:xfrm>
            <a:off x="4211960" y="3971384"/>
            <a:ext cx="3700052" cy="369332"/>
          </a:xfrm>
          <a:prstGeom prst="rect">
            <a:avLst/>
          </a:prstGeom>
          <a:solidFill>
            <a:srgbClr val="FF0000"/>
          </a:solidFill>
          <a:ln>
            <a:solidFill>
              <a:srgbClr val="FF0000"/>
            </a:solidFill>
          </a:ln>
        </p:spPr>
        <p:txBody>
          <a:bodyPr wrap="none" rtlCol="0">
            <a:spAutoFit/>
          </a:bodyPr>
          <a:lstStyle/>
          <a:p>
            <a:r>
              <a:rPr lang="en-US" altLang="zh-TW" dirty="0" smtClean="0">
                <a:latin typeface="微軟正黑體" panose="020B0604030504040204" pitchFamily="34" charset="-120"/>
                <a:ea typeface="微軟正黑體" panose="020B0604030504040204" pitchFamily="34" charset="-120"/>
              </a:rPr>
              <a:t>EDEN =</a:t>
            </a:r>
            <a:r>
              <a:rPr lang="zh-TW" altLang="en-US" dirty="0" smtClean="0">
                <a:latin typeface="微軟正黑體" panose="020B0604030504040204" pitchFamily="34" charset="-120"/>
                <a:ea typeface="微軟正黑體" panose="020B0604030504040204" pitchFamily="34" charset="-120"/>
              </a:rPr>
              <a:t> 台灣最大型的社會企業</a:t>
            </a:r>
            <a:r>
              <a:rPr lang="zh-TW" altLang="en-US" dirty="0">
                <a:latin typeface="微軟正黑體" panose="020B0604030504040204" pitchFamily="34" charset="-120"/>
                <a:ea typeface="微軟正黑體" panose="020B0604030504040204" pitchFamily="34" charset="-120"/>
              </a:rPr>
              <a:t>？</a:t>
            </a:r>
          </a:p>
        </p:txBody>
      </p:sp>
      <p:sp>
        <p:nvSpPr>
          <p:cNvPr id="20" name="文字方塊 19"/>
          <p:cNvSpPr txBox="1"/>
          <p:nvPr/>
        </p:nvSpPr>
        <p:spPr>
          <a:xfrm>
            <a:off x="2554516" y="2451666"/>
            <a:ext cx="1531188" cy="323165"/>
          </a:xfrm>
          <a:prstGeom prst="rect">
            <a:avLst/>
          </a:prstGeom>
          <a:noFill/>
          <a:ln>
            <a:noFill/>
          </a:ln>
        </p:spPr>
        <p:txBody>
          <a:bodyPr wrap="none" rtlCol="0">
            <a:spAutoFit/>
          </a:bodyPr>
          <a:lstStyle/>
          <a:p>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投入行產業包括</a:t>
            </a:r>
            <a:endParaRPr lang="zh-TW" altLang="en-US" sz="1500" dirty="0">
              <a:solidFill>
                <a:schemeClr val="tx1">
                  <a:lumMod val="65000"/>
                </a:schemeClr>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169253" y="3182888"/>
            <a:ext cx="3913251" cy="553998"/>
          </a:xfrm>
          <a:prstGeom prst="rect">
            <a:avLst/>
          </a:prstGeom>
          <a:noFill/>
          <a:ln>
            <a:noFill/>
          </a:ln>
        </p:spPr>
        <p:txBody>
          <a:bodyPr wrap="none" rtlCol="0">
            <a:spAutoFit/>
          </a:bodyPr>
          <a:lstStyle/>
          <a:p>
            <a:r>
              <a:rPr lang="zh-TW" altLang="en-US" sz="1500" dirty="0" smtClean="0">
                <a:latin typeface="微軟正黑體" panose="020B0604030504040204" pitchFamily="34" charset="-120"/>
                <a:ea typeface="微軟正黑體" panose="020B0604030504040204" pitchFamily="34" charset="-120"/>
              </a:rPr>
              <a:t>年產值約為 </a:t>
            </a:r>
            <a:r>
              <a:rPr lang="en-US" altLang="zh-TW" sz="1500" dirty="0" smtClean="0">
                <a:latin typeface="微軟正黑體" panose="020B0604030504040204" pitchFamily="34" charset="-120"/>
                <a:ea typeface="微軟正黑體" panose="020B0604030504040204" pitchFamily="34" charset="-120"/>
              </a:rPr>
              <a:t>NT</a:t>
            </a:r>
            <a:r>
              <a:rPr lang="zh-TW" altLang="en-US" sz="1500" dirty="0" smtClean="0">
                <a:latin typeface="微軟正黑體" panose="020B0604030504040204" pitchFamily="34" charset="-120"/>
                <a:ea typeface="微軟正黑體" panose="020B0604030504040204" pitchFamily="34" charset="-120"/>
              </a:rPr>
              <a:t> </a:t>
            </a:r>
            <a:r>
              <a:rPr lang="en-US" altLang="zh-TW" sz="1500" dirty="0" smtClean="0">
                <a:latin typeface="微軟正黑體" panose="020B0604030504040204" pitchFamily="34" charset="-120"/>
                <a:ea typeface="微軟正黑體" panose="020B0604030504040204" pitchFamily="34" charset="-120"/>
              </a:rPr>
              <a:t>780,000,000</a:t>
            </a:r>
            <a:r>
              <a:rPr lang="zh-TW" altLang="en-US" sz="1500" dirty="0" smtClean="0">
                <a:latin typeface="微軟正黑體" panose="020B0604030504040204" pitchFamily="34" charset="-120"/>
                <a:ea typeface="微軟正黑體" panose="020B0604030504040204" pitchFamily="34" charset="-120"/>
              </a:rPr>
              <a:t>，佔伊甸  </a:t>
            </a:r>
            <a:r>
              <a:rPr lang="en-US" altLang="zh-TW" sz="1500" dirty="0" smtClean="0">
                <a:latin typeface="微軟正黑體" panose="020B0604030504040204" pitchFamily="34" charset="-120"/>
                <a:ea typeface="微軟正黑體" panose="020B0604030504040204" pitchFamily="34" charset="-120"/>
              </a:rPr>
              <a:t>43</a:t>
            </a:r>
            <a:r>
              <a:rPr lang="zh-TW" altLang="en-US" sz="1500" dirty="0" smtClean="0">
                <a:latin typeface="微軟正黑體" panose="020B0604030504040204" pitchFamily="34" charset="-120"/>
                <a:ea typeface="微軟正黑體" panose="020B0604030504040204" pitchFamily="34" charset="-120"/>
              </a:rPr>
              <a:t> </a:t>
            </a:r>
            <a:r>
              <a:rPr lang="en-US" altLang="zh-TW" sz="1500" dirty="0" smtClean="0">
                <a:latin typeface="微軟正黑體" panose="020B0604030504040204" pitchFamily="34" charset="-120"/>
                <a:ea typeface="微軟正黑體" panose="020B0604030504040204" pitchFamily="34" charset="-120"/>
              </a:rPr>
              <a:t>%</a:t>
            </a:r>
          </a:p>
          <a:p>
            <a:r>
              <a:rPr lang="zh-TW" altLang="en-US" sz="1500" dirty="0">
                <a:latin typeface="微軟正黑體" panose="020B0604030504040204" pitchFamily="34" charset="-120"/>
                <a:ea typeface="微軟正黑體" panose="020B0604030504040204" pitchFamily="34" charset="-120"/>
              </a:rPr>
              <a:t>每人所得</a:t>
            </a:r>
            <a:r>
              <a:rPr lang="zh-TW" altLang="en-US" sz="1500" dirty="0" smtClean="0">
                <a:latin typeface="微軟正黑體" panose="020B0604030504040204" pitchFamily="34" charset="-120"/>
                <a:ea typeface="微軟正黑體" panose="020B0604030504040204" pitchFamily="34" charset="-120"/>
              </a:rPr>
              <a:t>值在同業市場為前 </a:t>
            </a:r>
            <a:r>
              <a:rPr lang="en-US" altLang="zh-TW" sz="1500" dirty="0">
                <a:latin typeface="微軟正黑體" panose="020B0604030504040204" pitchFamily="34" charset="-120"/>
                <a:ea typeface="微軟正黑體" panose="020B0604030504040204" pitchFamily="34" charset="-120"/>
              </a:rPr>
              <a:t>30%</a:t>
            </a:r>
            <a:endParaRPr lang="zh-TW" altLang="en-US" sz="1500"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2985596" y="2817510"/>
            <a:ext cx="1082348" cy="3539430"/>
          </a:xfrm>
          <a:prstGeom prst="rect">
            <a:avLst/>
          </a:prstGeom>
          <a:noFill/>
          <a:ln>
            <a:noFill/>
          </a:ln>
        </p:spPr>
        <p:txBody>
          <a:bodyPr wrap="none" rtlCol="0">
            <a:spAutoFit/>
          </a:bodyPr>
          <a:lstStyle/>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交通服務</a:t>
            </a:r>
          </a:p>
          <a:p>
            <a:pPr algn="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烘培</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清潔勞務</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資料處理</a:t>
            </a:r>
            <a:endParaRPr lang="en-US" altLang="zh-TW" sz="1400" dirty="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公益行銷</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咖啡簡</a:t>
            </a: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餐</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文創</a:t>
            </a: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商品</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舊衣</a:t>
            </a: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回收</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以房</a:t>
            </a: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養老</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公益</a:t>
            </a:r>
            <a:r>
              <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rPr>
              <a:t>Mall</a:t>
            </a: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愛心中繼</a:t>
            </a: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屋</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無障礙</a:t>
            </a: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旅遊</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弱勢租</a:t>
            </a: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屋</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a:solidFill>
                  <a:schemeClr val="tx1">
                    <a:lumMod val="65000"/>
                  </a:schemeClr>
                </a:solidFill>
                <a:latin typeface="微軟正黑體" panose="020B0604030504040204" pitchFamily="34" charset="-120"/>
                <a:ea typeface="微軟正黑體" panose="020B0604030504040204" pitchFamily="34" charset="-120"/>
              </a:rPr>
              <a:t>手作工</a:t>
            </a: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坊</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劇團</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r>
              <a:rPr lang="zh-TW" altLang="en-US" sz="1400" dirty="0" smtClean="0">
                <a:solidFill>
                  <a:schemeClr val="tx1">
                    <a:lumMod val="65000"/>
                  </a:schemeClr>
                </a:solidFill>
                <a:latin typeface="微軟正黑體" panose="020B0604030504040204" pitchFamily="34" charset="-120"/>
                <a:ea typeface="微軟正黑體" panose="020B0604030504040204" pitchFamily="34" charset="-120"/>
              </a:rPr>
              <a:t>農業</a:t>
            </a:r>
            <a:endParaRPr lang="en-US" altLang="zh-TW" sz="1400" dirty="0" smtClean="0">
              <a:solidFill>
                <a:schemeClr val="tx1">
                  <a:lumMod val="65000"/>
                </a:schemeClr>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4558446" y="4769590"/>
            <a:ext cx="1620957" cy="338554"/>
          </a:xfrm>
          <a:prstGeom prst="rect">
            <a:avLst/>
          </a:prstGeom>
          <a:noFill/>
          <a:ln>
            <a:noFill/>
          </a:ln>
        </p:spPr>
        <p:txBody>
          <a:bodyPr wrap="none" rtlCol="0">
            <a:spAutoFit/>
          </a:bodyPr>
          <a:lstStyle/>
          <a:p>
            <a:pPr algn="r"/>
            <a:r>
              <a:rPr lang="zh-TW" altLang="en-US" sz="1600" b="1" dirty="0" smtClean="0">
                <a:solidFill>
                  <a:srgbClr val="FFC000"/>
                </a:solidFill>
                <a:latin typeface="微軟正黑體" panose="020B0604030504040204" pitchFamily="34" charset="-120"/>
                <a:ea typeface="微軟正黑體" panose="020B0604030504040204" pitchFamily="34" charset="-120"/>
              </a:rPr>
              <a:t>庇護與社企不同</a:t>
            </a:r>
            <a:endParaRPr lang="zh-TW" altLang="en-US" sz="1600" b="1" dirty="0">
              <a:solidFill>
                <a:srgbClr val="FFC000"/>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4507513" y="5108144"/>
            <a:ext cx="1909497" cy="738664"/>
          </a:xfrm>
          <a:prstGeom prst="rect">
            <a:avLst/>
          </a:prstGeom>
          <a:noFill/>
        </p:spPr>
        <p:txBody>
          <a:bodyPr wrap="none" rtlCol="0">
            <a:spAutoFit/>
          </a:bodyPr>
          <a:lstStyle/>
          <a:p>
            <a:pPr marL="285750" indent="-285750">
              <a:buClr>
                <a:srgbClr val="FFC000"/>
              </a:buClr>
              <a:buSzPct val="80000"/>
              <a:buFont typeface="Wingdings" panose="05000000000000000000" pitchFamily="2" charset="2"/>
              <a:buChar char="n"/>
            </a:pPr>
            <a:r>
              <a:rPr lang="zh-TW" altLang="en-US" sz="1400" dirty="0" smtClean="0">
                <a:latin typeface="微軟正黑體" panose="020B0604030504040204" pitchFamily="34" charset="-120"/>
                <a:ea typeface="微軟正黑體" panose="020B0604030504040204" pitchFamily="34" charset="-120"/>
              </a:rPr>
              <a:t>社企有股東分紅</a:t>
            </a:r>
            <a:endParaRPr lang="en-US" altLang="zh-TW" sz="1400" dirty="0" smtClean="0">
              <a:latin typeface="微軟正黑體" panose="020B0604030504040204" pitchFamily="34" charset="-120"/>
              <a:ea typeface="微軟正黑體" panose="020B0604030504040204" pitchFamily="34" charset="-120"/>
            </a:endParaRPr>
          </a:p>
          <a:p>
            <a:pPr marL="285750" indent="-285750">
              <a:buClr>
                <a:srgbClr val="FFC000"/>
              </a:buClr>
              <a:buSzPct val="80000"/>
              <a:buFont typeface="Wingdings" panose="05000000000000000000" pitchFamily="2" charset="2"/>
              <a:buChar char="n"/>
            </a:pPr>
            <a:r>
              <a:rPr lang="zh-TW" altLang="en-US" sz="1400" dirty="0" smtClean="0">
                <a:latin typeface="微軟正黑體" panose="020B0604030504040204" pitchFamily="34" charset="-120"/>
                <a:ea typeface="微軟正黑體" panose="020B0604030504040204" pitchFamily="34" charset="-120"/>
              </a:rPr>
              <a:t>社企商業靈活度高</a:t>
            </a:r>
            <a:endParaRPr lang="en-US" altLang="zh-TW" sz="1400" dirty="0" smtClean="0">
              <a:latin typeface="微軟正黑體" panose="020B0604030504040204" pitchFamily="34" charset="-120"/>
              <a:ea typeface="微軟正黑體" panose="020B0604030504040204" pitchFamily="34" charset="-120"/>
            </a:endParaRPr>
          </a:p>
          <a:p>
            <a:pPr marL="285750" indent="-285750">
              <a:buClr>
                <a:srgbClr val="FFC000"/>
              </a:buClr>
              <a:buSzPct val="80000"/>
              <a:buFont typeface="Wingdings" panose="05000000000000000000" pitchFamily="2" charset="2"/>
              <a:buChar char="n"/>
            </a:pPr>
            <a:r>
              <a:rPr lang="zh-TW" altLang="en-US" sz="1400" dirty="0" smtClean="0">
                <a:latin typeface="微軟正黑體" panose="020B0604030504040204" pitchFamily="34" charset="-120"/>
                <a:ea typeface="微軟正黑體" panose="020B0604030504040204" pitchFamily="34" charset="-120"/>
              </a:rPr>
              <a:t>社企不應受理捐款</a:t>
            </a:r>
            <a:endParaRPr lang="zh-TW" altLang="en-US" sz="1400" dirty="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107504" y="188640"/>
            <a:ext cx="2487019" cy="493676"/>
            <a:chOff x="342251" y="5876261"/>
            <a:chExt cx="3532505" cy="625088"/>
          </a:xfrm>
        </p:grpSpPr>
        <p:pic>
          <p:nvPicPr>
            <p:cNvPr id="24" name="圖片 23">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25" name="文字方塊 24">
              <a:hlinkClick r:id="rId2"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3562992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5445" y="144963"/>
            <a:ext cx="7992888" cy="523220"/>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微型貸款是不是輔貧的好選擇？</a:t>
            </a:r>
            <a:endParaRPr lang="zh-TW" altLang="en-US" sz="28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36157" y="764704"/>
            <a:ext cx="8340299" cy="5847755"/>
          </a:xfrm>
          <a:prstGeom prst="rect">
            <a:avLst/>
          </a:prstGeom>
          <a:noFill/>
        </p:spPr>
        <p:txBody>
          <a:bodyPr wrap="square" rtlCol="0">
            <a:spAutoFit/>
          </a:bodyPr>
          <a:lstStyle/>
          <a:p>
            <a:pPr marL="285750" indent="-285750"/>
            <a:r>
              <a:rPr lang="zh-TW" altLang="en-US" b="1" dirty="0" smtClean="0">
                <a:solidFill>
                  <a:srgbClr val="FFC000"/>
                </a:solidFill>
                <a:latin typeface="微軟正黑體" panose="020B0604030504040204" pitchFamily="34" charset="-120"/>
                <a:ea typeface="微軟正黑體" panose="020B0604030504040204" pitchFamily="34" charset="-120"/>
              </a:rPr>
              <a:t>尤努斯創辦的葛拉敏銀行</a:t>
            </a:r>
            <a:r>
              <a:rPr lang="en-US" altLang="zh-TW" b="1" dirty="0" err="1" smtClean="0">
                <a:solidFill>
                  <a:srgbClr val="FFC000"/>
                </a:solidFill>
                <a:latin typeface="微軟正黑體" panose="020B0604030504040204" pitchFamily="34" charset="-120"/>
                <a:ea typeface="微軟正黑體" panose="020B0604030504040204" pitchFamily="34" charset="-120"/>
              </a:rPr>
              <a:t>Grameen</a:t>
            </a:r>
            <a:r>
              <a:rPr lang="en-US" altLang="zh-TW" b="1" dirty="0" smtClean="0">
                <a:solidFill>
                  <a:srgbClr val="FFC000"/>
                </a:solidFill>
                <a:latin typeface="微軟正黑體" panose="020B0604030504040204" pitchFamily="34" charset="-120"/>
                <a:ea typeface="微軟正黑體" panose="020B0604030504040204" pitchFamily="34" charset="-120"/>
              </a:rPr>
              <a:t> Bank </a:t>
            </a:r>
          </a:p>
          <a:p>
            <a:pPr marL="285750" indent="-285750"/>
            <a:r>
              <a:rPr lang="zh-TW" altLang="en-US" b="1" dirty="0" smtClean="0">
                <a:latin typeface="微軟正黑體" panose="020B0604030504040204" pitchFamily="34" charset="-120"/>
                <a:ea typeface="微軟正黑體" panose="020B0604030504040204" pitchFamily="34" charset="-120"/>
              </a:rPr>
              <a:t>起因</a:t>
            </a:r>
            <a:endParaRPr lang="en-US" altLang="zh-TW" b="1"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在美國拿到</a:t>
            </a:r>
            <a:r>
              <a:rPr lang="zh-TW" altLang="en-US" sz="1400" dirty="0" smtClean="0">
                <a:latin typeface="微軟正黑體" panose="020B0604030504040204" pitchFamily="34" charset="-120"/>
                <a:ea typeface="微軟正黑體" panose="020B0604030504040204" pitchFamily="34" charset="-120"/>
              </a:rPr>
              <a:t>博士學位回鄉卻發現所學之經濟理論無法解救餓死的同胞</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深入村莊</a:t>
            </a:r>
            <a:r>
              <a:rPr lang="zh-TW" altLang="en-US" sz="1400" dirty="0">
                <a:latin typeface="微軟正黑體" panose="020B0604030504040204" pitchFamily="34" charset="-120"/>
                <a:ea typeface="微軟正黑體" panose="020B0604030504040204" pitchFamily="34" charset="-120"/>
              </a:rPr>
              <a:t>訪談窮人蘇菲</a:t>
            </a:r>
            <a:r>
              <a:rPr lang="zh-TW" altLang="en-US" sz="1400" dirty="0" smtClean="0">
                <a:latin typeface="微軟正黑體" panose="020B0604030504040204" pitchFamily="34" charset="-120"/>
                <a:ea typeface="微軟正黑體" panose="020B0604030504040204" pitchFamily="34" charset="-120"/>
              </a:rPr>
              <a:t>亞瞭解原因：</a:t>
            </a:r>
            <a:r>
              <a:rPr lang="en-US" altLang="zh-TW" sz="1400" dirty="0" smtClean="0">
                <a:latin typeface="微軟正黑體" panose="020B0604030504040204" pitchFamily="34" charset="-120"/>
                <a:ea typeface="微軟正黑體" panose="020B0604030504040204" pitchFamily="34" charset="-120"/>
              </a:rPr>
              <a:t>1.</a:t>
            </a:r>
            <a:r>
              <a:rPr lang="zh-TW" altLang="en-US" sz="1400" dirty="0" smtClean="0">
                <a:latin typeface="微軟正黑體" panose="020B0604030504040204" pitchFamily="34" charset="-120"/>
                <a:ea typeface="微軟正黑體" panose="020B0604030504040204" pitchFamily="34" charset="-120"/>
              </a:rPr>
              <a:t>債主</a:t>
            </a:r>
            <a:r>
              <a:rPr lang="zh-TW" altLang="en-US" sz="1400" dirty="0">
                <a:latin typeface="微軟正黑體" panose="020B0604030504040204" pitchFamily="34" charset="-120"/>
                <a:ea typeface="微軟正黑體" panose="020B0604030504040204" pitchFamily="34" charset="-120"/>
              </a:rPr>
              <a:t>要求</a:t>
            </a:r>
            <a:r>
              <a:rPr lang="zh-TW" altLang="en-US" sz="1400" dirty="0" smtClean="0">
                <a:latin typeface="微軟正黑體" panose="020B0604030504040204" pitchFamily="34" charset="-120"/>
                <a:ea typeface="微軟正黑體" panose="020B0604030504040204" pitchFamily="34" charset="-120"/>
              </a:rPr>
              <a:t>一星期甚至一天就</a:t>
            </a:r>
            <a:r>
              <a:rPr lang="en-US" altLang="zh-TW" sz="1400" dirty="0" smtClean="0">
                <a:latin typeface="微軟正黑體" panose="020B0604030504040204" pitchFamily="34" charset="-120"/>
                <a:ea typeface="微軟正黑體" panose="020B0604030504040204" pitchFamily="34" charset="-120"/>
              </a:rPr>
              <a:t>10</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的</a:t>
            </a:r>
            <a:r>
              <a:rPr lang="zh-TW" altLang="en-US" sz="1400" dirty="0" smtClean="0">
                <a:latin typeface="微軟正黑體" panose="020B0604030504040204" pitchFamily="34" charset="-120"/>
                <a:ea typeface="微軟正黑體" panose="020B0604030504040204" pitchFamily="34" charset="-120"/>
              </a:rPr>
              <a:t>利息 </a:t>
            </a:r>
            <a:r>
              <a:rPr lang="en-US" altLang="zh-TW" sz="1400" dirty="0" smtClean="0">
                <a:latin typeface="微軟正黑體" panose="020B0604030504040204" pitchFamily="34" charset="-120"/>
                <a:ea typeface="微軟正黑體" panose="020B0604030504040204" pitchFamily="34" charset="-120"/>
              </a:rPr>
              <a:t>2.</a:t>
            </a:r>
            <a:r>
              <a:rPr lang="zh-TW" altLang="en-US" sz="1400" dirty="0" smtClean="0">
                <a:latin typeface="微軟正黑體" panose="020B0604030504040204" pitchFamily="34" charset="-120"/>
                <a:ea typeface="微軟正黑體" panose="020B0604030504040204" pitchFamily="34" charset="-120"/>
              </a:rPr>
              <a:t>銀行因無擔保品及窮人不識字不願意往來</a:t>
            </a:r>
            <a:endParaRPr lang="en-US" altLang="zh-TW" sz="1400" dirty="0">
              <a:latin typeface="微軟正黑體" panose="020B0604030504040204" pitchFamily="34" charset="-120"/>
              <a:ea typeface="微軟正黑體" panose="020B0604030504040204" pitchFamily="34" charset="-120"/>
            </a:endParaRPr>
          </a:p>
          <a:p>
            <a:r>
              <a:rPr lang="zh-TW" altLang="en-US" sz="1400" b="1" dirty="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創立葛</a:t>
            </a:r>
            <a:r>
              <a:rPr lang="zh-TW" altLang="en-US" sz="1400" b="1" dirty="0">
                <a:latin typeface="微軟正黑體" panose="020B0604030504040204" pitchFamily="34" charset="-120"/>
                <a:ea typeface="微軟正黑體" panose="020B0604030504040204" pitchFamily="34" charset="-120"/>
              </a:rPr>
              <a:t>拉敏銀行</a:t>
            </a:r>
            <a:r>
              <a:rPr lang="en-US" altLang="zh-TW" sz="1400" b="1" dirty="0" err="1">
                <a:latin typeface="微軟正黑體" panose="020B0604030504040204" pitchFamily="34" charset="-120"/>
                <a:ea typeface="微軟正黑體" panose="020B0604030504040204" pitchFamily="34" charset="-120"/>
              </a:rPr>
              <a:t>Grameen</a:t>
            </a:r>
            <a:r>
              <a:rPr lang="en-US" altLang="zh-TW" sz="1400" b="1" dirty="0">
                <a:latin typeface="微軟正黑體" panose="020B0604030504040204" pitchFamily="34" charset="-120"/>
                <a:ea typeface="微軟正黑體" panose="020B0604030504040204" pitchFamily="34" charset="-120"/>
              </a:rPr>
              <a:t> Bank </a:t>
            </a: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無需擔保品、貸款</a:t>
            </a:r>
            <a:r>
              <a:rPr lang="zh-TW" altLang="en-US" sz="1400" dirty="0">
                <a:latin typeface="微軟正黑體" panose="020B0604030504040204" pitchFamily="34" charset="-120"/>
                <a:ea typeface="微軟正黑體" panose="020B0604030504040204" pitchFamily="34" charset="-120"/>
              </a:rPr>
              <a:t>期限一年；撥款後一週開始還款；每週還</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，連續</a:t>
            </a:r>
            <a:r>
              <a:rPr lang="en-US" altLang="zh-TW" sz="1400" dirty="0">
                <a:latin typeface="微軟正黑體" panose="020B0604030504040204" pitchFamily="34" charset="-120"/>
                <a:ea typeface="微軟正黑體" panose="020B0604030504040204" pitchFamily="34" charset="-120"/>
              </a:rPr>
              <a:t>50</a:t>
            </a:r>
            <a:r>
              <a:rPr lang="zh-TW" altLang="en-US" sz="1400" dirty="0">
                <a:latin typeface="微軟正黑體" panose="020B0604030504040204" pitchFamily="34" charset="-120"/>
                <a:ea typeface="微軟正黑體" panose="020B0604030504040204" pitchFamily="34" charset="-120"/>
              </a:rPr>
              <a:t>週；年利率</a:t>
            </a:r>
            <a:r>
              <a:rPr lang="en-US" altLang="zh-TW" sz="1400" dirty="0">
                <a:latin typeface="微軟正黑體" panose="020B0604030504040204" pitchFamily="34" charset="-120"/>
                <a:ea typeface="微軟正黑體" panose="020B0604030504040204" pitchFamily="34" charset="-120"/>
              </a:rPr>
              <a:t>20%</a:t>
            </a:r>
            <a:r>
              <a:rPr lang="zh-TW" altLang="en-US" sz="1400" dirty="0" smtClean="0">
                <a:latin typeface="微軟正黑體" panose="020B0604030504040204" pitchFamily="34" charset="-120"/>
                <a:ea typeface="微軟正黑體" panose="020B0604030504040204" pitchFamily="34" charset="-120"/>
              </a:rPr>
              <a:t>。秉持</a:t>
            </a:r>
            <a:r>
              <a:rPr lang="zh-TW" altLang="en-US" sz="1400" dirty="0">
                <a:latin typeface="微軟正黑體" panose="020B0604030504040204" pitchFamily="34" charset="-120"/>
                <a:ea typeface="微軟正黑體" panose="020B0604030504040204" pitchFamily="34" charset="-120"/>
              </a:rPr>
              <a:t>「信貸」就是「信賴」的觀念，從未採取法律措施追討貸款</a:t>
            </a:r>
            <a:r>
              <a:rPr lang="zh-TW" altLang="en-US" sz="1400" dirty="0" smtClean="0">
                <a:latin typeface="微軟正黑體" panose="020B0604030504040204" pitchFamily="34" charset="-120"/>
                <a:ea typeface="微軟正黑體" panose="020B0604030504040204" pitchFamily="34" charset="-120"/>
              </a:rPr>
              <a:t>。不到</a:t>
            </a:r>
            <a:r>
              <a:rPr lang="en-US" altLang="zh-TW" sz="1400" dirty="0" smtClean="0">
                <a:latin typeface="微軟正黑體" panose="020B0604030504040204" pitchFamily="34" charset="-120"/>
                <a:ea typeface="微軟正黑體" panose="020B0604030504040204" pitchFamily="34" charset="-120"/>
              </a:rPr>
              <a:t>1%</a:t>
            </a:r>
            <a:r>
              <a:rPr lang="zh-TW" altLang="en-US" sz="1400" dirty="0" smtClean="0">
                <a:latin typeface="微軟正黑體" panose="020B0604030504040204" pitchFamily="34" charset="-120"/>
                <a:ea typeface="微軟正黑體" panose="020B0604030504040204" pitchFamily="34" charset="-120"/>
              </a:rPr>
              <a:t>的壞帳。</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透過一系列機制確保將錢用在改善生活，並確保如期還款，並以</a:t>
            </a:r>
            <a:r>
              <a:rPr lang="en-US" altLang="zh-TW" sz="1400" dirty="0" smtClean="0">
                <a:latin typeface="微軟正黑體" panose="020B0604030504040204" pitchFamily="34" charset="-120"/>
                <a:ea typeface="微軟正黑體" panose="020B0604030504040204" pitchFamily="34" charset="-120"/>
              </a:rPr>
              <a:t>4</a:t>
            </a:r>
            <a:r>
              <a:rPr lang="zh-TW" altLang="en-US" sz="1400" dirty="0" smtClean="0">
                <a:latin typeface="微軟正黑體" panose="020B0604030504040204" pitchFamily="34" charset="-120"/>
                <a:ea typeface="微軟正黑體" panose="020B0604030504040204" pitchFamily="34" charset="-120"/>
              </a:rPr>
              <a:t>人為一小組的互相監督還款機制</a:t>
            </a:r>
            <a:endParaRPr lang="en-US" altLang="zh-TW" sz="1400" dirty="0" smtClean="0">
              <a:latin typeface="微軟正黑體" panose="020B0604030504040204" pitchFamily="34" charset="-120"/>
              <a:ea typeface="微軟正黑體" panose="020B0604030504040204" pitchFamily="34" charset="-120"/>
            </a:endParaRPr>
          </a:p>
          <a:p>
            <a:pPr marL="285750" indent="-285750"/>
            <a:r>
              <a:rPr lang="zh-TW" altLang="en-US" b="1" dirty="0" smtClean="0">
                <a:latin typeface="微軟正黑體" panose="020B0604030504040204" pitchFamily="34" charset="-120"/>
                <a:ea typeface="微軟正黑體" panose="020B0604030504040204" pitchFamily="34" charset="-120"/>
              </a:rPr>
              <a:t>規模</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貸款累計額達到</a:t>
            </a:r>
            <a:r>
              <a:rPr lang="en-US" altLang="zh-TW" sz="1400" dirty="0" smtClean="0">
                <a:latin typeface="微軟正黑體" panose="020B0604030504040204" pitchFamily="34" charset="-120"/>
                <a:ea typeface="微軟正黑體" panose="020B0604030504040204" pitchFamily="34" charset="-120"/>
              </a:rPr>
              <a:t>173</a:t>
            </a:r>
            <a:r>
              <a:rPr lang="zh-TW" altLang="en-US" sz="1400" dirty="0" smtClean="0">
                <a:latin typeface="微軟正黑體" panose="020B0604030504040204" pitchFamily="34" charset="-120"/>
                <a:ea typeface="微軟正黑體" panose="020B0604030504040204" pitchFamily="34" charset="-120"/>
              </a:rPr>
              <a:t>億</a:t>
            </a:r>
            <a:r>
              <a:rPr lang="zh-TW" altLang="en-US" sz="1400" dirty="0">
                <a:latin typeface="微軟正黑體" panose="020B0604030504040204" pitchFamily="34" charset="-120"/>
                <a:ea typeface="微軟正黑體" panose="020B0604030504040204" pitchFamily="34" charset="-120"/>
              </a:rPr>
              <a:t>美元，是孟加拉最大的銀行</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全</a:t>
            </a:r>
            <a:r>
              <a:rPr lang="zh-TW" altLang="en-US" sz="1400" dirty="0">
                <a:latin typeface="微軟正黑體" panose="020B0604030504040204" pitchFamily="34" charset="-120"/>
                <a:ea typeface="微軟正黑體" panose="020B0604030504040204" pitchFamily="34" charset="-120"/>
              </a:rPr>
              <a:t>國有</a:t>
            </a:r>
            <a:r>
              <a:rPr lang="en-US" altLang="zh-TW" sz="1400" dirty="0" smtClean="0">
                <a:latin typeface="微軟正黑體" panose="020B0604030504040204" pitchFamily="34" charset="-120"/>
                <a:ea typeface="微軟正黑體" panose="020B0604030504040204" pitchFamily="34" charset="-120"/>
              </a:rPr>
              <a:t>2,565</a:t>
            </a:r>
            <a:r>
              <a:rPr lang="zh-TW" altLang="en-US" sz="1400" dirty="0" smtClean="0">
                <a:latin typeface="微軟正黑體" panose="020B0604030504040204" pitchFamily="34" charset="-120"/>
                <a:ea typeface="微軟正黑體" panose="020B0604030504040204" pitchFamily="34" charset="-120"/>
              </a:rPr>
              <a:t>家分行，</a:t>
            </a:r>
            <a:r>
              <a:rPr lang="en-US" altLang="zh-TW" sz="1400" dirty="0">
                <a:latin typeface="微軟正黑體" panose="020B0604030504040204" pitchFamily="34" charset="-120"/>
                <a:ea typeface="微軟正黑體" panose="020B0604030504040204" pitchFamily="34" charset="-120"/>
              </a:rPr>
              <a:t>934.9</a:t>
            </a:r>
            <a:r>
              <a:rPr lang="zh-TW" altLang="en-US" sz="1400" dirty="0">
                <a:latin typeface="微軟正黑體" panose="020B0604030504040204" pitchFamily="34" charset="-120"/>
                <a:ea typeface="微軟正黑體" panose="020B0604030504040204" pitchFamily="34" charset="-120"/>
              </a:rPr>
              <a:t>萬借款</a:t>
            </a:r>
            <a:r>
              <a:rPr lang="zh-TW" altLang="en-US" sz="1400" dirty="0" smtClean="0">
                <a:latin typeface="微軟正黑體" panose="020B0604030504040204" pitchFamily="34" charset="-120"/>
                <a:ea typeface="微軟正黑體" panose="020B0604030504040204" pitchFamily="34" charset="-120"/>
              </a:rPr>
              <a:t>人</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據點</a:t>
            </a:r>
            <a:r>
              <a:rPr lang="zh-TW" altLang="en-US" sz="1400" dirty="0">
                <a:latin typeface="微軟正黑體" panose="020B0604030504040204" pitchFamily="34" charset="-120"/>
                <a:ea typeface="微軟正黑體" panose="020B0604030504040204" pitchFamily="34" charset="-120"/>
              </a:rPr>
              <a:t>遍</a:t>
            </a:r>
            <a:r>
              <a:rPr lang="zh-TW" altLang="en-US" sz="1400" dirty="0" smtClean="0">
                <a:latin typeface="微軟正黑體" panose="020B0604030504040204" pitchFamily="34" charset="-120"/>
                <a:ea typeface="微軟正黑體" panose="020B0604030504040204" pitchFamily="34" charset="-120"/>
              </a:rPr>
              <a:t>布</a:t>
            </a:r>
            <a:r>
              <a:rPr lang="en-US" altLang="zh-TW" sz="1400" dirty="0" smtClean="0">
                <a:latin typeface="微軟正黑體" panose="020B0604030504040204" pitchFamily="34" charset="-120"/>
                <a:ea typeface="微軟正黑體" panose="020B0604030504040204" pitchFamily="34" charset="-120"/>
              </a:rPr>
              <a:t>81,379</a:t>
            </a:r>
            <a:r>
              <a:rPr lang="zh-TW" altLang="en-US" sz="1400" dirty="0" smtClean="0">
                <a:latin typeface="微軟正黑體" panose="020B0604030504040204" pitchFamily="34" charset="-120"/>
                <a:ea typeface="微軟正黑體" panose="020B0604030504040204" pitchFamily="34" charset="-120"/>
              </a:rPr>
              <a:t>個村莊</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佔</a:t>
            </a:r>
            <a:r>
              <a:rPr lang="en-US" altLang="zh-TW" sz="1400" dirty="0" smtClean="0">
                <a:latin typeface="微軟正黑體" panose="020B0604030504040204" pitchFamily="34" charset="-120"/>
                <a:ea typeface="微軟正黑體" panose="020B0604030504040204" pitchFamily="34" charset="-120"/>
              </a:rPr>
              <a:t>97%</a:t>
            </a:r>
            <a:r>
              <a:rPr lang="zh-TW" altLang="en-US" sz="1400" dirty="0" smtClean="0">
                <a:latin typeface="微軟正黑體" panose="020B0604030504040204" pitchFamily="34" charset="-120"/>
                <a:ea typeface="微軟正黑體" panose="020B0604030504040204" pitchFamily="34" charset="-120"/>
              </a:rPr>
              <a:t>以上的村莊</a:t>
            </a:r>
            <a:r>
              <a:rPr lang="en-US" altLang="zh-TW" sz="1400" dirty="0" smtClean="0">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目前</a:t>
            </a:r>
            <a:r>
              <a:rPr lang="zh-TW" altLang="en-US" sz="1400" dirty="0">
                <a:latin typeface="微軟正黑體" panose="020B0604030504040204" pitchFamily="34" charset="-120"/>
                <a:ea typeface="微軟正黑體" panose="020B0604030504040204" pitchFamily="34" charset="-120"/>
              </a:rPr>
              <a:t>每個月的微額貸款</a:t>
            </a:r>
            <a:r>
              <a:rPr lang="zh-TW" altLang="en-US" sz="1400" dirty="0" smtClean="0">
                <a:latin typeface="微軟正黑體" panose="020B0604030504040204" pitchFamily="34" charset="-120"/>
                <a:ea typeface="微軟正黑體" panose="020B0604030504040204" pitchFamily="34" charset="-120"/>
              </a:rPr>
              <a:t>超過一億五仟萬美元，</a:t>
            </a:r>
            <a:r>
              <a:rPr lang="en-US" altLang="zh-TW" sz="1400" dirty="0" smtClean="0">
                <a:latin typeface="微軟正黑體" panose="020B0604030504040204" pitchFamily="34" charset="-120"/>
                <a:ea typeface="微軟正黑體" panose="020B0604030504040204" pitchFamily="34" charset="-120"/>
              </a:rPr>
              <a:t/>
            </a:r>
            <a:br>
              <a:rPr lang="en-US" altLang="zh-TW" sz="1400" dirty="0" smtClean="0">
                <a:latin typeface="微軟正黑體" panose="020B0604030504040204" pitchFamily="34" charset="-120"/>
                <a:ea typeface="微軟正黑體" panose="020B0604030504040204" pitchFamily="34" charset="-120"/>
              </a:rPr>
            </a:br>
            <a:r>
              <a:rPr lang="zh-TW" altLang="en-US" sz="1400" dirty="0" smtClean="0">
                <a:latin typeface="微軟正黑體" panose="020B0604030504040204" pitchFamily="34" charset="-120"/>
                <a:ea typeface="微軟正黑體" panose="020B0604030504040204" pitchFamily="34" charset="-120"/>
              </a:rPr>
              <a:t>每月</a:t>
            </a:r>
            <a:r>
              <a:rPr lang="zh-TW" altLang="en-US" sz="1400" dirty="0">
                <a:latin typeface="微軟正黑體" panose="020B0604030504040204" pitchFamily="34" charset="-120"/>
                <a:ea typeface="微軟正黑體" panose="020B0604030504040204" pitchFamily="34" charset="-120"/>
              </a:rPr>
              <a:t>還款總額也差不多是這個</a:t>
            </a:r>
            <a:r>
              <a:rPr lang="zh-TW" altLang="en-US" sz="1400" dirty="0" smtClean="0">
                <a:latin typeface="微軟正黑體" panose="020B0604030504040204" pitchFamily="34" charset="-120"/>
                <a:ea typeface="微軟正黑體" panose="020B0604030504040204" pitchFamily="34" charset="-120"/>
              </a:rPr>
              <a:t>數字</a:t>
            </a:r>
            <a:r>
              <a:rPr lang="en-US" altLang="zh-TW" sz="1400" dirty="0" smtClean="0">
                <a:latin typeface="微軟正黑體" panose="020B0604030504040204" pitchFamily="34" charset="-120"/>
                <a:ea typeface="微軟正黑體" panose="020B0604030504040204" pitchFamily="34" charset="-120"/>
              </a:rPr>
              <a:t/>
            </a:r>
            <a:br>
              <a:rPr lang="en-US" altLang="zh-TW" sz="1400" dirty="0" smtClean="0">
                <a:latin typeface="微軟正黑體" panose="020B0604030504040204" pitchFamily="34" charset="-120"/>
                <a:ea typeface="微軟正黑體" panose="020B0604030504040204" pitchFamily="34" charset="-120"/>
              </a:rPr>
            </a:br>
            <a:r>
              <a:rPr lang="zh-TW" altLang="en-US" sz="2000" b="1" dirty="0" smtClean="0">
                <a:latin typeface="微軟正黑體" panose="020B0604030504040204" pitchFamily="34" charset="-120"/>
                <a:ea typeface="微軟正黑體" panose="020B0604030504040204" pitchFamily="34" charset="-120"/>
              </a:rPr>
              <a:t>影響</a:t>
            </a:r>
            <a:r>
              <a:rPr lang="zh-TW" altLang="en-US" sz="2000" b="1" dirty="0" smtClean="0">
                <a:latin typeface="微軟正黑體" panose="020B0604030504040204" pitchFamily="34" charset="-120"/>
                <a:ea typeface="微軟正黑體" panose="020B0604030504040204" pitchFamily="34" charset="-120"/>
              </a:rPr>
              <a:t>全球微貸運動</a:t>
            </a:r>
            <a:r>
              <a:rPr lang="en-US" altLang="zh-TW" sz="1400" dirty="0" smtClean="0">
                <a:latin typeface="微軟正黑體" panose="020B0604030504040204" pitchFamily="34" charset="-120"/>
                <a:ea typeface="微軟正黑體" panose="020B0604030504040204" pitchFamily="34" charset="-120"/>
              </a:rPr>
              <a:t>(2013</a:t>
            </a:r>
            <a:r>
              <a:rPr lang="zh-TW" altLang="en-US" sz="1400" dirty="0" smtClean="0">
                <a:latin typeface="微軟正黑體" panose="020B0604030504040204" pitchFamily="34" charset="-120"/>
                <a:ea typeface="微軟正黑體" panose="020B0604030504040204" pitchFamily="34" charset="-120"/>
              </a:rPr>
              <a:t>年</a:t>
            </a:r>
            <a:r>
              <a:rPr lang="en-US" altLang="zh-TW" sz="1400" dirty="0" smtClean="0">
                <a:latin typeface="微軟正黑體" panose="020B0604030504040204" pitchFamily="34" charset="-120"/>
                <a:ea typeface="微軟正黑體" panose="020B0604030504040204" pitchFamily="34" charset="-120"/>
              </a:rPr>
              <a:t>12</a:t>
            </a:r>
            <a:r>
              <a:rPr lang="zh-TW" altLang="en-US" sz="1400" dirty="0" smtClean="0">
                <a:latin typeface="微軟正黑體" panose="020B0604030504040204" pitchFamily="34" charset="-120"/>
                <a:ea typeface="微軟正黑體" panose="020B0604030504040204" pitchFamily="34" charset="-120"/>
              </a:rPr>
              <a:t>月</a:t>
            </a:r>
            <a:r>
              <a:rPr lang="en-US" altLang="zh-TW" sz="1400" dirty="0" smtClean="0">
                <a:latin typeface="微軟正黑體" panose="020B0604030504040204" pitchFamily="34" charset="-120"/>
                <a:ea typeface="微軟正黑體" panose="020B0604030504040204" pitchFamily="34" charset="-120"/>
              </a:rPr>
              <a:t>31</a:t>
            </a:r>
            <a:r>
              <a:rPr lang="zh-TW" altLang="en-US" sz="1400" dirty="0" smtClean="0">
                <a:latin typeface="微軟正黑體" panose="020B0604030504040204" pitchFamily="34" charset="-120"/>
                <a:ea typeface="微軟正黑體" panose="020B0604030504040204" pitchFamily="34" charset="-120"/>
              </a:rPr>
              <a:t>日</a:t>
            </a:r>
            <a:r>
              <a:rPr lang="en-US" altLang="zh-TW" sz="1400" dirty="0" smtClean="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全球有</a:t>
            </a:r>
            <a:r>
              <a:rPr lang="en-US" altLang="zh-TW" sz="1400" dirty="0" smtClean="0">
                <a:latin typeface="微軟正黑體" panose="020B0604030504040204" pitchFamily="34" charset="-120"/>
                <a:ea typeface="微軟正黑體" panose="020B0604030504040204" pitchFamily="34" charset="-120"/>
              </a:rPr>
              <a:t>3,000</a:t>
            </a:r>
            <a:r>
              <a:rPr lang="zh-TW" altLang="en-US" sz="1400" dirty="0" smtClean="0">
                <a:latin typeface="微軟正黑體" panose="020B0604030504040204" pitchFamily="34" charset="-120"/>
                <a:ea typeface="微軟正黑體" panose="020B0604030504040204" pitchFamily="34" charset="-120"/>
              </a:rPr>
              <a:t>多家微貸機構</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其中</a:t>
            </a:r>
            <a:r>
              <a:rPr lang="en-US" altLang="zh-TW" sz="1400" dirty="0" smtClean="0">
                <a:latin typeface="微軟正黑體" panose="020B0604030504040204" pitchFamily="34" charset="-120"/>
                <a:ea typeface="微軟正黑體" panose="020B0604030504040204" pitchFamily="34" charset="-120"/>
              </a:rPr>
              <a:t>200</a:t>
            </a:r>
            <a:r>
              <a:rPr lang="zh-TW" altLang="en-US" sz="1400" dirty="0" smtClean="0">
                <a:latin typeface="微軟正黑體" panose="020B0604030504040204" pitchFamily="34" charset="-120"/>
                <a:ea typeface="微軟正黑體" panose="020B0604030504040204" pitchFamily="34" charset="-120"/>
              </a:rPr>
              <a:t>家大型機構佔</a:t>
            </a:r>
            <a:r>
              <a:rPr lang="en-US" altLang="zh-TW" sz="1400" dirty="0" smtClean="0">
                <a:latin typeface="微軟正黑體" panose="020B0604030504040204" pitchFamily="34" charset="-120"/>
                <a:ea typeface="微軟正黑體" panose="020B0604030504040204" pitchFamily="34" charset="-120"/>
              </a:rPr>
              <a:t>89%</a:t>
            </a:r>
            <a:r>
              <a:rPr lang="zh-TW" altLang="en-US" sz="1400" dirty="0" smtClean="0">
                <a:latin typeface="微軟正黑體" panose="020B0604030504040204" pitchFamily="34" charset="-120"/>
                <a:ea typeface="微軟正黑體" panose="020B0604030504040204" pitchFamily="34" charset="-120"/>
              </a:rPr>
              <a:t>貸款總額。</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達</a:t>
            </a:r>
            <a:r>
              <a:rPr lang="en-US" altLang="zh-TW" sz="1400" dirty="0" smtClean="0">
                <a:latin typeface="微軟正黑體" panose="020B0604030504040204" pitchFamily="34" charset="-120"/>
                <a:ea typeface="微軟正黑體" panose="020B0604030504040204" pitchFamily="34" charset="-120"/>
              </a:rPr>
              <a:t>2.037</a:t>
            </a:r>
            <a:r>
              <a:rPr lang="zh-TW" altLang="en-US" sz="1400" dirty="0" smtClean="0">
                <a:latin typeface="微軟正黑體" panose="020B0604030504040204" pitchFamily="34" charset="-120"/>
                <a:ea typeface="微軟正黑體" panose="020B0604030504040204" pitchFamily="34" charset="-120"/>
              </a:rPr>
              <a:t>億貸款戶，貸款總額為</a:t>
            </a:r>
            <a:r>
              <a:rPr lang="en-US" altLang="zh-TW" sz="1400" dirty="0" smtClean="0">
                <a:latin typeface="微軟正黑體" panose="020B0604030504040204" pitchFamily="34" charset="-120"/>
                <a:ea typeface="微軟正黑體" panose="020B0604030504040204" pitchFamily="34" charset="-120"/>
              </a:rPr>
              <a:t>2.111</a:t>
            </a:r>
            <a:r>
              <a:rPr lang="zh-TW" altLang="en-US" sz="1400" dirty="0" smtClean="0">
                <a:latin typeface="微軟正黑體" panose="020B0604030504040204" pitchFamily="34" charset="-120"/>
                <a:ea typeface="微軟正黑體" panose="020B0604030504040204" pitchFamily="34" charset="-120"/>
              </a:rPr>
              <a:t>億美元</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極端貧窮的人從</a:t>
            </a:r>
            <a:r>
              <a:rPr lang="en-US" altLang="zh-TW" sz="1400" dirty="0" smtClean="0">
                <a:latin typeface="微軟正黑體" panose="020B0604030504040204" pitchFamily="34" charset="-120"/>
                <a:ea typeface="微軟正黑體" panose="020B0604030504040204" pitchFamily="34" charset="-120"/>
              </a:rPr>
              <a:t>2010</a:t>
            </a:r>
            <a:r>
              <a:rPr lang="zh-TW" altLang="en-US" sz="1400" dirty="0" smtClean="0">
                <a:latin typeface="微軟正黑體" panose="020B0604030504040204" pitchFamily="34" charset="-120"/>
                <a:ea typeface="微軟正黑體" panose="020B0604030504040204" pitchFamily="34" charset="-120"/>
              </a:rPr>
              <a:t>年連續三年下降。</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b="1" dirty="0" smtClean="0">
                <a:latin typeface="微軟正黑體" panose="020B0604030504040204" pitchFamily="34" charset="-120"/>
                <a:ea typeface="微軟正黑體" panose="020B0604030504040204" pitchFamily="34" charset="-120"/>
              </a:rPr>
              <a:t>→</a:t>
            </a:r>
            <a:r>
              <a:rPr lang="en-US" altLang="zh-TW" sz="1400" b="1" dirty="0">
                <a:latin typeface="微軟正黑體" panose="020B0604030504040204" pitchFamily="34" charset="-120"/>
                <a:ea typeface="微軟正黑體" panose="020B0604030504040204" pitchFamily="34" charset="-120"/>
              </a:rPr>
              <a:t> </a:t>
            </a:r>
            <a:r>
              <a:rPr lang="en-US" altLang="zh-TW" sz="1400" b="1" dirty="0" smtClean="0">
                <a:latin typeface="微軟正黑體" panose="020B0604030504040204" pitchFamily="34" charset="-120"/>
                <a:ea typeface="微軟正黑體" panose="020B0604030504040204" pitchFamily="34" charset="-120"/>
              </a:rPr>
              <a:t>Kiva</a:t>
            </a:r>
            <a:r>
              <a:rPr lang="zh-TW" altLang="en-US" sz="1400" b="1" dirty="0" smtClean="0">
                <a:latin typeface="微軟正黑體" panose="020B0604030504040204" pitchFamily="34" charset="-120"/>
                <a:ea typeface="微軟正黑體" panose="020B0604030504040204" pitchFamily="34" charset="-120"/>
              </a:rPr>
              <a:t>線上微貸平台</a:t>
            </a:r>
            <a:r>
              <a:rPr lang="en-US" altLang="zh-TW" sz="1400" b="1" dirty="0" smtClean="0">
                <a:latin typeface="微軟正黑體" panose="020B0604030504040204" pitchFamily="34" charset="-120"/>
                <a:ea typeface="微軟正黑體" panose="020B0604030504040204" pitchFamily="34" charset="-120"/>
              </a:rPr>
              <a:t>2017</a:t>
            </a:r>
            <a:r>
              <a:rPr lang="zh-TW" altLang="en-US" sz="1400" b="1" dirty="0" smtClean="0">
                <a:latin typeface="微軟正黑體" panose="020B0604030504040204" pitchFamily="34" charset="-120"/>
                <a:ea typeface="微軟正黑體" panose="020B0604030504040204" pitchFamily="34" charset="-120"/>
              </a:rPr>
              <a:t>年</a:t>
            </a:r>
            <a:endParaRPr lang="en-US" altLang="zh-TW" sz="1400"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來自</a:t>
            </a:r>
            <a:r>
              <a:rPr lang="en-US" altLang="zh-TW" sz="1400" dirty="0">
                <a:latin typeface="微軟正黑體" panose="020B0604030504040204" pitchFamily="34" charset="-120"/>
                <a:ea typeface="微軟正黑體" panose="020B0604030504040204" pitchFamily="34" charset="-120"/>
              </a:rPr>
              <a:t>84</a:t>
            </a:r>
            <a:r>
              <a:rPr lang="zh-TW" altLang="en-US" sz="1400" dirty="0">
                <a:latin typeface="微軟正黑體" panose="020B0604030504040204" pitchFamily="34" charset="-120"/>
                <a:ea typeface="微軟正黑體" panose="020B0604030504040204" pitchFamily="34" charset="-120"/>
              </a:rPr>
              <a:t>個</a:t>
            </a:r>
            <a:r>
              <a:rPr lang="zh-TW" altLang="en-US" sz="1400" dirty="0" smtClean="0">
                <a:latin typeface="微軟正黑體" panose="020B0604030504040204" pitchFamily="34" charset="-120"/>
                <a:ea typeface="微軟正黑體" panose="020B0604030504040204" pitchFamily="34" charset="-120"/>
              </a:rPr>
              <a:t>國家</a:t>
            </a:r>
            <a:r>
              <a:rPr lang="en-US" altLang="zh-TW" sz="1400" dirty="0" smtClean="0">
                <a:latin typeface="微軟正黑體" panose="020B0604030504040204" pitchFamily="34" charset="-120"/>
                <a:ea typeface="微軟正黑體" panose="020B0604030504040204" pitchFamily="34" charset="-120"/>
              </a:rPr>
              <a:t>230</a:t>
            </a:r>
            <a:r>
              <a:rPr lang="zh-TW" altLang="en-US" sz="1400" dirty="0" smtClean="0">
                <a:latin typeface="微軟正黑體" panose="020B0604030504040204" pitchFamily="34" charset="-120"/>
                <a:ea typeface="微軟正黑體" panose="020B0604030504040204" pitchFamily="34" charset="-120"/>
              </a:rPr>
              <a:t>萬借貸</a:t>
            </a:r>
            <a:r>
              <a:rPr lang="zh-TW" altLang="en-US" sz="1400" dirty="0">
                <a:latin typeface="微軟正黑體" panose="020B0604030504040204" pitchFamily="34" charset="-120"/>
                <a:ea typeface="微軟正黑體" panose="020B0604030504040204" pitchFamily="34" charset="-120"/>
              </a:rPr>
              <a:t>人</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共借貸</a:t>
            </a:r>
            <a:r>
              <a:rPr lang="en-US" altLang="zh-TW" sz="1400" dirty="0">
                <a:latin typeface="微軟正黑體" panose="020B0604030504040204" pitchFamily="34" charset="-120"/>
                <a:ea typeface="微軟正黑體" panose="020B0604030504040204" pitchFamily="34" charset="-120"/>
              </a:rPr>
              <a:t>9.55</a:t>
            </a:r>
            <a:r>
              <a:rPr lang="zh-TW" altLang="en-US" sz="1400" dirty="0" smtClean="0">
                <a:latin typeface="微軟正黑體" panose="020B0604030504040204" pitchFamily="34" charset="-120"/>
                <a:ea typeface="微軟正黑體" panose="020B0604030504040204" pitchFamily="34" charset="-120"/>
              </a:rPr>
              <a:t>億。</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160</a:t>
            </a:r>
            <a:r>
              <a:rPr lang="zh-TW" altLang="en-US" sz="1400" dirty="0">
                <a:latin typeface="微軟正黑體" panose="020B0604030504040204" pitchFamily="34" charset="-120"/>
                <a:ea typeface="微軟正黑體" panose="020B0604030504040204" pitchFamily="34" charset="-120"/>
              </a:rPr>
              <a:t>萬放款</a:t>
            </a:r>
            <a:r>
              <a:rPr lang="zh-TW" altLang="en-US" sz="1400" dirty="0" smtClean="0">
                <a:latin typeface="微軟正黑體" panose="020B0604030504040204" pitchFamily="34" charset="-120"/>
                <a:ea typeface="微軟正黑體" panose="020B0604030504040204" pitchFamily="34" charset="-120"/>
              </a:rPr>
              <a:t>人，全球都可自由參與的微貸運動。</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目前貸款回收率高達</a:t>
            </a:r>
            <a:r>
              <a:rPr lang="en-US" altLang="zh-TW" sz="1400" dirty="0">
                <a:latin typeface="微軟正黑體" panose="020B0604030504040204" pitchFamily="34" charset="-120"/>
                <a:ea typeface="微軟正黑體" panose="020B0604030504040204" pitchFamily="34" charset="-120"/>
              </a:rPr>
              <a:t>99%</a:t>
            </a:r>
            <a:r>
              <a:rPr lang="zh-TW" altLang="en-US" sz="1400" dirty="0" smtClean="0">
                <a:latin typeface="微軟正黑體" panose="020B0604030504040204" pitchFamily="34" charset="-120"/>
                <a:ea typeface="微軟正黑體" panose="020B0604030504040204" pitchFamily="34" charset="-120"/>
              </a:rPr>
              <a:t>，借款</a:t>
            </a:r>
            <a:r>
              <a:rPr lang="zh-TW" altLang="en-US" sz="1400" dirty="0">
                <a:latin typeface="微軟正黑體" panose="020B0604030504040204" pitchFamily="34" charset="-120"/>
                <a:ea typeface="微軟正黑體" panose="020B0604030504040204" pitchFamily="34" charset="-120"/>
              </a:rPr>
              <a:t>的</a:t>
            </a:r>
            <a:r>
              <a:rPr lang="zh-TW" altLang="en-US" sz="1400" dirty="0" smtClean="0">
                <a:latin typeface="微軟正黑體" panose="020B0604030504040204" pitchFamily="34" charset="-120"/>
                <a:ea typeface="微軟正黑體" panose="020B0604030504040204" pitchFamily="34" charset="-120"/>
              </a:rPr>
              <a:t>人需通過</a:t>
            </a:r>
            <a:r>
              <a:rPr lang="zh-TW" altLang="en-US" sz="1400" dirty="0">
                <a:latin typeface="微軟正黑體" panose="020B0604030504040204" pitchFamily="34" charset="-120"/>
                <a:ea typeface="微軟正黑體" panose="020B0604030504040204" pitchFamily="34" charset="-120"/>
              </a:rPr>
              <a:t>當地小型</a:t>
            </a:r>
            <a:r>
              <a:rPr lang="zh-TW" altLang="en-US" sz="1400" dirty="0" smtClean="0">
                <a:latin typeface="微軟正黑體" panose="020B0604030504040204" pitchFamily="34" charset="-120"/>
                <a:ea typeface="微軟正黑體" panose="020B0604030504040204" pitchFamily="34" charset="-120"/>
              </a:rPr>
              <a:t>金融機構的需求和</a:t>
            </a:r>
            <a:r>
              <a:rPr lang="zh-TW" altLang="en-US" sz="1400" dirty="0">
                <a:latin typeface="微軟正黑體" panose="020B0604030504040204" pitchFamily="34" charset="-120"/>
                <a:ea typeface="微軟正黑體" panose="020B0604030504040204" pitchFamily="34" charset="-120"/>
              </a:rPr>
              <a:t>償還</a:t>
            </a:r>
            <a:r>
              <a:rPr lang="zh-TW" altLang="en-US" sz="1400" dirty="0" smtClean="0">
                <a:latin typeface="微軟正黑體" panose="020B0604030504040204" pitchFamily="34" charset="-120"/>
                <a:ea typeface="微軟正黑體" panose="020B0604030504040204" pitchFamily="34" charset="-120"/>
              </a:rPr>
              <a:t>能力分析。</a:t>
            </a:r>
            <a:endParaRPr lang="en-US" altLang="zh-TW" sz="1400" dirty="0" smtClean="0">
              <a:latin typeface="微軟正黑體" panose="020B0604030504040204" pitchFamily="34" charset="-120"/>
              <a:ea typeface="微軟正黑體" panose="020B0604030504040204" pitchFamily="34" charset="-120"/>
            </a:endParaRPr>
          </a:p>
          <a:p>
            <a:endParaRPr lang="zh-TW" altLang="en-US" sz="2000" b="1" dirty="0">
              <a:latin typeface="微軟正黑體" panose="020B0604030504040204" pitchFamily="34" charset="-120"/>
              <a:ea typeface="微軟正黑體" panose="020B0604030504040204" pitchFamily="34" charset="-120"/>
            </a:endParaRPr>
          </a:p>
        </p:txBody>
      </p:sp>
      <p:pic>
        <p:nvPicPr>
          <p:cNvPr id="3074" name="Picture 2" descr="https://stateofthecampaign.files.wordpress.com/2015/11/figure-1_growth-of-total-and-total-poorest-borrowers_en-full.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036221"/>
            <a:ext cx="4157380" cy="268481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683" y="15213"/>
            <a:ext cx="1714649" cy="1432684"/>
          </a:xfrm>
          <a:prstGeom prst="rect">
            <a:avLst/>
          </a:prstGeom>
        </p:spPr>
      </p:pic>
    </p:spTree>
    <p:extLst>
      <p:ext uri="{BB962C8B-B14F-4D97-AF65-F5344CB8AC3E}">
        <p14:creationId xmlns:p14="http://schemas.microsoft.com/office/powerpoint/2010/main" val="1191227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CA0B4603-8E9A-4036-91B2-F0771D72A623}" type="slidenum">
              <a:rPr lang="zh-TW" altLang="en-US" smtClean="0">
                <a:latin typeface="微軟正黑體" panose="020B0604030504040204" pitchFamily="34" charset="-120"/>
                <a:ea typeface="微軟正黑體" panose="020B0604030504040204" pitchFamily="34" charset="-120"/>
              </a:rPr>
              <a:pPr/>
              <a:t>20</a:t>
            </a:fld>
            <a:endParaRPr lang="zh-TW" altLang="en-US">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5522912" y="1639832"/>
            <a:ext cx="3057247" cy="800219"/>
          </a:xfrm>
          <a:prstGeom prst="rect">
            <a:avLst/>
          </a:prstGeom>
          <a:noFill/>
          <a:ln>
            <a:noFill/>
          </a:ln>
        </p:spPr>
        <p:txBody>
          <a:bodyPr wrap="none" rtlCol="0">
            <a:spAutoFit/>
          </a:bodyPr>
          <a:lstStyle/>
          <a:p>
            <a:r>
              <a:rPr lang="zh-TW" altLang="en-US" sz="4600" dirty="0" smtClean="0">
                <a:latin typeface="微軟正黑體" panose="020B0604030504040204" pitchFamily="34" charset="-120"/>
                <a:ea typeface="微軟正黑體" panose="020B0604030504040204" pitchFamily="34" charset="-120"/>
              </a:rPr>
              <a:t>創新</a:t>
            </a:r>
            <a:r>
              <a:rPr lang="zh-TW" altLang="en-US" sz="4400" dirty="0" smtClean="0">
                <a:latin typeface="微軟正黑體" panose="020B0604030504040204" pitchFamily="34" charset="-120"/>
                <a:ea typeface="微軟正黑體" panose="020B0604030504040204" pitchFamily="34" charset="-120"/>
              </a:rPr>
              <a:t>的力量</a:t>
            </a:r>
            <a:endParaRPr lang="zh-TW" altLang="en-US" sz="44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5173320" y="2546294"/>
            <a:ext cx="3647152" cy="369332"/>
          </a:xfrm>
          <a:prstGeom prst="rect">
            <a:avLst/>
          </a:prstGeom>
          <a:noFill/>
          <a:ln>
            <a:noFill/>
          </a:ln>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生涯觀點，整體重建服務支持系統</a:t>
            </a:r>
            <a:endParaRPr lang="zh-TW" altLang="en-US" b="1" dirty="0">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1547664" y="3635732"/>
            <a:ext cx="0" cy="2592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1547664" y="6228020"/>
            <a:ext cx="56883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1547664" y="3429000"/>
            <a:ext cx="360996" cy="369332"/>
          </a:xfrm>
          <a:prstGeom prst="rect">
            <a:avLst/>
          </a:prstGeom>
          <a:noFill/>
        </p:spPr>
        <p:txBody>
          <a:bodyPr wrap="none" rtlCol="0">
            <a:spAutoFit/>
          </a:bodyPr>
          <a:lstStyle/>
          <a:p>
            <a:r>
              <a:rPr lang="en-US" altLang="zh-TW" dirty="0" smtClean="0">
                <a:latin typeface="微軟正黑體" panose="020B0604030504040204" pitchFamily="34" charset="-120"/>
                <a:ea typeface="微軟正黑體" panose="020B0604030504040204" pitchFamily="34" charset="-120"/>
              </a:rPr>
              <a:t>H</a:t>
            </a:r>
            <a:endParaRPr lang="zh-TW" altLang="en-US"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547664" y="6228020"/>
            <a:ext cx="301686" cy="369332"/>
          </a:xfrm>
          <a:prstGeom prst="rect">
            <a:avLst/>
          </a:prstGeom>
          <a:noFill/>
        </p:spPr>
        <p:txBody>
          <a:bodyPr wrap="none" rtlCol="0">
            <a:spAutoFit/>
          </a:bodyPr>
          <a:lstStyle/>
          <a:p>
            <a:r>
              <a:rPr lang="en-US" altLang="zh-TW" dirty="0" smtClean="0">
                <a:latin typeface="微軟正黑體" panose="020B0604030504040204" pitchFamily="34" charset="-120"/>
                <a:ea typeface="微軟正黑體" panose="020B0604030504040204" pitchFamily="34" charset="-120"/>
              </a:rPr>
              <a:t>L</a:t>
            </a:r>
            <a:endParaRPr lang="zh-TW" altLang="en-US" dirty="0">
              <a:latin typeface="微軟正黑體" panose="020B0604030504040204" pitchFamily="34" charset="-120"/>
              <a:ea typeface="微軟正黑體" panose="020B0604030504040204" pitchFamily="34" charset="-120"/>
            </a:endParaRPr>
          </a:p>
        </p:txBody>
      </p:sp>
      <p:sp>
        <p:nvSpPr>
          <p:cNvPr id="9" name="弧形 8"/>
          <p:cNvSpPr/>
          <p:nvPr/>
        </p:nvSpPr>
        <p:spPr>
          <a:xfrm rot="5400000">
            <a:off x="2929461" y="1879899"/>
            <a:ext cx="3240360" cy="4178322"/>
          </a:xfrm>
          <a:prstGeom prst="arc">
            <a:avLst>
              <a:gd name="adj1" fmla="val 16127727"/>
              <a:gd name="adj2" fmla="val 5292068"/>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弧形 9"/>
          <p:cNvSpPr/>
          <p:nvPr/>
        </p:nvSpPr>
        <p:spPr>
          <a:xfrm rot="16200000">
            <a:off x="2880447" y="3320059"/>
            <a:ext cx="3240360" cy="4178322"/>
          </a:xfrm>
          <a:prstGeom prst="arc">
            <a:avLst>
              <a:gd name="adj1" fmla="val 16127727"/>
              <a:gd name="adj2" fmla="val 5292068"/>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491587" y="5786680"/>
            <a:ext cx="2031325" cy="369332"/>
          </a:xfrm>
          <a:prstGeom prst="rect">
            <a:avLst/>
          </a:prstGeom>
          <a:noFill/>
        </p:spPr>
        <p:txBody>
          <a:bodyPr wrap="none" rtlCol="0">
            <a:spAutoFit/>
          </a:bodyPr>
          <a:lstStyle/>
          <a:p>
            <a:r>
              <a:rPr lang="zh-TW" altLang="en-US" dirty="0" smtClean="0">
                <a:latin typeface="微軟正黑體" panose="020B0604030504040204" pitchFamily="34" charset="-120"/>
                <a:ea typeface="微軟正黑體" panose="020B0604030504040204" pitchFamily="34" charset="-120"/>
              </a:rPr>
              <a:t>典型。非典型就業</a:t>
            </a:r>
            <a:endParaRPr lang="zh-TW" altLang="en-US"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059539" y="4571836"/>
            <a:ext cx="569387" cy="323165"/>
          </a:xfrm>
          <a:prstGeom prst="rect">
            <a:avLst/>
          </a:prstGeom>
          <a:noFill/>
        </p:spPr>
        <p:txBody>
          <a:bodyPr wrap="none" rtlCol="0">
            <a:spAutoFit/>
          </a:bodyPr>
          <a:lstStyle/>
          <a:p>
            <a:r>
              <a:rPr lang="zh-TW" altLang="en-US" sz="1500" dirty="0" smtClean="0">
                <a:latin typeface="微軟正黑體" panose="020B0604030504040204" pitchFamily="34" charset="-120"/>
                <a:ea typeface="微軟正黑體" panose="020B0604030504040204" pitchFamily="34" charset="-120"/>
              </a:rPr>
              <a:t>日照</a:t>
            </a:r>
            <a:endParaRPr lang="zh-TW" altLang="en-US" sz="15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042394" y="3998481"/>
            <a:ext cx="1177678" cy="1374735"/>
          </a:xfrm>
          <a:prstGeom prst="rect">
            <a:avLst/>
          </a:prstGeom>
          <a:noFill/>
        </p:spPr>
        <p:txBody>
          <a:bodyPr wrap="square" rtlCol="0">
            <a:spAutoFit/>
          </a:bodyPr>
          <a:lstStyle/>
          <a:p>
            <a:pPr>
              <a:lnSpc>
                <a:spcPts val="2500"/>
              </a:lnSpc>
            </a:pPr>
            <a:r>
              <a:rPr lang="zh-TW" altLang="en-US" dirty="0" smtClean="0">
                <a:solidFill>
                  <a:srgbClr val="FFC000"/>
                </a:solidFill>
                <a:latin typeface="微軟正黑體" panose="020B0604030504040204" pitchFamily="34" charset="-120"/>
                <a:ea typeface="微軟正黑體" panose="020B0604030504040204" pitchFamily="34" charset="-120"/>
              </a:rPr>
              <a:t>企業</a:t>
            </a:r>
            <a:endParaRPr lang="en-US" altLang="zh-TW" dirty="0" smtClean="0">
              <a:solidFill>
                <a:srgbClr val="FFC000"/>
              </a:solidFill>
              <a:latin typeface="微軟正黑體" panose="020B0604030504040204" pitchFamily="34" charset="-120"/>
              <a:ea typeface="微軟正黑體" panose="020B0604030504040204" pitchFamily="34" charset="-120"/>
            </a:endParaRPr>
          </a:p>
          <a:p>
            <a:pPr>
              <a:lnSpc>
                <a:spcPts val="2500"/>
              </a:lnSpc>
            </a:pPr>
            <a:r>
              <a:rPr lang="zh-TW" altLang="en-US" dirty="0" smtClean="0">
                <a:solidFill>
                  <a:srgbClr val="FFC000"/>
                </a:solidFill>
                <a:latin typeface="微軟正黑體" panose="020B0604030504040204" pitchFamily="34" charset="-120"/>
                <a:ea typeface="微軟正黑體" panose="020B0604030504040204" pitchFamily="34" charset="-120"/>
              </a:rPr>
              <a:t>社企</a:t>
            </a:r>
            <a:endParaRPr lang="en-US" altLang="zh-TW" dirty="0" smtClean="0">
              <a:solidFill>
                <a:srgbClr val="FFC000"/>
              </a:solidFill>
              <a:latin typeface="微軟正黑體" panose="020B0604030504040204" pitchFamily="34" charset="-120"/>
              <a:ea typeface="微軟正黑體" panose="020B0604030504040204" pitchFamily="34" charset="-120"/>
            </a:endParaRPr>
          </a:p>
          <a:p>
            <a:pPr>
              <a:lnSpc>
                <a:spcPts val="2500"/>
              </a:lnSpc>
            </a:pPr>
            <a:r>
              <a:rPr lang="zh-TW" altLang="en-US" dirty="0" smtClean="0">
                <a:solidFill>
                  <a:srgbClr val="FFC000"/>
                </a:solidFill>
                <a:latin typeface="微軟正黑體" panose="020B0604030504040204" pitchFamily="34" charset="-120"/>
                <a:ea typeface="微軟正黑體" panose="020B0604030504040204" pitchFamily="34" charset="-120"/>
              </a:rPr>
              <a:t>庇護工場</a:t>
            </a:r>
            <a:endParaRPr lang="en-US" altLang="zh-TW" dirty="0" smtClean="0">
              <a:solidFill>
                <a:srgbClr val="FFC000"/>
              </a:solidFill>
              <a:latin typeface="微軟正黑體" panose="020B0604030504040204" pitchFamily="34" charset="-120"/>
              <a:ea typeface="微軟正黑體" panose="020B0604030504040204" pitchFamily="34" charset="-120"/>
            </a:endParaRPr>
          </a:p>
          <a:p>
            <a:pPr>
              <a:lnSpc>
                <a:spcPts val="2500"/>
              </a:lnSpc>
            </a:pPr>
            <a:r>
              <a:rPr lang="zh-TW" altLang="en-US" dirty="0">
                <a:solidFill>
                  <a:srgbClr val="FFC000"/>
                </a:solidFill>
                <a:latin typeface="微軟正黑體" panose="020B0604030504040204" pitchFamily="34" charset="-120"/>
                <a:ea typeface="微軟正黑體" panose="020B0604030504040204" pitchFamily="34" charset="-120"/>
              </a:rPr>
              <a:t>小作所</a:t>
            </a:r>
          </a:p>
        </p:txBody>
      </p:sp>
      <p:sp>
        <p:nvSpPr>
          <p:cNvPr id="14" name="文字方塊 13"/>
          <p:cNvSpPr txBox="1"/>
          <p:nvPr/>
        </p:nvSpPr>
        <p:spPr>
          <a:xfrm>
            <a:off x="5332126" y="4581128"/>
            <a:ext cx="569387" cy="323165"/>
          </a:xfrm>
          <a:prstGeom prst="rect">
            <a:avLst/>
          </a:prstGeom>
          <a:noFill/>
        </p:spPr>
        <p:txBody>
          <a:bodyPr wrap="none" rtlCol="0">
            <a:spAutoFit/>
          </a:bodyPr>
          <a:lstStyle/>
          <a:p>
            <a:r>
              <a:rPr lang="zh-TW" altLang="en-US" sz="1500" dirty="0" smtClean="0">
                <a:latin typeface="微軟正黑體" panose="020B0604030504040204" pitchFamily="34" charset="-120"/>
                <a:ea typeface="微軟正黑體" panose="020B0604030504040204" pitchFamily="34" charset="-120"/>
              </a:rPr>
              <a:t>日照</a:t>
            </a:r>
            <a:endParaRPr lang="zh-TW" altLang="en-US" sz="15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6660232" y="3544985"/>
            <a:ext cx="1675459" cy="323165"/>
          </a:xfrm>
          <a:prstGeom prst="rect">
            <a:avLst/>
          </a:prstGeom>
          <a:solidFill>
            <a:schemeClr val="tx2">
              <a:lumMod val="50000"/>
            </a:schemeClr>
          </a:solidFill>
        </p:spPr>
        <p:txBody>
          <a:bodyPr wrap="none" rtlCol="0">
            <a:spAutoFit/>
          </a:bodyPr>
          <a:lstStyle/>
          <a:p>
            <a:r>
              <a:rPr lang="zh-TW" altLang="en-US" sz="1500" dirty="0" smtClean="0">
                <a:latin typeface="微軟正黑體" panose="020B0604030504040204" pitchFamily="34" charset="-120"/>
                <a:ea typeface="微軟正黑體" panose="020B0604030504040204" pitchFamily="34" charset="-120"/>
              </a:rPr>
              <a:t>服務需求曲線 </a:t>
            </a:r>
            <a:r>
              <a:rPr lang="en-US" altLang="zh-TW" sz="1500" dirty="0" smtClean="0">
                <a:latin typeface="微軟正黑體" panose="020B0604030504040204" pitchFamily="34" charset="-120"/>
                <a:ea typeface="微軟正黑體" panose="020B0604030504040204" pitchFamily="34" charset="-120"/>
              </a:rPr>
              <a:t>(A)</a:t>
            </a:r>
            <a:endParaRPr lang="zh-TW" altLang="en-US" sz="1500"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756128" y="4365104"/>
            <a:ext cx="1018227" cy="492443"/>
          </a:xfrm>
          <a:prstGeom prst="rect">
            <a:avLst/>
          </a:prstGeom>
          <a:noFill/>
        </p:spPr>
        <p:txBody>
          <a:bodyPr wrap="none" rtlCol="0">
            <a:spAutoFit/>
          </a:bodyPr>
          <a:lstStyle/>
          <a:p>
            <a:r>
              <a:rPr lang="zh-TW" altLang="en-US" sz="1300" dirty="0" smtClean="0">
                <a:latin typeface="微軟正黑體" panose="020B0604030504040204" pitchFamily="34" charset="-120"/>
                <a:ea typeface="微軟正黑體" panose="020B0604030504040204" pitchFamily="34" charset="-120"/>
              </a:rPr>
              <a:t>居家</a:t>
            </a:r>
            <a:endParaRPr lang="en-US" altLang="zh-TW" sz="1300" dirty="0" smtClean="0">
              <a:latin typeface="微軟正黑體" panose="020B0604030504040204" pitchFamily="34" charset="-120"/>
              <a:ea typeface="微軟正黑體" panose="020B0604030504040204" pitchFamily="34" charset="-120"/>
            </a:endParaRPr>
          </a:p>
          <a:p>
            <a:r>
              <a:rPr lang="zh-TW" altLang="en-US" sz="1300" dirty="0" smtClean="0">
                <a:latin typeface="微軟正黑體" panose="020B0604030504040204" pitchFamily="34" charset="-120"/>
                <a:ea typeface="微軟正黑體" panose="020B0604030504040204" pitchFamily="34" charset="-120"/>
              </a:rPr>
              <a:t>全日型機構</a:t>
            </a:r>
            <a:endParaRPr lang="zh-TW" altLang="en-US" sz="13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6668246" y="5356375"/>
            <a:ext cx="1654620" cy="323165"/>
          </a:xfrm>
          <a:prstGeom prst="rect">
            <a:avLst/>
          </a:prstGeom>
          <a:solidFill>
            <a:srgbClr val="FF0000"/>
          </a:solidFill>
        </p:spPr>
        <p:txBody>
          <a:bodyPr wrap="none" rtlCol="0">
            <a:spAutoFit/>
          </a:bodyPr>
          <a:lstStyle/>
          <a:p>
            <a:r>
              <a:rPr lang="zh-TW" altLang="en-US" sz="1500" dirty="0" smtClean="0">
                <a:latin typeface="微軟正黑體" panose="020B0604030504040204" pitchFamily="34" charset="-120"/>
                <a:ea typeface="微軟正黑體" panose="020B0604030504040204" pitchFamily="34" charset="-120"/>
              </a:rPr>
              <a:t>就業能力曲線 </a:t>
            </a:r>
            <a:r>
              <a:rPr lang="en-US" altLang="zh-TW" sz="1500" dirty="0" smtClean="0">
                <a:latin typeface="微軟正黑體" panose="020B0604030504040204" pitchFamily="34" charset="-120"/>
                <a:ea typeface="微軟正黑體" panose="020B0604030504040204" pitchFamily="34" charset="-120"/>
              </a:rPr>
              <a:t>(B)</a:t>
            </a:r>
            <a:endParaRPr lang="zh-TW" altLang="en-US" sz="1500"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3995936" y="6372036"/>
            <a:ext cx="883575" cy="369332"/>
          </a:xfrm>
          <a:prstGeom prst="rect">
            <a:avLst/>
          </a:prstGeom>
          <a:noFill/>
        </p:spPr>
        <p:txBody>
          <a:bodyPr wrap="none" rtlCol="0">
            <a:spAutoFit/>
          </a:bodyPr>
          <a:lstStyle/>
          <a:p>
            <a:r>
              <a:rPr lang="en-US" altLang="zh-TW" dirty="0" smtClean="0">
                <a:latin typeface="微軟正黑體" panose="020B0604030504040204" pitchFamily="34" charset="-120"/>
                <a:ea typeface="微軟正黑體" panose="020B0604030504040204" pitchFamily="34" charset="-120"/>
              </a:rPr>
              <a:t>CREER</a:t>
            </a:r>
            <a:endParaRPr lang="zh-TW" altLang="en-US"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1593781" y="4365104"/>
            <a:ext cx="1018227" cy="492443"/>
          </a:xfrm>
          <a:prstGeom prst="rect">
            <a:avLst/>
          </a:prstGeom>
          <a:noFill/>
        </p:spPr>
        <p:txBody>
          <a:bodyPr wrap="none" rtlCol="0">
            <a:spAutoFit/>
          </a:bodyPr>
          <a:lstStyle/>
          <a:p>
            <a:pPr algn="dist"/>
            <a:r>
              <a:rPr lang="zh-TW" altLang="en-US" sz="1300" dirty="0" smtClean="0">
                <a:latin typeface="微軟正黑體" panose="020B0604030504040204" pitchFamily="34" charset="-120"/>
                <a:ea typeface="微軟正黑體" panose="020B0604030504040204" pitchFamily="34" charset="-120"/>
              </a:rPr>
              <a:t>居家</a:t>
            </a:r>
            <a:endParaRPr lang="en-US" altLang="zh-TW" sz="1300" dirty="0" smtClean="0">
              <a:latin typeface="微軟正黑體" panose="020B0604030504040204" pitchFamily="34" charset="-120"/>
              <a:ea typeface="微軟正黑體" panose="020B0604030504040204" pitchFamily="34" charset="-120"/>
            </a:endParaRPr>
          </a:p>
          <a:p>
            <a:pPr algn="dist"/>
            <a:r>
              <a:rPr lang="zh-TW" altLang="en-US" sz="1300" dirty="0" smtClean="0">
                <a:latin typeface="微軟正黑體" panose="020B0604030504040204" pitchFamily="34" charset="-120"/>
                <a:ea typeface="微軟正黑體" panose="020B0604030504040204" pitchFamily="34" charset="-120"/>
              </a:rPr>
              <a:t>全日型機構</a:t>
            </a:r>
            <a:endParaRPr lang="zh-TW" altLang="en-US" sz="1300"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3275856" y="2863969"/>
            <a:ext cx="5544618" cy="276999"/>
          </a:xfrm>
          <a:prstGeom prst="rect">
            <a:avLst/>
          </a:prstGeom>
          <a:noFill/>
          <a:ln>
            <a:noFill/>
          </a:ln>
        </p:spPr>
        <p:txBody>
          <a:bodyPr wrap="square" rtlCol="0">
            <a:spAutoFit/>
          </a:bodyPr>
          <a:lstStyle/>
          <a:p>
            <a:pPr algn="r"/>
            <a:r>
              <a:rPr lang="en-US" altLang="zh-TW" sz="1200" dirty="0" smtClean="0">
                <a:latin typeface="微軟正黑體" panose="020B0604030504040204" pitchFamily="34" charset="-120"/>
                <a:ea typeface="微軟正黑體" panose="020B0604030504040204" pitchFamily="34" charset="-120"/>
              </a:rPr>
              <a:t>Based on </a:t>
            </a:r>
            <a:r>
              <a:rPr lang="zh-TW" altLang="en-US" sz="1200" dirty="0" smtClean="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LIFE  CYCLE  </a:t>
            </a:r>
            <a:r>
              <a:rPr lang="en-US" altLang="zh-TW" sz="1200" dirty="0" err="1" smtClean="0">
                <a:latin typeface="微軟正黑體" panose="020B0604030504040204" pitchFamily="34" charset="-120"/>
                <a:ea typeface="微軟正黑體" panose="020B0604030504040204" pitchFamily="34" charset="-120"/>
              </a:rPr>
              <a:t>v.s</a:t>
            </a:r>
            <a:r>
              <a:rPr lang="en-US" altLang="zh-TW" sz="1200" dirty="0" smtClean="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Created  </a:t>
            </a:r>
            <a:r>
              <a:rPr lang="en-US" altLang="zh-TW" sz="1200" dirty="0" smtClean="0">
                <a:latin typeface="微軟正黑體" panose="020B0604030504040204" pitchFamily="34" charset="-120"/>
                <a:ea typeface="微軟正黑體" panose="020B0604030504040204" pitchFamily="34" charset="-120"/>
              </a:rPr>
              <a:t>SE.  IMPACT</a:t>
            </a:r>
            <a:endParaRPr lang="en-US" altLang="zh-TW" sz="1200" dirty="0">
              <a:latin typeface="微軟正黑體" panose="020B0604030504040204" pitchFamily="34" charset="-120"/>
              <a:ea typeface="微軟正黑體" panose="020B0604030504040204" pitchFamily="34" charset="-120"/>
            </a:endParaRPr>
          </a:p>
        </p:txBody>
      </p:sp>
      <p:grpSp>
        <p:nvGrpSpPr>
          <p:cNvPr id="21" name="群組 20"/>
          <p:cNvGrpSpPr/>
          <p:nvPr/>
        </p:nvGrpSpPr>
        <p:grpSpPr>
          <a:xfrm>
            <a:off x="148800" y="207332"/>
            <a:ext cx="2520683" cy="493676"/>
            <a:chOff x="342251" y="5876261"/>
            <a:chExt cx="3580320" cy="625088"/>
          </a:xfrm>
        </p:grpSpPr>
        <p:pic>
          <p:nvPicPr>
            <p:cNvPr id="22" name="圖片 21">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23" name="文字方塊 22">
              <a:hlinkClick r:id="rId2" action="ppaction://hlinkfile"/>
            </p:cNvPr>
            <p:cNvSpPr txBox="1"/>
            <p:nvPr/>
          </p:nvSpPr>
          <p:spPr>
            <a:xfrm>
              <a:off x="907541" y="5886786"/>
              <a:ext cx="3015030" cy="604041"/>
            </a:xfrm>
            <a:prstGeom prst="rect">
              <a:avLst/>
            </a:prstGeom>
            <a:noFill/>
          </p:spPr>
          <p:txBody>
            <a:bodyPr wrap="none" rtlCol="0">
              <a:spAutoFit/>
            </a:bodyPr>
            <a:lstStyle/>
            <a:p>
              <a:r>
                <a:rPr lang="zh-TW" altLang="en-US" sz="900" b="1" dirty="0" smtClean="0">
                  <a:latin typeface="微軟正黑體" panose="020B0604030504040204" pitchFamily="34" charset="-120"/>
                  <a:ea typeface="微軟正黑體" panose="020B0604030504040204" pitchFamily="34" charset="-120"/>
                </a:rPr>
                <a:t>財團法人</a:t>
              </a:r>
              <a:r>
                <a:rPr lang="en-US" altLang="zh-TW" sz="700" b="1" spc="-50" dirty="0" smtClean="0">
                  <a:latin typeface="微軟正黑體" panose="020B0604030504040204" pitchFamily="34" charset="-120"/>
                  <a:ea typeface="微軟正黑體" panose="020B0604030504040204" pitchFamily="34" charset="-120"/>
                </a:rPr>
                <a:t>EDEN SOCIAL WELFARE FOUNDATION</a:t>
              </a:r>
            </a:p>
            <a:p>
              <a:r>
                <a:rPr lang="zh-TW" altLang="en-US" sz="1600" spc="50" dirty="0" smtClean="0">
                  <a:latin typeface="微軟正黑體" panose="020B0604030504040204" pitchFamily="34" charset="-120"/>
                  <a:ea typeface="微軟正黑體" panose="020B0604030504040204" pitchFamily="34" charset="-120"/>
                </a:rPr>
                <a:t>伊甸社會褔利基金會</a:t>
              </a:r>
              <a:endParaRPr lang="zh-TW" altLang="en-US" sz="1600" spc="5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793568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6372200" y="1052736"/>
            <a:ext cx="2664296" cy="1728192"/>
            <a:chOff x="6444208" y="548680"/>
            <a:chExt cx="2664296" cy="1728192"/>
          </a:xfrm>
        </p:grpSpPr>
        <p:sp>
          <p:nvSpPr>
            <p:cNvPr id="20" name="雲朵形圖說文字 19"/>
            <p:cNvSpPr/>
            <p:nvPr/>
          </p:nvSpPr>
          <p:spPr>
            <a:xfrm>
              <a:off x="6444208" y="548680"/>
              <a:ext cx="2664296" cy="1728192"/>
            </a:xfrm>
            <a:prstGeom prst="cloudCallout">
              <a:avLst>
                <a:gd name="adj1" fmla="val -112712"/>
                <a:gd name="adj2" fmla="val 74625"/>
              </a:avLst>
            </a:prstGeom>
            <a:solidFill>
              <a:schemeClr val="bg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b="1">
                <a:solidFill>
                  <a:schemeClr val="tx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8028384" y="692696"/>
              <a:ext cx="492443"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衛政</a:t>
              </a:r>
              <a:endParaRPr lang="zh-TW" altLang="en-US" sz="1200" b="1"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7164288" y="1484784"/>
              <a:ext cx="492443"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勞政</a:t>
              </a:r>
              <a:endParaRPr lang="zh-TW" altLang="en-US" sz="1200" b="1"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7596336" y="1196752"/>
              <a:ext cx="492443"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社政</a:t>
              </a:r>
              <a:endParaRPr lang="zh-TW" altLang="en-US" sz="1200" b="1" dirty="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7380312" y="764704"/>
              <a:ext cx="492443"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教育</a:t>
              </a:r>
              <a:endParaRPr lang="zh-TW" altLang="en-US" sz="1200" b="1"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7596336" y="1844824"/>
              <a:ext cx="492443"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外交</a:t>
              </a:r>
              <a:endParaRPr lang="zh-TW" altLang="en-US" sz="1200" b="1" dirty="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6732240" y="1052736"/>
              <a:ext cx="492443"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交通</a:t>
              </a:r>
              <a:endParaRPr lang="en-US" altLang="zh-TW" sz="1200" b="1" dirty="0" smtClean="0">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8172400" y="1484784"/>
              <a:ext cx="492443"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都發</a:t>
              </a:r>
              <a:endParaRPr lang="zh-TW" altLang="en-US" sz="1200" b="1"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8316416" y="1052736"/>
              <a:ext cx="492443" cy="276999"/>
            </a:xfrm>
            <a:prstGeom prst="rect">
              <a:avLst/>
            </a:prstGeom>
            <a:noFill/>
          </p:spPr>
          <p:txBody>
            <a:bodyPr wrap="none" rtlCol="0">
              <a:spAutoFit/>
            </a:bodyPr>
            <a:lstStyle/>
            <a:p>
              <a:r>
                <a:rPr lang="zh-TW" altLang="en-US" sz="1200" b="1" dirty="0" smtClean="0">
                  <a:latin typeface="微軟正黑體" panose="020B0604030504040204" pitchFamily="34" charset="-120"/>
                  <a:ea typeface="微軟正黑體" panose="020B0604030504040204" pitchFamily="34" charset="-120"/>
                </a:rPr>
                <a:t>青輔</a:t>
              </a:r>
              <a:endParaRPr lang="zh-TW" altLang="en-US" sz="1200" b="1"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a:xfrm>
            <a:off x="271657" y="786408"/>
            <a:ext cx="8465194" cy="914400"/>
          </a:xfrm>
        </p:spPr>
        <p:txBody>
          <a:bodyPr/>
          <a:lstStyle/>
          <a:p>
            <a:r>
              <a:rPr lang="zh-TW" altLang="en-US" b="1" dirty="0" smtClean="0">
                <a:solidFill>
                  <a:srgbClr val="FFC000"/>
                </a:solidFill>
                <a:latin typeface="微軟正黑體" panose="020B0604030504040204" pitchFamily="34" charset="-120"/>
                <a:ea typeface="微軟正黑體" panose="020B0604030504040204" pitchFamily="34" charset="-120"/>
              </a:rPr>
              <a:t>伊甸核心</a:t>
            </a:r>
            <a:r>
              <a:rPr lang="zh-TW" altLang="en-US" b="1" dirty="0" smtClean="0">
                <a:solidFill>
                  <a:schemeClr val="tx1"/>
                </a:solidFill>
                <a:latin typeface="微軟正黑體" panose="020B0604030504040204" pitchFamily="34" charset="-120"/>
                <a:ea typeface="微軟正黑體" panose="020B0604030504040204" pitchFamily="34" charset="-120"/>
              </a:rPr>
              <a:t>─全生涯的思考</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95536" y="1766042"/>
            <a:ext cx="5290231" cy="553998"/>
          </a:xfrm>
          <a:prstGeom prst="rect">
            <a:avLst/>
          </a:prstGeom>
        </p:spPr>
        <p:txBody>
          <a:bodyPr wrap="none">
            <a:spAutoFit/>
          </a:bodyPr>
          <a:lstStyle/>
          <a:p>
            <a:pPr>
              <a:lnSpc>
                <a:spcPct val="150000"/>
              </a:lnSpc>
            </a:pPr>
            <a:r>
              <a:rPr lang="zh-TW" altLang="en-US" sz="2000" dirty="0" smtClean="0">
                <a:latin typeface="微軟正黑體" panose="020B0604030504040204" pitchFamily="34" charset="-120"/>
                <a:ea typeface="微軟正黑體" panose="020B0604030504040204" pitchFamily="34" charset="-120"/>
              </a:rPr>
              <a:t>全省</a:t>
            </a:r>
            <a:r>
              <a:rPr lang="en-US" altLang="zh-TW" sz="2000" dirty="0" smtClean="0">
                <a:latin typeface="微軟正黑體" panose="020B0604030504040204" pitchFamily="34" charset="-120"/>
                <a:ea typeface="微軟正黑體" panose="020B0604030504040204" pitchFamily="34" charset="-120"/>
              </a:rPr>
              <a:t>80</a:t>
            </a:r>
            <a:r>
              <a:rPr lang="zh-TW" altLang="en-US" sz="2000" dirty="0" smtClean="0">
                <a:latin typeface="微軟正黑體" panose="020B0604030504040204" pitchFamily="34" charset="-120"/>
                <a:ea typeface="微軟正黑體" panose="020B0604030504040204" pitchFamily="34" charset="-120"/>
              </a:rPr>
              <a:t>多個服務據點，每年服務</a:t>
            </a:r>
            <a:r>
              <a:rPr lang="en-US" altLang="zh-TW" sz="2000" dirty="0" smtClean="0">
                <a:latin typeface="微軟正黑體" panose="020B0604030504040204" pitchFamily="34" charset="-120"/>
                <a:ea typeface="微軟正黑體" panose="020B0604030504040204" pitchFamily="34" charset="-120"/>
              </a:rPr>
              <a:t>700</a:t>
            </a:r>
            <a:r>
              <a:rPr lang="zh-TW" altLang="en-US" sz="2000" dirty="0" smtClean="0">
                <a:latin typeface="微軟正黑體" panose="020B0604030504040204" pitchFamily="34" charset="-120"/>
                <a:ea typeface="微軟正黑體" panose="020B0604030504040204" pitchFamily="34" charset="-120"/>
              </a:rPr>
              <a:t>多個專案</a:t>
            </a:r>
            <a:endParaRPr lang="en-US" altLang="zh-TW" sz="2000" dirty="0" smtClean="0">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79512" y="2087838"/>
            <a:ext cx="8413323" cy="4375316"/>
            <a:chOff x="1131959" y="1738961"/>
            <a:chExt cx="6881032" cy="3850278"/>
          </a:xfrm>
        </p:grpSpPr>
        <p:pic>
          <p:nvPicPr>
            <p:cNvPr id="6" name="圖片 5" descr="000118.jpg"/>
            <p:cNvPicPr>
              <a:picLocks noChangeAspect="1"/>
            </p:cNvPicPr>
            <p:nvPr/>
          </p:nvPicPr>
          <p:blipFill>
            <a:blip r:embed="rId2" cstate="print">
              <a:extLst>
                <a:ext uri="{BEBA8EAE-BF5A-486C-A8C5-ECC9F3942E4B}">
                  <a14:imgProps xmlns:a14="http://schemas.microsoft.com/office/drawing/2010/main">
                    <a14:imgLayer r:embed="rId3">
                      <a14:imgEffect>
                        <a14:backgroundRemoval t="0" b="95221" l="0" r="100000">
                          <a14:foregroundMark x1="38679" y1="48529" x2="38679" y2="48529"/>
                          <a14:foregroundMark x1="27358" y1="63971" x2="27358" y2="63971"/>
                          <a14:foregroundMark x1="20189" y1="72426" x2="20189" y2="72426"/>
                          <a14:foregroundMark x1="9434" y1="73162" x2="9434" y2="73162"/>
                          <a14:foregroundMark x1="9434" y1="69118" x2="9434" y2="69118"/>
                          <a14:foregroundMark x1="7547" y1="67647" x2="7547" y2="67647"/>
                          <a14:foregroundMark x1="11321" y1="66544" x2="11321" y2="66544"/>
                          <a14:foregroundMark x1="10000" y1="68382" x2="10000" y2="68382"/>
                          <a14:foregroundMark x1="10377" y1="72426" x2="10377" y2="72426"/>
                          <a14:foregroundMark x1="12075" y1="72794" x2="12075" y2="72794"/>
                          <a14:foregroundMark x1="9434" y1="76103" x2="9434" y2="76103"/>
                          <a14:foregroundMark x1="14528" y1="76103" x2="14528" y2="76103"/>
                          <a14:foregroundMark x1="22075" y1="76103" x2="22075" y2="76103"/>
                          <a14:foregroundMark x1="25849" y1="75735" x2="25849" y2="75735"/>
                          <a14:foregroundMark x1="26792" y1="76103" x2="26792" y2="76103"/>
                          <a14:foregroundMark x1="63019" y1="45588" x2="63019" y2="45588"/>
                          <a14:foregroundMark x1="71321" y1="54412" x2="71321" y2="54412"/>
                          <a14:foregroundMark x1="76038" y1="60294" x2="76038" y2="60294"/>
                          <a14:foregroundMark x1="74717" y1="47426" x2="74717" y2="47426"/>
                          <a14:foregroundMark x1="77170" y1="68382" x2="77170" y2="68382"/>
                          <a14:backgroundMark x1="76792" y1="71324" x2="76792" y2="71324"/>
                          <a14:backgroundMark x1="65660" y1="43015" x2="65660" y2="43015"/>
                          <a14:backgroundMark x1="64528" y1="47059" x2="64528" y2="47059"/>
                        </a14:backgroundRemoval>
                      </a14:imgEffect>
                    </a14:imgLayer>
                  </a14:imgProps>
                </a:ext>
              </a:extLst>
            </a:blip>
            <a:srcRect b="12450"/>
            <a:stretch>
              <a:fillRect/>
            </a:stretch>
          </p:blipFill>
          <p:spPr>
            <a:xfrm>
              <a:off x="1131959" y="2564903"/>
              <a:ext cx="6731000" cy="3024336"/>
            </a:xfrm>
            <a:prstGeom prst="rect">
              <a:avLst/>
            </a:prstGeom>
          </p:spPr>
        </p:pic>
        <p:sp>
          <p:nvSpPr>
            <p:cNvPr id="7" name="文字方塊 6"/>
            <p:cNvSpPr txBox="1"/>
            <p:nvPr/>
          </p:nvSpPr>
          <p:spPr>
            <a:xfrm>
              <a:off x="1539533" y="4437112"/>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早期療育</a:t>
              </a:r>
              <a:endParaRPr lang="zh-TW" altLang="en-US" sz="14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051720" y="4077072"/>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特殊教育</a:t>
              </a:r>
              <a:endParaRPr lang="zh-TW" altLang="en-US" sz="1400"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555776" y="3717032"/>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轉銜服務</a:t>
              </a:r>
              <a:endParaRPr lang="zh-TW" altLang="en-US" sz="1400" b="1"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4716016" y="2636912"/>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生活重建</a:t>
              </a:r>
              <a:endParaRPr lang="zh-TW" altLang="en-US" sz="1400"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563888" y="2996952"/>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職業訓練</a:t>
              </a:r>
              <a:endParaRPr lang="zh-TW" altLang="en-US" sz="1400" b="1"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995936" y="2636912"/>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就業輔導</a:t>
              </a:r>
              <a:endParaRPr lang="en-US" altLang="zh-TW" sz="1400" b="1" dirty="0" smtClean="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2987824" y="3284984"/>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日間照顧</a:t>
              </a:r>
              <a:endParaRPr lang="zh-TW" altLang="en-US" sz="1400" b="1"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5076056" y="2924944"/>
              <a:ext cx="1017480"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新移民服務</a:t>
              </a:r>
              <a:endParaRPr lang="zh-TW" altLang="en-US" sz="1400" b="1"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6012160" y="3284984"/>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長期照顧</a:t>
              </a:r>
              <a:endParaRPr lang="zh-TW" altLang="en-US" sz="1400" b="1"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660232" y="3789040"/>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重殘養護</a:t>
              </a:r>
              <a:endParaRPr lang="zh-TW" altLang="en-US" sz="1400" b="1"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7164288" y="4293096"/>
              <a:ext cx="848703"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全人照顧</a:t>
              </a:r>
              <a:endParaRPr lang="zh-TW" altLang="en-US" sz="1400" b="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388290" y="1738961"/>
              <a:ext cx="511151" cy="270844"/>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輔具</a:t>
              </a:r>
              <a:endParaRPr lang="zh-TW" altLang="en-US" sz="1400" b="1" dirty="0">
                <a:latin typeface="微軟正黑體" panose="020B0604030504040204" pitchFamily="34" charset="-120"/>
                <a:ea typeface="微軟正黑體" panose="020B0604030504040204" pitchFamily="34" charset="-120"/>
              </a:endParaRPr>
            </a:p>
          </p:txBody>
        </p:sp>
      </p:grpSp>
      <p:grpSp>
        <p:nvGrpSpPr>
          <p:cNvPr id="29" name="群組 28"/>
          <p:cNvGrpSpPr/>
          <p:nvPr/>
        </p:nvGrpSpPr>
        <p:grpSpPr>
          <a:xfrm>
            <a:off x="107504" y="188640"/>
            <a:ext cx="2487019" cy="493676"/>
            <a:chOff x="342251" y="5876261"/>
            <a:chExt cx="3532505" cy="625088"/>
          </a:xfrm>
        </p:grpSpPr>
        <p:pic>
          <p:nvPicPr>
            <p:cNvPr id="30" name="圖片 29">
              <a:hlinkClick r:id="rId4" action="ppaction://hlinkfile"/>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31" name="文字方塊 30">
              <a:hlinkClick r:id="rId4"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392435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CA0B4603-8E9A-4036-91B2-F0771D72A623}" type="slidenum">
              <a:rPr lang="zh-TW" altLang="en-US" smtClean="0">
                <a:latin typeface="微軟正黑體" panose="020B0604030504040204" pitchFamily="34" charset="-120"/>
                <a:ea typeface="微軟正黑體" panose="020B0604030504040204" pitchFamily="34" charset="-120"/>
              </a:rPr>
              <a:pPr/>
              <a:t>22</a:t>
            </a:fld>
            <a:endParaRPr lang="zh-TW" altLang="en-US">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5282227" y="1723455"/>
            <a:ext cx="3005951" cy="769441"/>
          </a:xfrm>
          <a:prstGeom prst="rect">
            <a:avLst/>
          </a:prstGeom>
          <a:noFill/>
        </p:spPr>
        <p:txBody>
          <a:bodyPr wrap="none" rtlCol="0">
            <a:spAutoFit/>
          </a:bodyPr>
          <a:lstStyle/>
          <a:p>
            <a:r>
              <a:rPr lang="zh-TW" altLang="en-US" sz="4400" dirty="0" smtClean="0">
                <a:latin typeface="微軟正黑體" panose="020B0604030504040204" pitchFamily="34" charset="-120"/>
                <a:ea typeface="微軟正黑體" panose="020B0604030504040204" pitchFamily="34" charset="-120"/>
              </a:rPr>
              <a:t>創新的力量</a:t>
            </a:r>
            <a:endParaRPr lang="zh-TW" altLang="en-US" sz="44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7064990" y="2492896"/>
            <a:ext cx="1800493" cy="369332"/>
          </a:xfrm>
          <a:prstGeom prst="rect">
            <a:avLst/>
          </a:prstGeom>
          <a:noFill/>
        </p:spPr>
        <p:txBody>
          <a:bodyPr wrap="none" rtlCol="0">
            <a:spAutoFit/>
          </a:bodyPr>
          <a:lstStyle/>
          <a:p>
            <a:r>
              <a:rPr lang="zh-TW" altLang="en-US" dirty="0" smtClean="0">
                <a:latin typeface="微軟正黑體" panose="020B0604030504040204" pitchFamily="34" charset="-120"/>
                <a:ea typeface="微軟正黑體" panose="020B0604030504040204" pitchFamily="34" charset="-120"/>
              </a:rPr>
              <a:t>創新措施   </a:t>
            </a:r>
            <a:r>
              <a:rPr lang="zh-TW" altLang="en-US" dirty="0" smtClean="0">
                <a:solidFill>
                  <a:srgbClr val="FFC000"/>
                </a:solidFill>
                <a:latin typeface="微軟正黑體" panose="020B0604030504040204" pitchFamily="34" charset="-120"/>
                <a:ea typeface="微軟正黑體" panose="020B0604030504040204" pitchFamily="34" charset="-120"/>
              </a:rPr>
              <a:t>舉例</a:t>
            </a:r>
            <a:endParaRPr lang="zh-TW" altLang="en-US" dirty="0">
              <a:solidFill>
                <a:srgbClr val="FFC0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175631" y="2492896"/>
            <a:ext cx="3203120" cy="2746906"/>
          </a:xfrm>
          <a:prstGeom prst="rect">
            <a:avLst/>
          </a:prstGeom>
          <a:noFill/>
          <a:ln>
            <a:noFill/>
          </a:ln>
        </p:spPr>
        <p:txBody>
          <a:bodyPr wrap="none" rtlCol="0">
            <a:spAutoFit/>
          </a:bodyPr>
          <a:lstStyle/>
          <a:p>
            <a:pPr algn="r">
              <a:lnSpc>
                <a:spcPts val="2300"/>
              </a:lnSpc>
            </a:pP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外展 時段型按摩服務</a:t>
            </a:r>
            <a:endPar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lnSpc>
                <a:spcPts val="2300"/>
              </a:lnSpc>
            </a:pP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企用</a:t>
            </a:r>
            <a:r>
              <a:rPr lang="zh-TW" altLang="en-US" sz="1500" dirty="0">
                <a:solidFill>
                  <a:schemeClr val="tx1">
                    <a:lumMod val="65000"/>
                  </a:schemeClr>
                </a:solidFill>
                <a:latin typeface="微軟正黑體" panose="020B0604030504040204" pitchFamily="34" charset="-120"/>
                <a:ea typeface="微軟正黑體" panose="020B0604030504040204" pitchFamily="34" charset="-120"/>
              </a:rPr>
              <a:t>按摩師代管</a:t>
            </a: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服務</a:t>
            </a:r>
            <a:endPar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lnSpc>
                <a:spcPts val="2300"/>
              </a:lnSpc>
            </a:pP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溫馨接送情 單</a:t>
            </a:r>
            <a:r>
              <a:rPr lang="zh-TW" altLang="en-US" sz="1500" dirty="0">
                <a:solidFill>
                  <a:schemeClr val="tx1">
                    <a:lumMod val="65000"/>
                  </a:schemeClr>
                </a:solidFill>
                <a:latin typeface="微軟正黑體" panose="020B0604030504040204" pitchFamily="34" charset="-120"/>
                <a:ea typeface="微軟正黑體" panose="020B0604030504040204" pitchFamily="34" charset="-120"/>
              </a:rPr>
              <a:t>親媽媽復康</a:t>
            </a: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巴士</a:t>
            </a:r>
            <a:endPar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lnSpc>
                <a:spcPts val="2300"/>
              </a:lnSpc>
            </a:pPr>
            <a:r>
              <a:rPr lang="zh-TW" altLang="en-US" sz="1500" dirty="0">
                <a:solidFill>
                  <a:schemeClr val="tx1">
                    <a:lumMod val="65000"/>
                  </a:schemeClr>
                </a:solidFill>
                <a:latin typeface="微軟正黑體" panose="020B0604030504040204" pitchFamily="34" charset="-120"/>
                <a:ea typeface="微軟正黑體" panose="020B0604030504040204" pitchFamily="34" charset="-120"/>
              </a:rPr>
              <a:t>傳統打字</a:t>
            </a: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排版 → 銀行客戶資料管理</a:t>
            </a:r>
            <a:endPar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lnSpc>
                <a:spcPts val="2300"/>
              </a:lnSpc>
            </a:pPr>
            <a:r>
              <a:rPr lang="zh-TW" altLang="en-US" sz="1500" dirty="0">
                <a:solidFill>
                  <a:schemeClr val="tx1">
                    <a:lumMod val="65000"/>
                  </a:schemeClr>
                </a:solidFill>
                <a:latin typeface="微軟正黑體" panose="020B0604030504040204" pitchFamily="34" charset="-120"/>
                <a:ea typeface="微軟正黑體" panose="020B0604030504040204" pitchFamily="34" charset="-120"/>
              </a:rPr>
              <a:t>象圈工程</a:t>
            </a: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計畫</a:t>
            </a:r>
            <a:endPar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lnSpc>
                <a:spcPts val="2300"/>
              </a:lnSpc>
            </a:pPr>
            <a:r>
              <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rPr>
              <a:t>NPO</a:t>
            </a: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社會住宅 → 整合服務物管社企</a:t>
            </a:r>
            <a:endPar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lnSpc>
                <a:spcPts val="2300"/>
              </a:lnSpc>
            </a:pPr>
            <a:r>
              <a:rPr lang="zh-TW" altLang="en-US" sz="1500" dirty="0">
                <a:solidFill>
                  <a:schemeClr val="tx1">
                    <a:lumMod val="65000"/>
                  </a:schemeClr>
                </a:solidFill>
                <a:latin typeface="微軟正黑體" panose="020B0604030504040204" pitchFamily="34" charset="-120"/>
                <a:ea typeface="微軟正黑體" panose="020B0604030504040204" pitchFamily="34" charset="-120"/>
              </a:rPr>
              <a:t>快樂早餐社區總舖</a:t>
            </a: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師</a:t>
            </a:r>
            <a:endPar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lnSpc>
                <a:spcPts val="2300"/>
              </a:lnSpc>
            </a:pPr>
            <a:r>
              <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rPr>
              <a:t>921</a:t>
            </a: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輪椅庇護工場</a:t>
            </a:r>
            <a:endParaRPr lang="en-US" altLang="zh-TW" sz="1500" dirty="0" smtClean="0">
              <a:solidFill>
                <a:schemeClr val="tx1">
                  <a:lumMod val="65000"/>
                </a:schemeClr>
              </a:solidFill>
              <a:latin typeface="微軟正黑體" panose="020B0604030504040204" pitchFamily="34" charset="-120"/>
              <a:ea typeface="微軟正黑體" panose="020B0604030504040204" pitchFamily="34" charset="-120"/>
            </a:endParaRPr>
          </a:p>
          <a:p>
            <a:pPr algn="r">
              <a:lnSpc>
                <a:spcPts val="2300"/>
              </a:lnSpc>
            </a:pPr>
            <a:r>
              <a:rPr lang="zh-TW" altLang="en-US" sz="1500" dirty="0">
                <a:solidFill>
                  <a:schemeClr val="tx1">
                    <a:lumMod val="65000"/>
                  </a:schemeClr>
                </a:solidFill>
                <a:latin typeface="微軟正黑體" panose="020B0604030504040204" pitchFamily="34" charset="-120"/>
                <a:ea typeface="微軟正黑體" panose="020B0604030504040204" pitchFamily="34" charset="-120"/>
              </a:rPr>
              <a:t>勞動部電扶</a:t>
            </a:r>
            <a:r>
              <a:rPr lang="zh-TW" altLang="en-US" sz="1500" dirty="0" smtClean="0">
                <a:solidFill>
                  <a:schemeClr val="tx1">
                    <a:lumMod val="65000"/>
                  </a:schemeClr>
                </a:solidFill>
                <a:latin typeface="微軟正黑體" panose="020B0604030504040204" pitchFamily="34" charset="-120"/>
                <a:ea typeface="微軟正黑體" panose="020B0604030504040204" pitchFamily="34" charset="-120"/>
              </a:rPr>
              <a:t>中心</a:t>
            </a:r>
            <a:endParaRPr lang="zh-TW" altLang="en-US" sz="1500" dirty="0">
              <a:solidFill>
                <a:schemeClr val="tx1">
                  <a:lumMod val="65000"/>
                </a:schemeClr>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4666783" y="2511187"/>
            <a:ext cx="1059906" cy="369332"/>
          </a:xfrm>
          <a:prstGeom prst="rect">
            <a:avLst/>
          </a:prstGeom>
          <a:noFill/>
          <a:ln>
            <a:noFill/>
          </a:ln>
        </p:spPr>
        <p:txBody>
          <a:bodyPr wrap="none" rtlCol="0">
            <a:spAutoFit/>
          </a:bodyPr>
          <a:lstStyle/>
          <a:p>
            <a:r>
              <a:rPr lang="en-US" altLang="zh-TW" b="1" dirty="0" smtClean="0">
                <a:solidFill>
                  <a:srgbClr val="FFC000"/>
                </a:solidFill>
                <a:latin typeface="微軟正黑體" panose="020B0604030504040204" pitchFamily="34" charset="-120"/>
                <a:ea typeface="微軟正黑體" panose="020B0604030504040204" pitchFamily="34" charset="-120"/>
              </a:rPr>
              <a:t>921</a:t>
            </a:r>
            <a:r>
              <a:rPr lang="zh-TW" altLang="en-US" b="1" dirty="0" smtClean="0">
                <a:solidFill>
                  <a:srgbClr val="FFC000"/>
                </a:solidFill>
                <a:latin typeface="微軟正黑體" panose="020B0604030504040204" pitchFamily="34" charset="-120"/>
                <a:ea typeface="微軟正黑體" panose="020B0604030504040204" pitchFamily="34" charset="-120"/>
              </a:rPr>
              <a:t>工場</a:t>
            </a:r>
            <a:endParaRPr lang="zh-TW" altLang="en-US"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572000" y="2800960"/>
            <a:ext cx="3195105" cy="1015663"/>
          </a:xfrm>
          <a:prstGeom prst="rect">
            <a:avLst/>
          </a:prstGeom>
          <a:noFill/>
          <a:ln>
            <a:noFill/>
          </a:ln>
        </p:spPr>
        <p:txBody>
          <a:bodyPr wrap="none" rtlCol="0">
            <a:spAutoFit/>
          </a:bodyPr>
          <a:lstStyle/>
          <a:p>
            <a:r>
              <a:rPr lang="zh-TW" altLang="en-US" sz="1500" dirty="0" smtClean="0">
                <a:latin typeface="微軟正黑體" panose="020B0604030504040204" pitchFamily="34" charset="-120"/>
                <a:ea typeface="微軟正黑體" panose="020B0604030504040204" pitchFamily="34" charset="-120"/>
              </a:rPr>
              <a:t>讓弱勢幫助弱勢</a:t>
            </a:r>
            <a:endParaRPr lang="en-US" altLang="zh-TW" sz="1500" dirty="0" smtClean="0">
              <a:latin typeface="微軟正黑體" panose="020B0604030504040204" pitchFamily="34" charset="-120"/>
              <a:ea typeface="微軟正黑體" panose="020B0604030504040204" pitchFamily="34" charset="-120"/>
            </a:endParaRPr>
          </a:p>
          <a:p>
            <a:r>
              <a:rPr lang="zh-TW" altLang="en-US" sz="1500" dirty="0">
                <a:latin typeface="微軟正黑體" panose="020B0604030504040204" pitchFamily="34" charset="-120"/>
                <a:ea typeface="微軟正黑體" panose="020B0604030504040204" pitchFamily="34" charset="-120"/>
              </a:rPr>
              <a:t>愛無國界的議題</a:t>
            </a:r>
            <a:r>
              <a:rPr lang="zh-TW" altLang="en-US" sz="1500" dirty="0" smtClean="0">
                <a:latin typeface="微軟正黑體" panose="020B0604030504040204" pitchFamily="34" charset="-120"/>
                <a:ea typeface="微軟正黑體" panose="020B0604030504040204" pitchFamily="34" charset="-120"/>
              </a:rPr>
              <a:t>整合</a:t>
            </a:r>
            <a:endParaRPr lang="en-US" altLang="zh-TW" sz="1500" dirty="0" smtClean="0">
              <a:latin typeface="微軟正黑體" panose="020B0604030504040204" pitchFamily="34" charset="-120"/>
              <a:ea typeface="微軟正黑體" panose="020B0604030504040204" pitchFamily="34" charset="-120"/>
            </a:endParaRPr>
          </a:p>
          <a:p>
            <a:r>
              <a:rPr lang="en-US" altLang="zh-TW" sz="1500" dirty="0" smtClean="0">
                <a:latin typeface="微軟正黑體" panose="020B0604030504040204" pitchFamily="34" charset="-120"/>
                <a:ea typeface="微軟正黑體" panose="020B0604030504040204" pitchFamily="34" charset="-120"/>
              </a:rPr>
              <a:t>100</a:t>
            </a:r>
            <a:r>
              <a:rPr lang="zh-TW" altLang="en-US" sz="1500" dirty="0" smtClean="0">
                <a:latin typeface="微軟正黑體" panose="020B0604030504040204" pitchFamily="34" charset="-120"/>
                <a:ea typeface="微軟正黑體" panose="020B0604030504040204" pitchFamily="34" charset="-120"/>
              </a:rPr>
              <a:t>個工作機會*</a:t>
            </a:r>
            <a:r>
              <a:rPr lang="en-US" altLang="zh-TW" sz="1500" dirty="0" smtClean="0">
                <a:latin typeface="微軟正黑體" panose="020B0604030504040204" pitchFamily="34" charset="-120"/>
                <a:ea typeface="微軟正黑體" panose="020B0604030504040204" pitchFamily="34" charset="-120"/>
              </a:rPr>
              <a:t>14</a:t>
            </a:r>
            <a:r>
              <a:rPr lang="zh-TW" altLang="en-US" sz="1500" dirty="0" smtClean="0">
                <a:latin typeface="微軟正黑體" panose="020B0604030504040204" pitchFamily="34" charset="-120"/>
                <a:ea typeface="微軟正黑體" panose="020B0604030504040204" pitchFamily="34" charset="-120"/>
              </a:rPr>
              <a:t>年身障者、災民</a:t>
            </a:r>
            <a:endParaRPr lang="en-US" altLang="zh-TW" sz="1500" dirty="0" smtClean="0">
              <a:latin typeface="微軟正黑體" panose="020B0604030504040204" pitchFamily="34" charset="-120"/>
              <a:ea typeface="微軟正黑體" panose="020B0604030504040204" pitchFamily="34" charset="-120"/>
            </a:endParaRPr>
          </a:p>
          <a:p>
            <a:r>
              <a:rPr lang="zh-TW" altLang="en-US" sz="1500" dirty="0">
                <a:latin typeface="微軟正黑體" panose="020B0604030504040204" pitchFamily="34" charset="-120"/>
                <a:ea typeface="微軟正黑體" panose="020B0604030504040204" pitchFamily="34" charset="-120"/>
              </a:rPr>
              <a:t>輪椅行銷分送</a:t>
            </a:r>
            <a:r>
              <a:rPr lang="en-US" altLang="zh-TW" sz="1500" dirty="0">
                <a:latin typeface="微軟正黑體" panose="020B0604030504040204" pitchFamily="34" charset="-120"/>
                <a:ea typeface="微軟正黑體" panose="020B0604030504040204" pitchFamily="34" charset="-120"/>
              </a:rPr>
              <a:t>35</a:t>
            </a:r>
            <a:r>
              <a:rPr lang="zh-TW" altLang="en-US" sz="1500" dirty="0">
                <a:latin typeface="微軟正黑體" panose="020B0604030504040204" pitchFamily="34" charset="-120"/>
                <a:ea typeface="微軟正黑體" panose="020B0604030504040204" pitchFamily="34" charset="-120"/>
              </a:rPr>
              <a:t>個國家</a:t>
            </a:r>
          </a:p>
        </p:txBody>
      </p:sp>
      <p:sp>
        <p:nvSpPr>
          <p:cNvPr id="8" name="文字方塊 7"/>
          <p:cNvSpPr txBox="1"/>
          <p:nvPr/>
        </p:nvSpPr>
        <p:spPr>
          <a:xfrm>
            <a:off x="4572000" y="3923764"/>
            <a:ext cx="1107996" cy="369332"/>
          </a:xfrm>
          <a:prstGeom prst="rect">
            <a:avLst/>
          </a:prstGeom>
          <a:noFill/>
          <a:ln>
            <a:noFill/>
          </a:ln>
        </p:spPr>
        <p:txBody>
          <a:bodyPr wrap="none" rtlCol="0">
            <a:spAutoFit/>
          </a:bodyPr>
          <a:lstStyle/>
          <a:p>
            <a:r>
              <a:rPr lang="zh-TW" altLang="en-US" b="1" dirty="0" smtClean="0">
                <a:solidFill>
                  <a:srgbClr val="FFC000"/>
                </a:solidFill>
                <a:latin typeface="微軟正黑體" panose="020B0604030504040204" pitchFamily="34" charset="-120"/>
                <a:ea typeface="微軟正黑體" panose="020B0604030504040204" pitchFamily="34" charset="-120"/>
              </a:rPr>
              <a:t>社區活化</a:t>
            </a:r>
            <a:endParaRPr lang="zh-TW" altLang="en-US" b="1" dirty="0">
              <a:solidFill>
                <a:srgbClr val="FFC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572000" y="4222830"/>
            <a:ext cx="2492990" cy="323165"/>
          </a:xfrm>
          <a:prstGeom prst="rect">
            <a:avLst/>
          </a:prstGeom>
          <a:noFill/>
          <a:ln>
            <a:noFill/>
          </a:ln>
        </p:spPr>
        <p:txBody>
          <a:bodyPr wrap="none" rtlCol="0">
            <a:spAutoFit/>
          </a:bodyPr>
          <a:lstStyle/>
          <a:p>
            <a:r>
              <a:rPr lang="zh-TW" altLang="en-US" sz="1500" dirty="0" smtClean="0">
                <a:latin typeface="微軟正黑體" panose="020B0604030504040204" pitchFamily="34" charset="-120"/>
                <a:ea typeface="微軟正黑體" panose="020B0604030504040204" pitchFamily="34" charset="-120"/>
              </a:rPr>
              <a:t>烏來屈尺國小廣興分校專案</a:t>
            </a:r>
            <a:endParaRPr lang="zh-TW" altLang="en-US" sz="15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5997860" y="4706560"/>
            <a:ext cx="1800493" cy="738664"/>
          </a:xfrm>
          <a:prstGeom prst="rect">
            <a:avLst/>
          </a:prstGeom>
          <a:noFill/>
        </p:spPr>
        <p:txBody>
          <a:bodyPr wrap="none" rtlCol="0">
            <a:spAutoFit/>
          </a:bodyPr>
          <a:lstStyle/>
          <a:p>
            <a:pPr algn="ctr"/>
            <a:r>
              <a:rPr lang="zh-TW" altLang="en-US" sz="1400" dirty="0" smtClean="0">
                <a:latin typeface="微軟正黑體" panose="020B0604030504040204" pitchFamily="34" charset="-120"/>
                <a:ea typeface="微軟正黑體" panose="020B0604030504040204" pitchFamily="34" charset="-120"/>
              </a:rPr>
              <a:t>學校公園化</a:t>
            </a:r>
            <a:endParaRPr lang="en-US" altLang="zh-TW" sz="1400" dirty="0" smtClean="0">
              <a:latin typeface="微軟正黑體" panose="020B0604030504040204" pitchFamily="34" charset="-120"/>
              <a:ea typeface="微軟正黑體" panose="020B0604030504040204" pitchFamily="34" charset="-120"/>
            </a:endParaRPr>
          </a:p>
          <a:p>
            <a:pPr algn="ctr"/>
            <a:r>
              <a:rPr lang="zh-TW" altLang="en-US" sz="1400" dirty="0">
                <a:latin typeface="微軟正黑體" panose="020B0604030504040204" pitchFamily="34" charset="-120"/>
                <a:ea typeface="微軟正黑體" panose="020B0604030504040204" pitchFamily="34" charset="-120"/>
              </a:rPr>
              <a:t>養雞</a:t>
            </a:r>
            <a:r>
              <a:rPr lang="zh-TW" altLang="en-US" sz="1400" dirty="0" smtClean="0">
                <a:latin typeface="微軟正黑體" panose="020B0604030504040204" pitchFamily="34" charset="-120"/>
                <a:ea typeface="微軟正黑體" panose="020B0604030504040204" pitchFamily="34" charset="-120"/>
              </a:rPr>
              <a:t>協力教案</a:t>
            </a:r>
            <a:endParaRPr lang="en-US" altLang="zh-TW" sz="1400" dirty="0" smtClean="0">
              <a:latin typeface="微軟正黑體" panose="020B0604030504040204" pitchFamily="34" charset="-120"/>
              <a:ea typeface="微軟正黑體" panose="020B0604030504040204" pitchFamily="34" charset="-120"/>
            </a:endParaRPr>
          </a:p>
          <a:p>
            <a:pPr algn="ctr"/>
            <a:r>
              <a:rPr lang="zh-TW" altLang="en-US" sz="1400" dirty="0">
                <a:latin typeface="微軟正黑體" panose="020B0604030504040204" pitchFamily="34" charset="-120"/>
                <a:ea typeface="微軟正黑體" panose="020B0604030504040204" pitchFamily="34" charset="-120"/>
              </a:rPr>
              <a:t>假日小小觀光導覽</a:t>
            </a:r>
            <a:r>
              <a:rPr lang="zh-TW" altLang="en-US" sz="1400" dirty="0" smtClean="0">
                <a:latin typeface="微軟正黑體" panose="020B0604030504040204" pitchFamily="34" charset="-120"/>
                <a:ea typeface="微軟正黑體" panose="020B0604030504040204" pitchFamily="34" charset="-120"/>
              </a:rPr>
              <a:t>員</a:t>
            </a:r>
            <a:endParaRPr lang="zh-TW" altLang="en-US" sz="14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644008" y="5886564"/>
            <a:ext cx="1800493" cy="369332"/>
          </a:xfrm>
          <a:prstGeom prst="rect">
            <a:avLst/>
          </a:prstGeom>
          <a:noFill/>
          <a:ln>
            <a:noFill/>
          </a:ln>
        </p:spPr>
        <p:txBody>
          <a:bodyPr wrap="none" rtlCol="0">
            <a:spAutoFit/>
          </a:bodyPr>
          <a:lstStyle/>
          <a:p>
            <a:r>
              <a:rPr lang="zh-TW" altLang="en-US" b="1" dirty="0" smtClean="0">
                <a:solidFill>
                  <a:srgbClr val="FFC000"/>
                </a:solidFill>
                <a:latin typeface="微軟正黑體" panose="020B0604030504040204" pitchFamily="34" charset="-120"/>
                <a:ea typeface="微軟正黑體" panose="020B0604030504040204" pitchFamily="34" charset="-120"/>
              </a:rPr>
              <a:t>勞動部電服中心</a:t>
            </a:r>
            <a:endParaRPr lang="zh-TW" altLang="en-US" b="1" dirty="0">
              <a:solidFill>
                <a:srgbClr val="FFC000"/>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644008" y="6174596"/>
            <a:ext cx="3706464" cy="553998"/>
          </a:xfrm>
          <a:prstGeom prst="rect">
            <a:avLst/>
          </a:prstGeom>
          <a:noFill/>
          <a:ln>
            <a:noFill/>
          </a:ln>
        </p:spPr>
        <p:txBody>
          <a:bodyPr wrap="none" rtlCol="0">
            <a:spAutoFit/>
          </a:bodyPr>
          <a:lstStyle/>
          <a:p>
            <a:r>
              <a:rPr lang="en-US" altLang="zh-TW" sz="1500" dirty="0" smtClean="0">
                <a:latin typeface="微軟正黑體" panose="020B0604030504040204" pitchFamily="34" charset="-120"/>
                <a:ea typeface="微軟正黑體" panose="020B0604030504040204" pitchFamily="34" charset="-120"/>
              </a:rPr>
              <a:t>45</a:t>
            </a:r>
            <a:r>
              <a:rPr lang="zh-TW" altLang="en-US" sz="1500" dirty="0" smtClean="0">
                <a:latin typeface="微軟正黑體" panose="020B0604030504040204" pitchFamily="34" charset="-120"/>
                <a:ea typeface="微軟正黑體" panose="020B0604030504040204" pitchFamily="34" charset="-120"/>
              </a:rPr>
              <a:t>位肢、視障員工代處理</a:t>
            </a:r>
            <a:r>
              <a:rPr lang="en-US" altLang="zh-TW" sz="1500" dirty="0" smtClean="0">
                <a:latin typeface="微軟正黑體" panose="020B0604030504040204" pitchFamily="34" charset="-120"/>
                <a:ea typeface="微軟正黑體" panose="020B0604030504040204" pitchFamily="34" charset="-120"/>
              </a:rPr>
              <a:t>90%</a:t>
            </a:r>
            <a:r>
              <a:rPr lang="zh-TW" altLang="en-US" sz="1500" dirty="0" smtClean="0">
                <a:latin typeface="微軟正黑體" panose="020B0604030504040204" pitchFamily="34" charset="-120"/>
                <a:ea typeface="微軟正黑體" panose="020B0604030504040204" pitchFamily="34" charset="-120"/>
              </a:rPr>
              <a:t>電話諮詢，</a:t>
            </a:r>
            <a:endParaRPr lang="en-US" altLang="zh-TW" sz="1500" dirty="0" smtClean="0">
              <a:latin typeface="微軟正黑體" panose="020B0604030504040204" pitchFamily="34" charset="-120"/>
              <a:ea typeface="微軟正黑體" panose="020B0604030504040204" pitchFamily="34" charset="-120"/>
            </a:endParaRPr>
          </a:p>
          <a:p>
            <a:r>
              <a:rPr lang="zh-TW" altLang="en-US" sz="1500" dirty="0" smtClean="0">
                <a:latin typeface="微軟正黑體" panose="020B0604030504040204" pitchFamily="34" charset="-120"/>
                <a:ea typeface="微軟正黑體" panose="020B0604030504040204" pitchFamily="34" charset="-120"/>
              </a:rPr>
              <a:t>今天法令改變，明天就能處理。</a:t>
            </a:r>
            <a:endParaRPr lang="zh-TW" altLang="en-US" sz="1500" dirty="0">
              <a:latin typeface="微軟正黑體" panose="020B0604030504040204" pitchFamily="34" charset="-120"/>
              <a:ea typeface="微軟正黑體" panose="020B0604030504040204" pitchFamily="34" charset="-120"/>
            </a:endParaRPr>
          </a:p>
        </p:txBody>
      </p:sp>
      <p:sp>
        <p:nvSpPr>
          <p:cNvPr id="15" name="矩形 14"/>
          <p:cNvSpPr/>
          <p:nvPr/>
        </p:nvSpPr>
        <p:spPr>
          <a:xfrm>
            <a:off x="8120098" y="4834027"/>
            <a:ext cx="844390" cy="5040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500" dirty="0" smtClean="0">
                <a:latin typeface="微軟正黑體" panose="020B0604030504040204" pitchFamily="34" charset="-120"/>
                <a:ea typeface="微軟正黑體" panose="020B0604030504040204" pitchFamily="34" charset="-120"/>
              </a:rPr>
              <a:t>社區      土</a:t>
            </a:r>
            <a:r>
              <a:rPr lang="zh-TW" altLang="en-US" sz="1500" dirty="0">
                <a:latin typeface="微軟正黑體" panose="020B0604030504040204" pitchFamily="34" charset="-120"/>
                <a:ea typeface="微軟正黑體" panose="020B0604030504040204" pitchFamily="34" charset="-120"/>
              </a:rPr>
              <a:t>雞</a:t>
            </a:r>
            <a:r>
              <a:rPr lang="zh-TW" altLang="en-US" sz="1500" dirty="0" smtClean="0">
                <a:latin typeface="微軟正黑體" panose="020B0604030504040204" pitchFamily="34" charset="-120"/>
                <a:ea typeface="微軟正黑體" panose="020B0604030504040204" pitchFamily="34" charset="-120"/>
              </a:rPr>
              <a:t>城</a:t>
            </a:r>
            <a:endParaRPr lang="zh-TW" altLang="en-US" sz="1500" dirty="0">
              <a:latin typeface="微軟正黑體" panose="020B0604030504040204" pitchFamily="34" charset="-120"/>
              <a:ea typeface="微軟正黑體" panose="020B0604030504040204" pitchFamily="34" charset="-120"/>
            </a:endParaRPr>
          </a:p>
        </p:txBody>
      </p:sp>
      <p:sp>
        <p:nvSpPr>
          <p:cNvPr id="16" name="矩形 15"/>
          <p:cNvSpPr/>
          <p:nvPr/>
        </p:nvSpPr>
        <p:spPr>
          <a:xfrm>
            <a:off x="4860032" y="4834027"/>
            <a:ext cx="844390" cy="50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500" dirty="0" smtClean="0">
                <a:latin typeface="微軟正黑體" panose="020B0604030504040204" pitchFamily="34" charset="-120"/>
                <a:ea typeface="微軟正黑體" panose="020B0604030504040204" pitchFamily="34" charset="-120"/>
              </a:rPr>
              <a:t>學校</a:t>
            </a:r>
            <a:endParaRPr lang="zh-TW" altLang="en-US" sz="1500"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076056" y="5338083"/>
            <a:ext cx="3647152" cy="323165"/>
          </a:xfrm>
          <a:prstGeom prst="rect">
            <a:avLst/>
          </a:prstGeom>
          <a:noFill/>
        </p:spPr>
        <p:txBody>
          <a:bodyPr wrap="none" rtlCol="0">
            <a:spAutoFit/>
          </a:bodyPr>
          <a:lstStyle/>
          <a:p>
            <a:r>
              <a:rPr lang="zh-TW" altLang="en-US" sz="1500" dirty="0" smtClean="0">
                <a:latin typeface="微軟正黑體" panose="020B0604030504040204" pitchFamily="34" charset="-120"/>
                <a:ea typeface="微軟正黑體" panose="020B0604030504040204" pitchFamily="34" charset="-120"/>
              </a:rPr>
              <a:t>活化</a:t>
            </a:r>
            <a:r>
              <a:rPr lang="zh-TW" altLang="en-US" sz="1500" dirty="0">
                <a:latin typeface="微軟正黑體" panose="020B0604030504040204" pitchFamily="34" charset="-120"/>
                <a:ea typeface="微軟正黑體" panose="020B0604030504040204" pitchFamily="34" charset="-120"/>
              </a:rPr>
              <a:t>社區經濟、降低人口外流、減緩廢校</a:t>
            </a:r>
          </a:p>
        </p:txBody>
      </p:sp>
      <p:grpSp>
        <p:nvGrpSpPr>
          <p:cNvPr id="18" name="群組 17"/>
          <p:cNvGrpSpPr/>
          <p:nvPr/>
        </p:nvGrpSpPr>
        <p:grpSpPr>
          <a:xfrm>
            <a:off x="276521" y="6235700"/>
            <a:ext cx="2520683" cy="493676"/>
            <a:chOff x="342251" y="5876261"/>
            <a:chExt cx="3580320" cy="625088"/>
          </a:xfrm>
        </p:grpSpPr>
        <p:pic>
          <p:nvPicPr>
            <p:cNvPr id="19" name="圖片 18">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20" name="文字方塊 19">
              <a:hlinkClick r:id="rId2" action="ppaction://hlinkfile"/>
            </p:cNvPr>
            <p:cNvSpPr txBox="1"/>
            <p:nvPr/>
          </p:nvSpPr>
          <p:spPr>
            <a:xfrm>
              <a:off x="907541" y="5886786"/>
              <a:ext cx="3015030" cy="604041"/>
            </a:xfrm>
            <a:prstGeom prst="rect">
              <a:avLst/>
            </a:prstGeom>
            <a:noFill/>
          </p:spPr>
          <p:txBody>
            <a:bodyPr wrap="none" rtlCol="0">
              <a:spAutoFit/>
            </a:bodyPr>
            <a:lstStyle/>
            <a:p>
              <a:r>
                <a:rPr lang="zh-TW" altLang="en-US" sz="900" b="1" dirty="0" smtClean="0">
                  <a:latin typeface="微軟正黑體" panose="020B0604030504040204" pitchFamily="34" charset="-120"/>
                  <a:ea typeface="微軟正黑體" panose="020B0604030504040204" pitchFamily="34" charset="-120"/>
                </a:rPr>
                <a:t>財團法人</a:t>
              </a:r>
              <a:r>
                <a:rPr lang="en-US" altLang="zh-TW" sz="700" b="1" spc="-50" dirty="0" smtClean="0">
                  <a:latin typeface="微軟正黑體" panose="020B0604030504040204" pitchFamily="34" charset="-120"/>
                  <a:ea typeface="微軟正黑體" panose="020B0604030504040204" pitchFamily="34" charset="-120"/>
                </a:rPr>
                <a:t>EDEN SOCIAL WELFARE FOUNDATION</a:t>
              </a:r>
            </a:p>
            <a:p>
              <a:r>
                <a:rPr lang="zh-TW" altLang="en-US" sz="1600" spc="50" dirty="0" smtClean="0">
                  <a:latin typeface="微軟正黑體" panose="020B0604030504040204" pitchFamily="34" charset="-120"/>
                  <a:ea typeface="微軟正黑體" panose="020B0604030504040204" pitchFamily="34" charset="-120"/>
                </a:rPr>
                <a:t>伊甸社會褔利基金會</a:t>
              </a:r>
              <a:endParaRPr lang="zh-TW" altLang="en-US" sz="1600" spc="50" dirty="0">
                <a:latin typeface="微軟正黑體" panose="020B0604030504040204" pitchFamily="34" charset="-120"/>
                <a:ea typeface="微軟正黑體" panose="020B0604030504040204" pitchFamily="34" charset="-120"/>
              </a:endParaRPr>
            </a:p>
          </p:txBody>
        </p:sp>
      </p:grpSp>
      <p:sp>
        <p:nvSpPr>
          <p:cNvPr id="21" name="標題 1"/>
          <p:cNvSpPr txBox="1">
            <a:spLocks/>
          </p:cNvSpPr>
          <p:nvPr/>
        </p:nvSpPr>
        <p:spPr>
          <a:xfrm>
            <a:off x="499294" y="980728"/>
            <a:ext cx="8465194" cy="91440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zh-TW" altLang="en-US" b="1" dirty="0" smtClean="0">
                <a:solidFill>
                  <a:srgbClr val="FFC000"/>
                </a:solidFill>
                <a:latin typeface="微軟正黑體" panose="020B0604030504040204" pitchFamily="34" charset="-120"/>
                <a:ea typeface="微軟正黑體" panose="020B0604030504040204" pitchFamily="34" charset="-120"/>
              </a:rPr>
              <a:t>伊甸核心</a:t>
            </a:r>
            <a:r>
              <a:rPr lang="zh-TW" altLang="en-US" b="1" dirty="0" smtClean="0">
                <a:solidFill>
                  <a:schemeClr val="tx1"/>
                </a:solidFill>
                <a:latin typeface="微軟正黑體" panose="020B0604030504040204" pitchFamily="34" charset="-120"/>
                <a:ea typeface="微軟正黑體" panose="020B0604030504040204" pitchFamily="34" charset="-120"/>
              </a:rPr>
              <a:t>─創造就業機會</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grpSp>
        <p:nvGrpSpPr>
          <p:cNvPr id="22" name="群組 21"/>
          <p:cNvGrpSpPr/>
          <p:nvPr/>
        </p:nvGrpSpPr>
        <p:grpSpPr>
          <a:xfrm>
            <a:off x="107504" y="188640"/>
            <a:ext cx="2487019" cy="493676"/>
            <a:chOff x="342251" y="5876261"/>
            <a:chExt cx="3532505" cy="625088"/>
          </a:xfrm>
        </p:grpSpPr>
        <p:pic>
          <p:nvPicPr>
            <p:cNvPr id="23" name="圖片 22">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24" name="文字方塊 23">
              <a:hlinkClick r:id="rId2"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2074374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p100\Desktop\1041004 CEO.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25"/>
          <a:stretch/>
        </p:blipFill>
        <p:spPr bwMode="auto">
          <a:xfrm>
            <a:off x="107517" y="765398"/>
            <a:ext cx="5379374"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448887" y="2096126"/>
            <a:ext cx="71768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4600" b="1" dirty="0" smtClean="0">
                <a:solidFill>
                  <a:schemeClr val="tx1"/>
                </a:solidFill>
                <a:latin typeface="微軟正黑體" panose="020B0604030504040204" pitchFamily="34" charset="-120"/>
                <a:ea typeface="微軟正黑體" panose="020B0604030504040204" pitchFamily="34" charset="-120"/>
              </a:rPr>
              <a:t>持續</a:t>
            </a:r>
            <a:r>
              <a:rPr lang="zh-TW" altLang="en-US" sz="4400" b="1" dirty="0" smtClean="0">
                <a:solidFill>
                  <a:schemeClr val="tx1"/>
                </a:solidFill>
                <a:latin typeface="微軟正黑體" panose="020B0604030504040204" pitchFamily="34" charset="-120"/>
                <a:ea typeface="微軟正黑體" panose="020B0604030504040204" pitchFamily="34" charset="-120"/>
              </a:rPr>
              <a:t>的力量</a:t>
            </a:r>
            <a:endParaRPr lang="en-US" altLang="zh-TW" sz="4400" b="1" dirty="0" smtClean="0">
              <a:solidFill>
                <a:schemeClr val="tx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427624" y="3933056"/>
            <a:ext cx="71768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800" b="1" dirty="0" smtClean="0">
                <a:solidFill>
                  <a:srgbClr val="FFC000"/>
                </a:solidFill>
                <a:latin typeface="微軟正黑體" panose="020B0604030504040204" pitchFamily="34" charset="-120"/>
                <a:ea typeface="微軟正黑體" panose="020B0604030504040204" pitchFamily="34" charset="-120"/>
              </a:rPr>
              <a:t>認證而非定位</a:t>
            </a:r>
            <a:endParaRPr lang="en-US" altLang="zh-TW" sz="2800" b="1" dirty="0" smtClean="0">
              <a:solidFill>
                <a:srgbClr val="FFC000"/>
              </a:solidFill>
              <a:latin typeface="微軟正黑體" panose="020B0604030504040204" pitchFamily="34" charset="-120"/>
              <a:ea typeface="微軟正黑體" panose="020B0604030504040204" pitchFamily="34" charset="-120"/>
            </a:endParaRPr>
          </a:p>
          <a:p>
            <a:pPr algn="r"/>
            <a:r>
              <a:rPr lang="zh-TW" altLang="en-US" sz="2000" b="1" dirty="0" smtClean="0">
                <a:solidFill>
                  <a:schemeClr val="tx1"/>
                </a:solidFill>
                <a:latin typeface="微軟正黑體" panose="020B0604030504040204" pitchFamily="34" charset="-120"/>
                <a:ea typeface="微軟正黑體" panose="020B0604030504040204" pitchFamily="34" charset="-120"/>
              </a:rPr>
              <a:t>金</a:t>
            </a:r>
            <a:r>
              <a:rPr lang="zh-TW" altLang="en-US" sz="2000" b="1" dirty="0">
                <a:solidFill>
                  <a:schemeClr val="tx1"/>
                </a:solidFill>
                <a:latin typeface="微軟正黑體" panose="020B0604030504040204" pitchFamily="34" charset="-120"/>
                <a:ea typeface="微軟正黑體" panose="020B0604030504040204" pitchFamily="34" charset="-120"/>
              </a:rPr>
              <a:t>流投入公益應被</a:t>
            </a:r>
            <a:r>
              <a:rPr lang="zh-TW" altLang="en-US" sz="2000" b="1" dirty="0" smtClean="0">
                <a:solidFill>
                  <a:schemeClr val="tx1"/>
                </a:solidFill>
                <a:latin typeface="微軟正黑體" panose="020B0604030504040204" pitchFamily="34" charset="-120"/>
                <a:ea typeface="微軟正黑體" panose="020B0604030504040204" pitchFamily="34" charset="-120"/>
              </a:rPr>
              <a:t>監督  弱勢族群的就業</a:t>
            </a: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427624" y="5805264"/>
            <a:ext cx="71768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800" b="1" dirty="0" smtClean="0">
                <a:solidFill>
                  <a:srgbClr val="FFC000"/>
                </a:solidFill>
                <a:latin typeface="微軟正黑體" panose="020B0604030504040204" pitchFamily="34" charset="-120"/>
                <a:ea typeface="微軟正黑體" panose="020B0604030504040204" pitchFamily="34" charset="-120"/>
              </a:rPr>
              <a:t>跨業合作的能力</a:t>
            </a:r>
            <a:endParaRPr lang="en-US" altLang="zh-TW" sz="2800" b="1" dirty="0" smtClean="0">
              <a:solidFill>
                <a:srgbClr val="FFC000"/>
              </a:solidFill>
              <a:latin typeface="微軟正黑體" panose="020B0604030504040204" pitchFamily="34" charset="-120"/>
              <a:ea typeface="微軟正黑體" panose="020B0604030504040204" pitchFamily="34" charset="-120"/>
            </a:endParaRPr>
          </a:p>
          <a:p>
            <a:pPr algn="r"/>
            <a:r>
              <a:rPr lang="en-US" altLang="zh-TW" sz="2000" b="1" dirty="0" smtClean="0">
                <a:solidFill>
                  <a:schemeClr val="tx1"/>
                </a:solidFill>
                <a:latin typeface="微軟正黑體" panose="020B0604030504040204" pitchFamily="34" charset="-120"/>
                <a:ea typeface="微軟正黑體" panose="020B0604030504040204" pitchFamily="34" charset="-120"/>
              </a:rPr>
              <a:t>ex. </a:t>
            </a:r>
            <a:r>
              <a:rPr lang="zh-TW" altLang="en-US" sz="2000" b="1" dirty="0">
                <a:solidFill>
                  <a:schemeClr val="tx1"/>
                </a:solidFill>
                <a:latin typeface="微軟正黑體" panose="020B0604030504040204" pitchFamily="34" charset="-120"/>
                <a:ea typeface="微軟正黑體" panose="020B0604030504040204" pitchFamily="34" charset="-120"/>
              </a:rPr>
              <a:t>社群</a:t>
            </a:r>
            <a:r>
              <a:rPr lang="zh-TW" altLang="en-US" sz="2000" b="1" dirty="0" smtClean="0">
                <a:solidFill>
                  <a:schemeClr val="tx1"/>
                </a:solidFill>
                <a:latin typeface="微軟正黑體" panose="020B0604030504040204" pitchFamily="34" charset="-120"/>
                <a:ea typeface="微軟正黑體" panose="020B0604030504040204" pitchFamily="34" charset="-120"/>
              </a:rPr>
              <a:t>。社區。社企的</a:t>
            </a:r>
            <a:r>
              <a:rPr lang="zh-TW" altLang="en-US" sz="2000" b="1" dirty="0">
                <a:solidFill>
                  <a:schemeClr val="tx1"/>
                </a:solidFill>
                <a:latin typeface="微軟正黑體" panose="020B0604030504040204" pitchFamily="34" charset="-120"/>
                <a:ea typeface="微軟正黑體" panose="020B0604030504040204" pitchFamily="34" charset="-120"/>
              </a:rPr>
              <a:t>農業整合</a:t>
            </a: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403648" y="2996952"/>
            <a:ext cx="71768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800" b="1" dirty="0" smtClean="0">
                <a:solidFill>
                  <a:srgbClr val="FFC000"/>
                </a:solidFill>
                <a:latin typeface="微軟正黑體" panose="020B0604030504040204" pitchFamily="34" charset="-120"/>
                <a:ea typeface="微軟正黑體" panose="020B0604030504040204" pitchFamily="34" charset="-120"/>
              </a:rPr>
              <a:t>利益最大化</a:t>
            </a:r>
            <a:endParaRPr lang="en-US" altLang="zh-TW" sz="2800" b="1" dirty="0" smtClean="0">
              <a:solidFill>
                <a:srgbClr val="FFC000"/>
              </a:solidFill>
              <a:latin typeface="微軟正黑體" panose="020B0604030504040204" pitchFamily="34" charset="-120"/>
              <a:ea typeface="微軟正黑體" panose="020B0604030504040204" pitchFamily="34" charset="-120"/>
            </a:endParaRPr>
          </a:p>
          <a:p>
            <a:pPr algn="r"/>
            <a:r>
              <a:rPr lang="zh-TW" altLang="en-US" sz="2000" b="1" dirty="0" smtClean="0">
                <a:solidFill>
                  <a:schemeClr val="tx1"/>
                </a:solidFill>
                <a:latin typeface="微軟正黑體" panose="020B0604030504040204" pitchFamily="34" charset="-120"/>
                <a:ea typeface="微軟正黑體" panose="020B0604030504040204" pitchFamily="34" charset="-120"/>
              </a:rPr>
              <a:t>追求良性的財務循環</a:t>
            </a:r>
            <a:endParaRPr lang="en-US" altLang="zh-TW" sz="2000" b="1" dirty="0" smtClean="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1427624" y="4869160"/>
            <a:ext cx="71768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2800" b="1" dirty="0" smtClean="0">
                <a:solidFill>
                  <a:srgbClr val="FFC000"/>
                </a:solidFill>
                <a:latin typeface="微軟正黑體" panose="020B0604030504040204" pitchFamily="34" charset="-120"/>
                <a:ea typeface="微軟正黑體" panose="020B0604030504040204" pitchFamily="34" charset="-120"/>
              </a:rPr>
              <a:t>倫理課題</a:t>
            </a:r>
            <a:endParaRPr lang="en-US" altLang="zh-TW" sz="2800" b="1" dirty="0" smtClean="0">
              <a:solidFill>
                <a:srgbClr val="FFC000"/>
              </a:solidFill>
              <a:latin typeface="微軟正黑體" panose="020B0604030504040204" pitchFamily="34" charset="-120"/>
              <a:ea typeface="微軟正黑體" panose="020B0604030504040204" pitchFamily="34" charset="-120"/>
            </a:endParaRPr>
          </a:p>
          <a:p>
            <a:pPr algn="r"/>
            <a:r>
              <a:rPr lang="en-US" altLang="zh-TW" sz="2000" b="1" dirty="0" smtClean="0">
                <a:solidFill>
                  <a:schemeClr val="tx1"/>
                </a:solidFill>
                <a:latin typeface="微軟正黑體" panose="020B0604030504040204" pitchFamily="34" charset="-120"/>
                <a:ea typeface="微軟正黑體" panose="020B0604030504040204" pitchFamily="34" charset="-120"/>
              </a:rPr>
              <a:t>I am Consumer  Worker  Recipient</a:t>
            </a:r>
          </a:p>
        </p:txBody>
      </p:sp>
      <p:grpSp>
        <p:nvGrpSpPr>
          <p:cNvPr id="11" name="群組 10"/>
          <p:cNvGrpSpPr/>
          <p:nvPr/>
        </p:nvGrpSpPr>
        <p:grpSpPr>
          <a:xfrm>
            <a:off x="107504" y="188640"/>
            <a:ext cx="2487019" cy="493676"/>
            <a:chOff x="342251" y="5876261"/>
            <a:chExt cx="3532505" cy="625088"/>
          </a:xfrm>
        </p:grpSpPr>
        <p:pic>
          <p:nvPicPr>
            <p:cNvPr id="12" name="圖片 11">
              <a:hlinkClick r:id="rId3" action="ppaction://hlinkfile"/>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13" name="文字方塊 12">
              <a:hlinkClick r:id="rId3"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993611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2656"/>
            <a:ext cx="2980159" cy="941360"/>
          </a:xfrm>
          <a:prstGeom prst="rect">
            <a:avLst/>
          </a:prstGeom>
        </p:spPr>
      </p:pic>
      <p:pic>
        <p:nvPicPr>
          <p:cNvPr id="8196"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602716"/>
            <a:ext cx="6655223" cy="4276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3923928" y="3356992"/>
            <a:ext cx="3775393" cy="400110"/>
          </a:xfrm>
          <a:prstGeom prst="rect">
            <a:avLst/>
          </a:prstGeom>
          <a:solidFill>
            <a:schemeClr val="tx1"/>
          </a:solidFill>
        </p:spPr>
        <p:txBody>
          <a:bodyPr wrap="none" rtlCol="0">
            <a:spAutoFit/>
          </a:bodyPr>
          <a:lstStyle/>
          <a:p>
            <a:r>
              <a:rPr lang="zh-TW" altLang="en-US" sz="2000" dirty="0">
                <a:solidFill>
                  <a:schemeClr val="bg1">
                    <a:lumMod val="65000"/>
                    <a:lumOff val="35000"/>
                  </a:schemeClr>
                </a:solidFill>
                <a:latin typeface="微軟正黑體" panose="020B0604030504040204" pitchFamily="34" charset="-120"/>
                <a:ea typeface="微軟正黑體" panose="020B0604030504040204" pitchFamily="34" charset="-120"/>
              </a:rPr>
              <a:t>實際理解社會企業的真諦與本質</a:t>
            </a:r>
            <a:endParaRPr lang="en-US" altLang="zh-TW" sz="2000" dirty="0">
              <a:solidFill>
                <a:schemeClr val="bg1">
                  <a:lumMod val="65000"/>
                  <a:lumOff val="35000"/>
                </a:schemeClr>
              </a:solidFill>
              <a:latin typeface="微軟正黑體" panose="020B0604030504040204" pitchFamily="34" charset="-120"/>
              <a:ea typeface="微軟正黑體" panose="020B0604030504040204" pitchFamily="34" charset="-120"/>
            </a:endParaRPr>
          </a:p>
        </p:txBody>
      </p:sp>
      <p:pic>
        <p:nvPicPr>
          <p:cNvPr id="8195"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9128" y="2571750"/>
            <a:ext cx="40005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圓角矩形圖說文字 5"/>
          <p:cNvSpPr/>
          <p:nvPr/>
        </p:nvSpPr>
        <p:spPr>
          <a:xfrm>
            <a:off x="3491880" y="800955"/>
            <a:ext cx="4016096" cy="1615306"/>
          </a:xfrm>
          <a:prstGeom prst="wedgeRoundRectCallout">
            <a:avLst>
              <a:gd name="adj1" fmla="val -50105"/>
              <a:gd name="adj2" fmla="val 1138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zh-TW" altLang="en-US" sz="2800" b="1" dirty="0">
                <a:solidFill>
                  <a:schemeClr val="bg1"/>
                </a:solidFill>
                <a:latin typeface="微軟正黑體" panose="020B0604030504040204" pitchFamily="34" charset="-120"/>
                <a:ea typeface="微軟正黑體" panose="020B0604030504040204" pitchFamily="34" charset="-120"/>
              </a:rPr>
              <a:t>鄧小平：「不管黑貓白貓，捉到老鼠就是好貓</a:t>
            </a:r>
            <a:r>
              <a:rPr lang="zh-TW" altLang="en-US" sz="2800" b="1" dirty="0" smtClean="0">
                <a:solidFill>
                  <a:schemeClr val="bg1"/>
                </a:solidFill>
                <a:latin typeface="微軟正黑體" panose="020B0604030504040204" pitchFamily="34" charset="-120"/>
                <a:ea typeface="微軟正黑體" panose="020B0604030504040204" pitchFamily="34" charset="-120"/>
              </a:rPr>
              <a:t>」</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923928" y="3933056"/>
            <a:ext cx="5109091" cy="584775"/>
          </a:xfrm>
          <a:prstGeom prst="rect">
            <a:avLst/>
          </a:prstGeom>
          <a:solidFill>
            <a:schemeClr val="tx1"/>
          </a:solidFill>
        </p:spPr>
        <p:txBody>
          <a:bodyPr wrap="none">
            <a:spAutoFit/>
          </a:bodyPr>
          <a:lstStyle/>
          <a:p>
            <a:r>
              <a:rPr lang="zh-TW" altLang="en-US" sz="3200" b="1" dirty="0">
                <a:solidFill>
                  <a:schemeClr val="accent3">
                    <a:lumMod val="75000"/>
                  </a:schemeClr>
                </a:solidFill>
                <a:latin typeface="微軟正黑體" panose="020B0604030504040204" pitchFamily="34" charset="-120"/>
                <a:ea typeface="微軟正黑體" panose="020B0604030504040204" pitchFamily="34" charset="-120"/>
              </a:rPr>
              <a:t>每個企業都能成為社會企業</a:t>
            </a:r>
          </a:p>
        </p:txBody>
      </p:sp>
    </p:spTree>
    <p:extLst>
      <p:ext uri="{BB962C8B-B14F-4D97-AF65-F5344CB8AC3E}">
        <p14:creationId xmlns:p14="http://schemas.microsoft.com/office/powerpoint/2010/main" val="2501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wipe(right)">
                                      <p:cBhvr>
                                        <p:cTn id="1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03648" y="2060848"/>
            <a:ext cx="6912768"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solidFill>
                  <a:srgbClr val="FFC000"/>
                </a:solidFill>
                <a:latin typeface="微軟正黑體" panose="020B0604030504040204" pitchFamily="34" charset="-120"/>
                <a:ea typeface="微軟正黑體" panose="020B0604030504040204" pitchFamily="34" charset="-120"/>
              </a:rPr>
              <a:t>不要忘記初衷</a:t>
            </a:r>
            <a:endParaRPr lang="en-US" altLang="zh-TW" sz="2800" b="1" dirty="0" smtClean="0">
              <a:solidFill>
                <a:srgbClr val="FFC000"/>
              </a:solidFill>
              <a:latin typeface="微軟正黑體" panose="020B0604030504040204" pitchFamily="34" charset="-120"/>
              <a:ea typeface="微軟正黑體" panose="020B0604030504040204" pitchFamily="34" charset="-120"/>
            </a:endParaRPr>
          </a:p>
          <a:p>
            <a:r>
              <a:rPr lang="zh-TW" altLang="en-US" sz="4400" b="1" dirty="0" smtClean="0">
                <a:solidFill>
                  <a:schemeClr val="tx1"/>
                </a:solidFill>
                <a:latin typeface="微軟正黑體" panose="020B0604030504040204" pitchFamily="34" charset="-120"/>
                <a:ea typeface="微軟正黑體" panose="020B0604030504040204" pitchFamily="34" charset="-120"/>
              </a:rPr>
              <a:t>改變、創新、持續的力量</a:t>
            </a:r>
            <a:endParaRPr lang="en-US" altLang="zh-TW" sz="4400" b="1"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5471119" y="3933056"/>
            <a:ext cx="272108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000" b="1" dirty="0" smtClean="0">
                <a:solidFill>
                  <a:schemeClr val="tx1"/>
                </a:solidFill>
                <a:latin typeface="Arial Black" panose="020B0A04020102020204" pitchFamily="34" charset="0"/>
                <a:ea typeface="華康仿宋體W2" panose="02020209000000000000" pitchFamily="49" charset="-120"/>
              </a:rPr>
              <a:t>Thanks</a:t>
            </a:r>
            <a:endParaRPr lang="en-US" altLang="zh-TW" sz="3200" b="1" dirty="0" smtClean="0">
              <a:solidFill>
                <a:schemeClr val="tx1"/>
              </a:solidFill>
              <a:latin typeface="Arial Black" panose="020B0A04020102020204" pitchFamily="34" charset="0"/>
              <a:ea typeface="華康仿宋體W2" panose="02020209000000000000" pitchFamily="49" charset="-120"/>
            </a:endParaRPr>
          </a:p>
        </p:txBody>
      </p:sp>
      <p:grpSp>
        <p:nvGrpSpPr>
          <p:cNvPr id="11" name="群組 10"/>
          <p:cNvGrpSpPr/>
          <p:nvPr/>
        </p:nvGrpSpPr>
        <p:grpSpPr>
          <a:xfrm>
            <a:off x="342250" y="5967045"/>
            <a:ext cx="3273734" cy="721765"/>
            <a:chOff x="342250" y="5774919"/>
            <a:chExt cx="4649937" cy="913892"/>
          </a:xfrm>
        </p:grpSpPr>
        <p:pic>
          <p:nvPicPr>
            <p:cNvPr id="12" name="圖片 11">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0" y="5774919"/>
              <a:ext cx="897201" cy="913892"/>
            </a:xfrm>
            <a:prstGeom prst="rect">
              <a:avLst/>
            </a:prstGeom>
          </p:spPr>
        </p:pic>
        <p:sp>
          <p:nvSpPr>
            <p:cNvPr id="13" name="文字方塊 12">
              <a:hlinkClick r:id="rId2" action="ppaction://hlinkfile"/>
            </p:cNvPr>
            <p:cNvSpPr txBox="1"/>
            <p:nvPr/>
          </p:nvSpPr>
          <p:spPr>
            <a:xfrm>
              <a:off x="1239451" y="5876260"/>
              <a:ext cx="3752736" cy="711209"/>
            </a:xfrm>
            <a:prstGeom prst="rect">
              <a:avLst/>
            </a:prstGeom>
            <a:noFill/>
          </p:spPr>
          <p:txBody>
            <a:bodyPr wrap="none" rtlCol="0">
              <a:spAutoFit/>
            </a:bodyPr>
            <a:lstStyle/>
            <a:p>
              <a:r>
                <a:rPr lang="zh-TW" altLang="en-US" sz="1050" b="1" dirty="0" smtClean="0">
                  <a:latin typeface="Corbel" panose="020B0503020204020204" pitchFamily="34" charset="0"/>
                  <a:ea typeface="華康粗圓體" panose="020F0709000000000000" pitchFamily="49" charset="-120"/>
                </a:rPr>
                <a:t>財團法人</a:t>
              </a:r>
              <a:r>
                <a:rPr lang="en-US" altLang="zh-TW" sz="900" b="1" spc="-50" dirty="0" smtClean="0">
                  <a:latin typeface="Corbel" panose="020B0503020204020204" pitchFamily="34" charset="0"/>
                  <a:ea typeface="Cambria Math" panose="02040503050406030204" pitchFamily="18" charset="0"/>
                </a:rPr>
                <a:t>EDEN SOCIAL WELFARE FOUNDATION</a:t>
              </a:r>
            </a:p>
            <a:p>
              <a:r>
                <a:rPr lang="zh-TW" altLang="en-US" sz="2000" spc="50" dirty="0" smtClean="0">
                  <a:latin typeface="華康粗圓體" panose="020F0709000000000000" pitchFamily="49" charset="-120"/>
                  <a:ea typeface="華康粗圓體" panose="020F0709000000000000" pitchFamily="49" charset="-120"/>
                </a:rPr>
                <a:t>伊甸社會褔利基金會</a:t>
              </a:r>
              <a:endParaRPr lang="zh-TW" altLang="en-US" sz="20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9742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韓國社企現況</a:t>
            </a:r>
            <a:endParaRPr lang="zh-TW" altLang="en-US" dirty="0"/>
          </a:p>
        </p:txBody>
      </p:sp>
      <p:sp>
        <p:nvSpPr>
          <p:cNvPr id="3" name="內容版面配置區 2"/>
          <p:cNvSpPr>
            <a:spLocks noGrp="1"/>
          </p:cNvSpPr>
          <p:nvPr>
            <p:ph idx="1"/>
          </p:nvPr>
        </p:nvSpPr>
        <p:spPr/>
        <p:txBody>
          <a:bodyPr>
            <a:normAutofit fontScale="62500" lnSpcReduction="20000"/>
          </a:bodyPr>
          <a:lstStyle/>
          <a:p>
            <a:pPr fontAlgn="base"/>
            <a:r>
              <a:rPr lang="en-US" altLang="zh-TW" dirty="0" smtClean="0">
                <a:latin typeface="微軟正黑體" panose="020B0604030504040204" pitchFamily="34" charset="-120"/>
                <a:ea typeface="微軟正黑體" panose="020B0604030504040204" pitchFamily="34" charset="-120"/>
              </a:rPr>
              <a:t>2007</a:t>
            </a:r>
            <a:r>
              <a:rPr lang="zh-TW" altLang="en-US" dirty="0">
                <a:latin typeface="微軟正黑體" panose="020B0604030504040204" pitchFamily="34" charset="-120"/>
                <a:ea typeface="微軟正黑體" panose="020B0604030504040204" pitchFamily="34" charset="-120"/>
              </a:rPr>
              <a:t>年頒布「社企促進法」（</a:t>
            </a:r>
            <a:r>
              <a:rPr lang="en-US" altLang="zh-TW" dirty="0">
                <a:latin typeface="微軟正黑體" panose="020B0604030504040204" pitchFamily="34" charset="-120"/>
                <a:ea typeface="微軟正黑體" panose="020B0604030504040204" pitchFamily="34" charset="-120"/>
              </a:rPr>
              <a:t>Social Enterprise Promotion Act</a:t>
            </a:r>
            <a:r>
              <a:rPr lang="zh-TW" altLang="en-US" dirty="0">
                <a:latin typeface="微軟正黑體" panose="020B0604030504040204" pitchFamily="34" charset="-120"/>
                <a:ea typeface="微軟正黑體" panose="020B0604030504040204" pitchFamily="34" charset="-120"/>
              </a:rPr>
              <a:t>），以促進弱勢就業作為考核認證，然而立法後立即面臨因定義過於狹隘，社會企業多樣性降低的情況</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fontAlgn="base"/>
            <a:r>
              <a:rPr lang="en-US" altLang="zh-TW" dirty="0" smtClean="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年韓國政府針對定義狹隘的問題，又頒布另一條「合作社架構法」（</a:t>
            </a:r>
            <a:r>
              <a:rPr lang="en-US" altLang="zh-TW" dirty="0">
                <a:latin typeface="微軟正黑體" panose="020B0604030504040204" pitchFamily="34" charset="-120"/>
                <a:ea typeface="微軟正黑體" panose="020B0604030504040204" pitchFamily="34" charset="-120"/>
              </a:rPr>
              <a:t>Framework Act on Cooperatives</a:t>
            </a:r>
            <a:r>
              <a:rPr lang="zh-TW" altLang="en-US" dirty="0">
                <a:latin typeface="微軟正黑體" panose="020B0604030504040204" pitchFamily="34" charset="-120"/>
                <a:ea typeface="微軟正黑體" panose="020B0604030504040204" pitchFamily="34" charset="-120"/>
              </a:rPr>
              <a:t>），將合作社納入，近年則開始討論是否納入扶貧、降低犯罪、教育、照護服務等範疇。</a:t>
            </a:r>
          </a:p>
          <a:p>
            <a:pPr fontAlgn="base"/>
            <a:r>
              <a:rPr lang="zh-TW" altLang="en-US" dirty="0">
                <a:latin typeface="微軟正黑體" panose="020B0604030504040204" pitchFamily="34" charset="-120"/>
                <a:ea typeface="微軟正黑體" panose="020B0604030504040204" pitchFamily="34" charset="-120"/>
              </a:rPr>
              <a:t>然而仍有不少社企為取得官方資助，刻意順應法條內容，使得韓國社企缺乏多元面貌，幾乎都是聘雇弱勢就業；且超過八成社企沒有盈餘，一旦失去政府的補貼，恐怕難以生存</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fontAlgn="base"/>
            <a:r>
              <a:rPr lang="zh-TW" altLang="en-US" dirty="0" smtClean="0">
                <a:latin typeface="微軟正黑體" panose="020B0604030504040204" pitchFamily="34" charset="-120"/>
                <a:ea typeface="微軟正黑體" panose="020B0604030504040204" pitchFamily="34" charset="-120"/>
              </a:rPr>
              <a:t>從</a:t>
            </a:r>
            <a:r>
              <a:rPr lang="zh-TW" altLang="en-US" dirty="0">
                <a:latin typeface="微軟正黑體" panose="020B0604030504040204" pitchFamily="34" charset="-120"/>
                <a:ea typeface="微軟正黑體" panose="020B0604030504040204" pitchFamily="34" charset="-120"/>
              </a:rPr>
              <a:t>韓國社企發展的脈絡可知，太早以法律定義社會企業，將可能造成錨定效應（</a:t>
            </a:r>
            <a:r>
              <a:rPr lang="en-US" altLang="zh-TW" dirty="0">
                <a:latin typeface="微軟正黑體" panose="020B0604030504040204" pitchFamily="34" charset="-120"/>
                <a:ea typeface="微軟正黑體" panose="020B0604030504040204" pitchFamily="34" charset="-120"/>
              </a:rPr>
              <a:t>Anchoring Effect</a:t>
            </a:r>
            <a:r>
              <a:rPr lang="zh-TW" altLang="en-US" dirty="0">
                <a:latin typeface="微軟正黑體" panose="020B0604030504040204" pitchFamily="34" charset="-120"/>
                <a:ea typeface="微軟正黑體" panose="020B0604030504040204" pitchFamily="34" charset="-120"/>
              </a:rPr>
              <a:t>），過度擠壓既有的資源，影響社企多元發展，事後只能透過繁複的修法過程放寬對社會企業的箝制</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fontAlgn="base"/>
            <a:r>
              <a:rPr lang="zh-TW" altLang="en-US" dirty="0">
                <a:latin typeface="微軟正黑體" panose="020B0604030504040204" pitchFamily="34" charset="-120"/>
                <a:ea typeface="微軟正黑體" panose="020B0604030504040204" pitchFamily="34" charset="-120"/>
              </a:rPr>
              <a:t>韓國的社會企業發展較早，社會企業家的培養比較普遍，高校都設有社會企業家培養課程或相關實踐項目，研究社會企業的學者也比較多。但以前韓國強調的是體制下經濟方面的效益，比如怎樣通過經濟渠道提升競爭力，</a:t>
            </a:r>
            <a:r>
              <a:rPr lang="zh-TW" altLang="en-US" sz="4500" b="1" dirty="0">
                <a:solidFill>
                  <a:schemeClr val="accent3">
                    <a:lumMod val="60000"/>
                    <a:lumOff val="40000"/>
                  </a:schemeClr>
                </a:solidFill>
                <a:latin typeface="微軟正黑體" panose="020B0604030504040204" pitchFamily="34" charset="-120"/>
                <a:ea typeface="微軟正黑體" panose="020B0604030504040204" pitchFamily="34" charset="-120"/>
              </a:rPr>
              <a:t>現在大家開始更多關注社會效益</a:t>
            </a:r>
            <a:r>
              <a:rPr lang="zh-TW" altLang="en-US" sz="4500" b="1" dirty="0" smtClean="0">
                <a:solidFill>
                  <a:schemeClr val="accent3">
                    <a:lumMod val="60000"/>
                    <a:lumOff val="40000"/>
                  </a:schemeClr>
                </a:solidFill>
                <a:latin typeface="微軟正黑體" panose="020B0604030504040204" pitchFamily="34" charset="-120"/>
                <a:ea typeface="微軟正黑體" panose="020B0604030504040204" pitchFamily="34" charset="-120"/>
              </a:rPr>
              <a:t>。</a:t>
            </a:r>
            <a:r>
              <a:rPr lang="zh-TW" altLang="en-US" sz="4500" b="1" dirty="0">
                <a:solidFill>
                  <a:schemeClr val="accent3">
                    <a:lumMod val="60000"/>
                    <a:lumOff val="40000"/>
                  </a:schemeClr>
                </a:solidFill>
                <a:latin typeface="微軟正黑體" panose="020B0604030504040204" pitchFamily="34" charset="-120"/>
                <a:ea typeface="微軟正黑體" panose="020B0604030504040204" pitchFamily="34" charset="-120"/>
              </a:rPr>
              <a:t/>
            </a:r>
            <a:br>
              <a:rPr lang="zh-TW" altLang="en-US" sz="4500" b="1" dirty="0">
                <a:solidFill>
                  <a:schemeClr val="accent3">
                    <a:lumMod val="60000"/>
                    <a:lumOff val="40000"/>
                  </a:schemeClr>
                </a:solidFill>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原文網址：</a:t>
            </a:r>
            <a:r>
              <a:rPr lang="en-US" altLang="zh-TW" dirty="0">
                <a:latin typeface="微軟正黑體" panose="020B0604030504040204" pitchFamily="34" charset="-120"/>
                <a:ea typeface="微軟正黑體" panose="020B0604030504040204" pitchFamily="34" charset="-120"/>
                <a:hlinkClick r:id="rId2"/>
              </a:rPr>
              <a:t>https://kknews.cc/zh-tw/world/ze28ol.html</a:t>
            </a:r>
            <a:endParaRPr lang="zh-TW" altLang="en-US"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644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美國：「</a:t>
            </a:r>
            <a:r>
              <a:rPr lang="zh-TW" altLang="en-US" sz="3200" b="1" dirty="0">
                <a:solidFill>
                  <a:schemeClr val="tx1"/>
                </a:solidFill>
                <a:latin typeface="微軟正黑體" panose="020B0604030504040204" pitchFamily="34" charset="-120"/>
                <a:ea typeface="微軟正黑體" panose="020B0604030504040204" pitchFamily="34" charset="-120"/>
              </a:rPr>
              <a:t>川普輸給了企業社會責任」：穆斯林禁令使社會倒退，卻激起企業</a:t>
            </a:r>
            <a:r>
              <a:rPr lang="en-US" altLang="zh-TW" sz="3200" b="1" dirty="0">
                <a:solidFill>
                  <a:schemeClr val="tx1"/>
                </a:solidFill>
                <a:latin typeface="微軟正黑體" panose="020B0604030504040204" pitchFamily="34" charset="-120"/>
                <a:ea typeface="微軟正黑體" panose="020B0604030504040204" pitchFamily="34" charset="-120"/>
              </a:rPr>
              <a:t>CSR</a:t>
            </a:r>
            <a:r>
              <a:rPr lang="zh-TW" altLang="en-US" sz="3200" b="1" dirty="0">
                <a:solidFill>
                  <a:schemeClr val="tx1"/>
                </a:solidFill>
                <a:latin typeface="微軟正黑體" panose="020B0604030504040204" pitchFamily="34" charset="-120"/>
                <a:ea typeface="微軟正黑體" panose="020B0604030504040204" pitchFamily="34" charset="-120"/>
              </a:rPr>
              <a:t>的大躍進</a:t>
            </a:r>
          </a:p>
        </p:txBody>
      </p:sp>
      <p:sp>
        <p:nvSpPr>
          <p:cNvPr id="3" name="內容版面配置區 2"/>
          <p:cNvSpPr>
            <a:spLocks noGrp="1"/>
          </p:cNvSpPr>
          <p:nvPr>
            <p:ph idx="1"/>
          </p:nvPr>
        </p:nvSpPr>
        <p:spPr>
          <a:xfrm>
            <a:off x="323528" y="1988840"/>
            <a:ext cx="8488054" cy="4006680"/>
          </a:xfrm>
        </p:spPr>
        <p:txBody>
          <a:bodyPr>
            <a:normAutofit/>
          </a:bodyPr>
          <a:lstStyle/>
          <a:p>
            <a:r>
              <a:rPr lang="en-US" altLang="zh-TW" sz="1800" dirty="0" smtClean="0">
                <a:latin typeface="微軟正黑體" panose="020B0604030504040204" pitchFamily="34" charset="-120"/>
                <a:ea typeface="微軟正黑體" panose="020B0604030504040204" pitchFamily="34" charset="-120"/>
              </a:rPr>
              <a:t>2017</a:t>
            </a:r>
            <a:r>
              <a:rPr lang="zh-TW" altLang="en-US" sz="1800" dirty="0">
                <a:latin typeface="微軟正黑體" panose="020B0604030504040204" pitchFamily="34" charset="-120"/>
                <a:ea typeface="微軟正黑體" panose="020B0604030504040204" pitchFamily="34" charset="-120"/>
              </a:rPr>
              <a:t>年</a:t>
            </a:r>
            <a:r>
              <a:rPr lang="en-US" altLang="zh-TW" sz="1800" dirty="0" smtClean="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月底</a:t>
            </a:r>
            <a:r>
              <a:rPr lang="zh-TW" altLang="en-US" sz="1800" dirty="0" smtClean="0">
                <a:latin typeface="微軟正黑體" panose="020B0604030504040204" pitchFamily="34" charset="-120"/>
                <a:ea typeface="微軟正黑體" panose="020B0604030504040204" pitchFamily="34" charset="-120"/>
              </a:rPr>
              <a:t>，川普宣佈暫停</a:t>
            </a:r>
            <a:r>
              <a:rPr lang="en-US" altLang="zh-TW" sz="1800" dirty="0">
                <a:latin typeface="微軟正黑體" panose="020B0604030504040204" pitchFamily="34" charset="-120"/>
                <a:ea typeface="微軟正黑體" panose="020B0604030504040204" pitchFamily="34" charset="-120"/>
              </a:rPr>
              <a:t>7</a:t>
            </a:r>
            <a:r>
              <a:rPr lang="zh-TW" altLang="en-US" sz="1800" dirty="0">
                <a:latin typeface="微軟正黑體" panose="020B0604030504040204" pitchFamily="34" charset="-120"/>
                <a:ea typeface="微軟正黑體" panose="020B0604030504040204" pitchFamily="34" charset="-120"/>
              </a:rPr>
              <a:t>國穆斯林公民入境的</a:t>
            </a:r>
            <a:r>
              <a:rPr lang="zh-TW" altLang="en-US" sz="1800" dirty="0" smtClean="0">
                <a:latin typeface="微軟正黑體" panose="020B0604030504040204" pitchFamily="34" charset="-120"/>
                <a:ea typeface="微軟正黑體" panose="020B0604030504040204" pitchFamily="34" charset="-120"/>
              </a:rPr>
              <a:t>行政命令攸</a:t>
            </a:r>
            <a:r>
              <a:rPr lang="zh-TW" altLang="en-US" sz="1800" dirty="0">
                <a:latin typeface="微軟正黑體" panose="020B0604030504040204" pitchFamily="34" charset="-120"/>
                <a:ea typeface="微軟正黑體" panose="020B0604030504040204" pitchFamily="34" charset="-120"/>
              </a:rPr>
              <a:t>關企業最重要的人力資產，因而激起了新一波革命性的</a:t>
            </a:r>
            <a:r>
              <a:rPr lang="en-US" altLang="zh-TW" sz="1800" dirty="0">
                <a:latin typeface="微軟正黑體" panose="020B0604030504040204" pitchFamily="34" charset="-120"/>
                <a:ea typeface="微軟正黑體" panose="020B0604030504040204" pitchFamily="34" charset="-120"/>
              </a:rPr>
              <a:t>CSR</a:t>
            </a:r>
            <a:r>
              <a:rPr lang="zh-TW" altLang="en-US" sz="1800" dirty="0">
                <a:latin typeface="微軟正黑體" panose="020B0604030504040204" pitchFamily="34" charset="-120"/>
                <a:ea typeface="微軟正黑體" panose="020B0604030504040204" pitchFamily="34" charset="-120"/>
              </a:rPr>
              <a:t>演進</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smtClean="0">
                <a:latin typeface="微軟正黑體" panose="020B0604030504040204" pitchFamily="34" charset="-120"/>
                <a:ea typeface="微軟正黑體" panose="020B0604030504040204" pitchFamily="34" charset="-120"/>
              </a:rPr>
              <a:t>→企業被迫</a:t>
            </a:r>
            <a:r>
              <a:rPr lang="zh-TW" altLang="en-US" sz="1800" dirty="0">
                <a:latin typeface="微軟正黑體" panose="020B0604030504040204" pitchFamily="34" charset="-120"/>
                <a:ea typeface="微軟正黑體" panose="020B0604030504040204" pitchFamily="34" charset="-120"/>
              </a:rPr>
              <a:t>主動回應</a:t>
            </a:r>
            <a:r>
              <a:rPr lang="zh-TW" altLang="en-US" sz="1800" dirty="0" smtClean="0">
                <a:latin typeface="微軟正黑體" panose="020B0604030504040204" pitchFamily="34" charset="-120"/>
                <a:ea typeface="微軟正黑體" panose="020B0604030504040204" pitchFamily="34" charset="-120"/>
              </a:rPr>
              <a:t>這政策</a:t>
            </a:r>
            <a:r>
              <a:rPr lang="zh-TW" altLang="en-US" sz="1800" dirty="0">
                <a:latin typeface="微軟正黑體" panose="020B0604030504040204" pitchFamily="34" charset="-120"/>
                <a:ea typeface="微軟正黑體" panose="020B0604030504040204" pitchFamily="34" charset="-120"/>
              </a:rPr>
              <a:t>。若企業選擇隔岸觀火，那麼他們很可能會因失去最有價值的員工，而損失慘重</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1800" dirty="0" smtClean="0">
                <a:latin typeface="微軟正黑體" panose="020B0604030504040204" pitchFamily="34" charset="-120"/>
                <a:ea typeface="微軟正黑體" panose="020B0604030504040204" pitchFamily="34" charset="-120"/>
              </a:rPr>
              <a:t>→許多</a:t>
            </a:r>
            <a:r>
              <a:rPr lang="zh-TW" altLang="en-US" sz="1800" dirty="0">
                <a:latin typeface="微軟正黑體" panose="020B0604030504040204" pitchFamily="34" charset="-120"/>
                <a:ea typeface="微軟正黑體" panose="020B0604030504040204" pitchFamily="34" charset="-120"/>
              </a:rPr>
              <a:t>公司不得不採取緊急的行動，為的不僅是社會利益，更是為了企業自身的利益</a:t>
            </a:r>
            <a:r>
              <a:rPr lang="zh-TW" altLang="en-US"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EX.</a:t>
            </a:r>
            <a:r>
              <a:rPr lang="zh-TW" altLang="en-US" sz="1800" dirty="0"/>
              <a:t> </a:t>
            </a:r>
            <a:r>
              <a:rPr lang="en-US" altLang="zh-TW" sz="1800" dirty="0" smtClean="0"/>
              <a:t>TripAdvisor</a:t>
            </a:r>
            <a:r>
              <a:rPr lang="zh-TW" altLang="en-US" sz="1800" dirty="0" smtClean="0"/>
              <a:t>承諾</a:t>
            </a:r>
            <a:r>
              <a:rPr lang="zh-TW" altLang="en-US" sz="1800" dirty="0"/>
              <a:t>每年捐出上</a:t>
            </a:r>
            <a:r>
              <a:rPr lang="zh-TW" altLang="en-US" sz="1800" dirty="0" smtClean="0"/>
              <a:t>百萬元支援</a:t>
            </a:r>
            <a:r>
              <a:rPr lang="zh-TW" altLang="en-US" sz="1800" dirty="0"/>
              <a:t>全球各地的重</a:t>
            </a:r>
            <a:r>
              <a:rPr lang="zh-TW" altLang="en-US" sz="1800" dirty="0" smtClean="0"/>
              <a:t>災區；</a:t>
            </a:r>
            <a:r>
              <a:rPr lang="zh-TW" altLang="en-US" sz="1800" dirty="0"/>
              <a:t>星巴克</a:t>
            </a:r>
            <a:r>
              <a:rPr lang="zh-TW" altLang="en-US" sz="1800" dirty="0" smtClean="0"/>
              <a:t>，承諾</a:t>
            </a:r>
            <a:r>
              <a:rPr lang="zh-TW" altLang="en-US" sz="1800" dirty="0"/>
              <a:t>將僱用</a:t>
            </a:r>
            <a:r>
              <a:rPr lang="en-US" altLang="zh-TW" sz="1800" dirty="0"/>
              <a:t>1</a:t>
            </a:r>
            <a:r>
              <a:rPr lang="zh-TW" altLang="en-US" sz="1800" dirty="0"/>
              <a:t>萬民難民</a:t>
            </a:r>
            <a:r>
              <a:rPr lang="zh-TW" altLang="en-US" sz="1800" dirty="0" smtClean="0"/>
              <a:t>員工。</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smtClean="0">
                <a:latin typeface="微軟正黑體" panose="020B0604030504040204" pitchFamily="34" charset="-120"/>
                <a:ea typeface="微軟正黑體" panose="020B0604030504040204" pitchFamily="34" charset="-120"/>
              </a:rPr>
              <a:t>→逆行這波</a:t>
            </a:r>
            <a:r>
              <a:rPr lang="en-US" altLang="zh-TW" sz="1800" dirty="0" smtClean="0">
                <a:latin typeface="微軟正黑體" panose="020B0604030504040204" pitchFamily="34" charset="-120"/>
                <a:ea typeface="微軟正黑體" panose="020B0604030504040204" pitchFamily="34" charset="-120"/>
              </a:rPr>
              <a:t>CSR</a:t>
            </a:r>
            <a:r>
              <a:rPr lang="zh-TW" altLang="en-US" sz="1800" dirty="0" smtClean="0">
                <a:latin typeface="微軟正黑體" panose="020B0604030504040204" pitchFamily="34" charset="-120"/>
                <a:ea typeface="微軟正黑體" panose="020B0604030504040204" pitchFamily="34" charset="-120"/>
              </a:rPr>
              <a:t>潮流的企業需付出代價：</a:t>
            </a:r>
            <a:r>
              <a:rPr lang="en-US" altLang="zh-TW" sz="1800" dirty="0" smtClean="0">
                <a:latin typeface="微軟正黑體" panose="020B0604030504040204" pitchFamily="34" charset="-120"/>
                <a:ea typeface="微軟正黑體" panose="020B0604030504040204" pitchFamily="34" charset="-120"/>
              </a:rPr>
              <a:t>EX.</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刪除</a:t>
            </a:r>
            <a:r>
              <a:rPr lang="en-US" altLang="zh-TW" sz="1800" dirty="0">
                <a:latin typeface="微軟正黑體" panose="020B0604030504040204" pitchFamily="34" charset="-120"/>
                <a:ea typeface="微軟正黑體" panose="020B0604030504040204" pitchFamily="34" charset="-120"/>
              </a:rPr>
              <a:t>Uber</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a:t>
            </a:r>
            <a:r>
              <a:rPr lang="en-US" altLang="zh-TW" sz="1800" dirty="0" err="1">
                <a:latin typeface="微軟正黑體" panose="020B0604030504040204" pitchFamily="34" charset="-120"/>
                <a:ea typeface="微軟正黑體" panose="020B0604030504040204" pitchFamily="34" charset="-120"/>
              </a:rPr>
              <a:t>DeleteUber</a:t>
            </a:r>
            <a:r>
              <a:rPr lang="zh-TW" altLang="en-US" sz="1800" dirty="0">
                <a:latin typeface="微軟正黑體" panose="020B0604030504040204" pitchFamily="34" charset="-120"/>
                <a:ea typeface="微軟正黑體" panose="020B0604030504040204" pitchFamily="34" charset="-120"/>
              </a:rPr>
              <a:t>）」的運動</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美國總統川普明顯輸給了</a:t>
            </a:r>
            <a:r>
              <a:rPr lang="en-US" altLang="zh-TW" sz="1800" dirty="0">
                <a:latin typeface="微軟正黑體" panose="020B0604030504040204" pitchFamily="34" charset="-120"/>
                <a:ea typeface="微軟正黑體" panose="020B0604030504040204" pitchFamily="34" charset="-120"/>
              </a:rPr>
              <a:t>CSR</a:t>
            </a:r>
            <a:r>
              <a:rPr lang="zh-TW" altLang="en-US" sz="1800" dirty="0">
                <a:latin typeface="微軟正黑體" panose="020B0604030504040204" pitchFamily="34" charset="-120"/>
                <a:ea typeface="微軟正黑體" panose="020B0604030504040204" pitchFamily="34" charset="-120"/>
              </a:rPr>
              <a:t>，他的行政命令也無心插柳地造就了美國史上，也許是業界領袖最大規模、聲浪最大的一次反動，更催生了企業責任邁向新紀元。</a:t>
            </a:r>
            <a:endParaRPr lang="en-US" altLang="zh-TW" sz="18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2692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8465194" cy="914400"/>
          </a:xfrm>
        </p:spPr>
        <p:txBody>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日本：活化</a:t>
            </a:r>
            <a:r>
              <a:rPr lang="zh-TW" altLang="en-US" sz="3200" b="1" dirty="0">
                <a:solidFill>
                  <a:schemeClr val="tx1"/>
                </a:solidFill>
                <a:latin typeface="微軟正黑體" panose="020B0604030504040204" pitchFamily="34" charset="-120"/>
                <a:ea typeface="微軟正黑體" panose="020B0604030504040204" pitchFamily="34" charset="-120"/>
              </a:rPr>
              <a:t>商店街的照顧咖啡館</a:t>
            </a:r>
          </a:p>
        </p:txBody>
      </p:sp>
      <p:pic>
        <p:nvPicPr>
          <p:cNvPr id="4" name="圖片 3"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149080"/>
            <a:ext cx="4721631" cy="2547265"/>
          </a:xfrm>
          <a:prstGeom prst="rect">
            <a:avLst/>
          </a:prstGeom>
        </p:spPr>
      </p:pic>
      <p:sp>
        <p:nvSpPr>
          <p:cNvPr id="7" name="Rectangle 1"/>
          <p:cNvSpPr>
            <a:spLocks noChangeArrowheads="1"/>
          </p:cNvSpPr>
          <p:nvPr/>
        </p:nvSpPr>
        <p:spPr bwMode="auto">
          <a:xfrm>
            <a:off x="472432" y="908720"/>
            <a:ext cx="8204024"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283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3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Segoe UI" pitchFamily="34" charset="0"/>
            </a:endParaRPr>
          </a:p>
          <a:p>
            <a:pPr fontAlgn="base">
              <a:spcBef>
                <a:spcPct val="0"/>
              </a:spcBef>
              <a:spcAft>
                <a:spcPct val="0"/>
              </a:spcAft>
              <a:buFontTx/>
              <a:buChar char="•"/>
            </a:pPr>
            <a:r>
              <a:rPr lang="zh-TW" altLang="en-US" sz="1400" b="1" dirty="0" smtClean="0">
                <a:solidFill>
                  <a:schemeClr val="bg1"/>
                </a:solidFill>
                <a:latin typeface="微軟正黑體" panose="020B0604030504040204" pitchFamily="34" charset="-120"/>
                <a:ea typeface="微軟正黑體" panose="020B0604030504040204" pitchFamily="34" charset="-120"/>
              </a:rPr>
              <a:t>歡迎</a:t>
            </a:r>
            <a:r>
              <a:rPr lang="zh-TW" altLang="en-US" sz="1400" b="1" dirty="0">
                <a:solidFill>
                  <a:schemeClr val="bg1"/>
                </a:solidFill>
                <a:latin typeface="微軟正黑體" panose="020B0604030504040204" pitchFamily="34" charset="-120"/>
                <a:ea typeface="微軟正黑體" panose="020B0604030504040204" pitchFamily="34" charset="-120"/>
              </a:rPr>
              <a:t>外食與寄賣展售</a:t>
            </a:r>
            <a:r>
              <a:rPr lang="zh-TW" altLang="en-US" sz="1400" dirty="0">
                <a:solidFill>
                  <a:schemeClr val="bg1"/>
                </a:solidFill>
                <a:latin typeface="微軟正黑體" panose="020B0604030504040204" pitchFamily="34" charset="-120"/>
                <a:ea typeface="微軟正黑體" panose="020B0604030504040204" pitchFamily="34" charset="-120"/>
              </a:rPr>
              <a:t>，成為整條商店街的產品型錄與協力行銷</a:t>
            </a:r>
            <a:r>
              <a:rPr lang="zh-TW" altLang="en-US" sz="1400" dirty="0" smtClean="0">
                <a:solidFill>
                  <a:schemeClr val="bg1"/>
                </a:solidFill>
                <a:latin typeface="微軟正黑體" panose="020B0604030504040204" pitchFamily="34" charset="-120"/>
                <a:ea typeface="微軟正黑體" panose="020B0604030504040204" pitchFamily="34" charset="-120"/>
              </a:rPr>
              <a:t>熱點。</a:t>
            </a:r>
            <a:endParaRPr lang="zh-TW" altLang="en-US" sz="1400" dirty="0">
              <a:solidFill>
                <a:schemeClr val="bg1"/>
              </a:solidFill>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zh-TW" altLang="zh-TW" sz="13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Segoe UI" pitchFamily="34" charset="0"/>
              </a:rPr>
              <a:t>具備照服員、社工師專業證照的咖啡館經營團隊，協助商店街自治會培訓其他商店的工作人員，建立高齡者退化性徵兆的知識，利用長者外出購物、用餐、駐足閒聊的機會，辨認需要社會福利介入的早期需求。</a:t>
            </a:r>
            <a:endParaRPr kumimoji="1" lang="en-US" altLang="zh-TW" sz="1300" dirty="0">
              <a:solidFill>
                <a:schemeClr val="bg1"/>
              </a:solidFill>
              <a:latin typeface="微軟正黑體" panose="020B0604030504040204" pitchFamily="34" charset="-120"/>
              <a:ea typeface="微軟正黑體" panose="020B0604030504040204" pitchFamily="34" charset="-120"/>
              <a:cs typeface="Segoe UI"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zh-TW" altLang="zh-TW" sz="13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Segoe UI" pitchFamily="34" charset="0"/>
              </a:rPr>
              <a:t>照顧咖啡館和墨田區「高齡者支援整合中心」連結，宣傳保健活動、醫療服務訊息。整合日本介護保險的資源，傳遞到社區當中。</a:t>
            </a:r>
            <a:r>
              <a:rPr kumimoji="1" lang="zh-TW" altLang="zh-TW" sz="6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新細明體" pitchFamily="18" charset="-120"/>
              </a:rPr>
              <a:t> </a:t>
            </a:r>
          </a:p>
          <a:p>
            <a:pPr lvl="0" fontAlgn="base">
              <a:spcBef>
                <a:spcPct val="0"/>
              </a:spcBef>
              <a:spcAft>
                <a:spcPct val="0"/>
              </a:spcAft>
              <a:buFontTx/>
              <a:buChar char="•"/>
            </a:pPr>
            <a:r>
              <a:rPr kumimoji="1" lang="zh-TW" altLang="zh-TW" sz="13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Segoe UI" pitchFamily="34" charset="0"/>
              </a:rPr>
              <a:t>照顧咖啡館提供照顧者一個喘息、照顧資訊交流的空間，並設有相談室媒合社區中有照顧需求的高齡者，以及求職的照顧服務員。</a:t>
            </a:r>
            <a:endParaRPr kumimoji="1" lang="en-US" altLang="zh-TW" sz="1300" dirty="0">
              <a:solidFill>
                <a:schemeClr val="bg1"/>
              </a:solidFill>
              <a:latin typeface="微軟正黑體" panose="020B0604030504040204" pitchFamily="34" charset="-120"/>
              <a:ea typeface="微軟正黑體" panose="020B0604030504040204" pitchFamily="34" charset="-120"/>
              <a:cs typeface="Segoe UI" pitchFamily="34" charset="0"/>
            </a:endParaRPr>
          </a:p>
          <a:p>
            <a:pPr lvl="0" fontAlgn="base">
              <a:spcBef>
                <a:spcPct val="0"/>
              </a:spcBef>
              <a:spcAft>
                <a:spcPct val="0"/>
              </a:spcAft>
              <a:buFontTx/>
              <a:buChar char="•"/>
            </a:pPr>
            <a:r>
              <a:rPr kumimoji="1" lang="en-US" altLang="zh-TW" sz="1300" dirty="0" smtClean="0">
                <a:solidFill>
                  <a:schemeClr val="bg1"/>
                </a:solidFill>
                <a:latin typeface="微軟正黑體" panose="020B0604030504040204" pitchFamily="34" charset="-120"/>
                <a:ea typeface="微軟正黑體" panose="020B0604030504040204" pitchFamily="34" charset="-120"/>
                <a:cs typeface="Segoe UI" pitchFamily="34" charset="0"/>
                <a:hlinkClick r:id="rId3"/>
              </a:rPr>
              <a:t>http</a:t>
            </a:r>
            <a:r>
              <a:rPr kumimoji="1" lang="en-US" altLang="zh-TW" sz="1300" dirty="0">
                <a:solidFill>
                  <a:schemeClr val="bg1"/>
                </a:solidFill>
                <a:latin typeface="微軟正黑體" panose="020B0604030504040204" pitchFamily="34" charset="-120"/>
                <a:ea typeface="微軟正黑體" panose="020B0604030504040204" pitchFamily="34" charset="-120"/>
                <a:cs typeface="Segoe UI" pitchFamily="34" charset="0"/>
                <a:hlinkClick r:id="rId3"/>
              </a:rPr>
              <a:t>://</a:t>
            </a:r>
            <a:r>
              <a:rPr kumimoji="1" lang="en-US" altLang="zh-TW" sz="1300" dirty="0" smtClean="0">
                <a:solidFill>
                  <a:schemeClr val="bg1"/>
                </a:solidFill>
                <a:latin typeface="微軟正黑體" panose="020B0604030504040204" pitchFamily="34" charset="-120"/>
                <a:ea typeface="微軟正黑體" panose="020B0604030504040204" pitchFamily="34" charset="-120"/>
                <a:cs typeface="Segoe UI" pitchFamily="34" charset="0"/>
                <a:hlinkClick r:id="rId3"/>
              </a:rPr>
              <a:t>www.seinsights.asia/article/3289/3324/4644</a:t>
            </a:r>
            <a:endParaRPr kumimoji="1" lang="zh-TW" altLang="zh-TW" sz="1300" b="0"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Segoe UI" pitchFamily="34" charset="0"/>
            </a:endParaRPr>
          </a:p>
        </p:txBody>
      </p:sp>
      <p:sp>
        <p:nvSpPr>
          <p:cNvPr id="8" name="文字方塊 7"/>
          <p:cNvSpPr txBox="1"/>
          <p:nvPr/>
        </p:nvSpPr>
        <p:spPr>
          <a:xfrm>
            <a:off x="433035" y="2757210"/>
            <a:ext cx="7560840" cy="2031325"/>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台灣老人集合場所</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以宜蘭為例</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保健產品洗腦會，集合</a:t>
            </a:r>
            <a:r>
              <a:rPr lang="en-US" altLang="zh-TW" sz="1400" dirty="0" smtClean="0">
                <a:latin typeface="微軟正黑體" panose="020B0604030504040204" pitchFamily="34" charset="-120"/>
                <a:ea typeface="微軟正黑體" panose="020B0604030504040204" pitchFamily="34" charset="-120"/>
              </a:rPr>
              <a:t>200</a:t>
            </a:r>
            <a:r>
              <a:rPr lang="zh-TW" altLang="en-US" sz="1400" dirty="0" smtClean="0">
                <a:latin typeface="微軟正黑體" panose="020B0604030504040204" pitchFamily="34" charset="-120"/>
                <a:ea typeface="微軟正黑體" panose="020B0604030504040204" pitchFamily="34" charset="-120"/>
              </a:rPr>
              <a:t>多人</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場次</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對長者特別</a:t>
            </a:r>
            <a:r>
              <a:rPr lang="zh-TW" altLang="en-US" sz="1400" dirty="0">
                <a:latin typeface="微軟正黑體" panose="020B0604030504040204" pitchFamily="34" charset="-120"/>
                <a:ea typeface="微軟正黑體" panose="020B0604030504040204" pitchFamily="34" charset="-120"/>
              </a:rPr>
              <a:t>熱情→</a:t>
            </a:r>
            <a:r>
              <a:rPr lang="zh-TW" altLang="en-US" sz="1400" dirty="0" smtClean="0">
                <a:latin typeface="微軟正黑體" panose="020B0604030504040204" pitchFamily="34" charset="-120"/>
                <a:ea typeface="微軟正黑體" panose="020B0604030504040204" pitchFamily="34" charset="-120"/>
              </a:rPr>
              <a:t>老人兒女</a:t>
            </a:r>
            <a:r>
              <a:rPr lang="zh-TW" altLang="en-US" sz="1400" dirty="0">
                <a:latin typeface="微軟正黑體" panose="020B0604030504040204" pitchFamily="34" charset="-120"/>
                <a:ea typeface="微軟正黑體" panose="020B0604030504040204" pitchFamily="34" charset="-120"/>
              </a:rPr>
              <a:t>離家工作，</a:t>
            </a:r>
            <a:r>
              <a:rPr lang="zh-TW" altLang="en-US" sz="1400" dirty="0" smtClean="0">
                <a:latin typeface="微軟正黑體" panose="020B0604030504040204" pitchFamily="34" charset="-120"/>
                <a:ea typeface="微軟正黑體" panose="020B0604030504040204" pitchFamily="34" charset="-120"/>
              </a:rPr>
              <a:t>沒人陪伴而</a:t>
            </a:r>
            <a:r>
              <a:rPr lang="zh-TW" altLang="en-US" sz="1400" dirty="0">
                <a:latin typeface="微軟正黑體" panose="020B0604030504040204" pitchFamily="34" charset="-120"/>
                <a:ea typeface="微軟正黑體" panose="020B0604030504040204" pitchFamily="34" charset="-120"/>
              </a:rPr>
              <a:t>感到寂寞</a:t>
            </a:r>
            <a:r>
              <a:rPr lang="zh-TW" altLang="en-US" sz="1400" dirty="0" smtClean="0">
                <a:latin typeface="微軟正黑體" panose="020B0604030504040204" pitchFamily="34" charset="-120"/>
                <a:ea typeface="微軟正黑體" panose="020B0604030504040204" pitchFamily="34" charset="-120"/>
              </a:rPr>
              <a:t>孤獨。</a:t>
            </a:r>
            <a:endParaRPr lang="zh-TW" altLang="en-US"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工作人員發放免費禮物</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衛生紙、洗衣粉</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→利用長者占便宜的心理。</a:t>
            </a:r>
            <a:endParaRPr lang="en-US" altLang="zh-TW" sz="14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針對長者需求提供健康知識及其產品→長者對生老病死特別</a:t>
            </a:r>
            <a:r>
              <a:rPr lang="zh-TW" altLang="en-US" sz="1400" dirty="0">
                <a:latin typeface="微軟正黑體" panose="020B0604030504040204" pitchFamily="34" charset="-120"/>
                <a:ea typeface="微軟正黑體" panose="020B0604030504040204" pitchFamily="34" charset="-120"/>
              </a:rPr>
              <a:t>敏感，而保健品打的招牌就是去病</a:t>
            </a:r>
            <a:r>
              <a:rPr lang="zh-TW" altLang="en-US" sz="1400" dirty="0" smtClean="0">
                <a:latin typeface="微軟正黑體" panose="020B0604030504040204" pitchFamily="34" charset="-120"/>
                <a:ea typeface="微軟正黑體" panose="020B0604030504040204" pitchFamily="34" charset="-120"/>
              </a:rPr>
              <a:t>消災。</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雨花齋免費餐食，集合</a:t>
            </a:r>
            <a:r>
              <a:rPr lang="en-US" altLang="zh-TW" sz="1400" dirty="0" smtClean="0">
                <a:latin typeface="微軟正黑體" panose="020B0604030504040204" pitchFamily="34" charset="-120"/>
                <a:ea typeface="微軟正黑體" panose="020B0604030504040204" pitchFamily="34" charset="-120"/>
              </a:rPr>
              <a:t>100~200</a:t>
            </a:r>
            <a:r>
              <a:rPr lang="zh-TW" altLang="en-US" sz="1400" dirty="0" smtClean="0">
                <a:latin typeface="微軟正黑體" panose="020B0604030504040204" pitchFamily="34" charset="-120"/>
                <a:ea typeface="微軟正黑體" panose="020B0604030504040204" pitchFamily="34" charset="-120"/>
              </a:rPr>
              <a:t>人</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餐</a:t>
            </a:r>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為推廣素食，提供免費餐食→吸引當地獨居長者前往用餐</a:t>
            </a:r>
            <a:endParaRPr lang="en-US" altLang="zh-TW" sz="14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用餐時間會推廣倫理道德→用意良善吸引志工及善款</a:t>
            </a:r>
            <a:r>
              <a:rPr lang="zh-TW" altLang="en-US" sz="1400" dirty="0" smtClean="0">
                <a:latin typeface="微軟正黑體" panose="020B0604030504040204" pitchFamily="34" charset="-120"/>
                <a:ea typeface="微軟正黑體" panose="020B0604030504040204" pitchFamily="34" charset="-120"/>
              </a:rPr>
              <a:t>投入</a:t>
            </a:r>
            <a:endParaRPr lang="zh-TW" altLang="en-US" dirty="0"/>
          </a:p>
        </p:txBody>
      </p:sp>
      <p:sp>
        <p:nvSpPr>
          <p:cNvPr id="9" name="文字方塊 8"/>
          <p:cNvSpPr txBox="1"/>
          <p:nvPr/>
        </p:nvSpPr>
        <p:spPr>
          <a:xfrm>
            <a:off x="549229" y="5311350"/>
            <a:ext cx="3346761" cy="1384995"/>
          </a:xfrm>
          <a:prstGeom prst="rect">
            <a:avLst/>
          </a:prstGeom>
        </p:spPr>
        <p:style>
          <a:lnRef idx="3">
            <a:schemeClr val="lt1"/>
          </a:lnRef>
          <a:fillRef idx="1">
            <a:schemeClr val="accent3"/>
          </a:fillRef>
          <a:effectRef idx="1">
            <a:schemeClr val="accent3"/>
          </a:effectRef>
          <a:fontRef idx="minor">
            <a:schemeClr val="lt1"/>
          </a:fontRef>
        </p:style>
        <p:txBody>
          <a:bodyPr vert="horz" wrap="square" rtlCol="0">
            <a:spAutoFit/>
          </a:bodyPr>
          <a:lstStyle/>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可能的應用→</a:t>
            </a:r>
            <a:endParaRPr lang="en-US" altLang="zh-TW" sz="1400" dirty="0" smtClean="0">
              <a:solidFill>
                <a:sysClr val="windowText" lastClr="000000"/>
              </a:solidFill>
              <a:latin typeface="微軟正黑體" panose="020B0604030504040204" pitchFamily="34" charset="-120"/>
              <a:ea typeface="微軟正黑體" panose="020B0604030504040204" pitchFamily="34" charset="-120"/>
            </a:endParaRPr>
          </a:p>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台灣照顧咖啡館</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雜貨店</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茶店</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廟口</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文創市集</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p>
          <a:p>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出席集點卡送贈品、健康講座、免費檢查、人生舞台</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故事戲劇</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sz="1400" dirty="0" smtClean="0">
                <a:solidFill>
                  <a:sysClr val="windowText" lastClr="000000"/>
                </a:solidFill>
                <a:latin typeface="微軟正黑體" panose="020B0604030504040204" pitchFamily="34" charset="-120"/>
                <a:ea typeface="微軟正黑體" panose="020B0604030504040204" pitchFamily="34" charset="-120"/>
              </a:rPr>
              <a:t>、正確知識觀念訊息推廣</a:t>
            </a:r>
            <a:r>
              <a:rPr lang="en-US" altLang="zh-TW" sz="1400"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sz="1400" dirty="0">
              <a:solidFill>
                <a:sysClr val="windowText" lastClr="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18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5445" y="144963"/>
            <a:ext cx="7992888" cy="523220"/>
          </a:xfrm>
          <a:prstGeom prst="rect">
            <a:avLst/>
          </a:prstGeom>
        </p:spPr>
        <p:txBody>
          <a:bodyPr wrap="square">
            <a:spAutoFit/>
          </a:bodyPr>
          <a:lstStyle/>
          <a:p>
            <a:r>
              <a:rPr lang="zh-TW" altLang="en-US" sz="2800" b="1" dirty="0" smtClean="0">
                <a:latin typeface="微軟正黑體" panose="020B0604030504040204" pitchFamily="34" charset="-120"/>
                <a:ea typeface="微軟正黑體" panose="020B0604030504040204" pitchFamily="34" charset="-120"/>
              </a:rPr>
              <a:t>還是包著糖衣的毒藥？</a:t>
            </a:r>
            <a:endParaRPr lang="zh-TW" altLang="en-US" sz="2800"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15445" y="1988840"/>
            <a:ext cx="8270213" cy="1846659"/>
          </a:xfrm>
          <a:prstGeom prst="rect">
            <a:avLst/>
          </a:prstGeom>
          <a:noFill/>
        </p:spPr>
        <p:txBody>
          <a:bodyPr wrap="none" rtlCol="0">
            <a:spAutoFit/>
          </a:bodyPr>
          <a:lstStyle/>
          <a:p>
            <a:r>
              <a:rPr lang="en-US" altLang="zh-TW" b="1" dirty="0" smtClean="0">
                <a:solidFill>
                  <a:srgbClr val="FFC000"/>
                </a:solidFill>
                <a:latin typeface="微軟正黑體" panose="020B0604030504040204" pitchFamily="34" charset="-120"/>
                <a:ea typeface="微軟正黑體" panose="020B0604030504040204" pitchFamily="34" charset="-120"/>
                <a:hlinkClick r:id="rId3"/>
              </a:rPr>
              <a:t>2010</a:t>
            </a:r>
            <a:r>
              <a:rPr lang="zh-TW" altLang="en-US" b="1" dirty="0" smtClean="0">
                <a:solidFill>
                  <a:srgbClr val="FFC000"/>
                </a:solidFill>
                <a:latin typeface="微軟正黑體" panose="020B0604030504040204" pitchFamily="34" charset="-120"/>
                <a:ea typeface="微軟正黑體" panose="020B0604030504040204" pitchFamily="34" charset="-120"/>
                <a:hlinkClick r:id="rId3"/>
              </a:rPr>
              <a:t>年印度</a:t>
            </a:r>
            <a:r>
              <a:rPr lang="zh-TW" altLang="en-US" b="1" dirty="0">
                <a:solidFill>
                  <a:srgbClr val="FFC000"/>
                </a:solidFill>
                <a:latin typeface="微軟正黑體" panose="020B0604030504040204" pitchFamily="34" charset="-120"/>
                <a:ea typeface="微軟正黑體" panose="020B0604030504040204" pitchFamily="34" charset="-120"/>
                <a:hlinkClick r:id="rId3"/>
              </a:rPr>
              <a:t>安德拉邦爆發貧民自殺潮，無力償還微型貸款，陸續走上</a:t>
            </a:r>
            <a:r>
              <a:rPr lang="zh-TW" altLang="en-US" b="1" dirty="0" smtClean="0">
                <a:solidFill>
                  <a:srgbClr val="FFC000"/>
                </a:solidFill>
                <a:latin typeface="微軟正黑體" panose="020B0604030504040204" pitchFamily="34" charset="-120"/>
                <a:ea typeface="微軟正黑體" panose="020B0604030504040204" pitchFamily="34" charset="-120"/>
                <a:hlinkClick r:id="rId3"/>
              </a:rPr>
              <a:t>絕路</a:t>
            </a:r>
            <a:endParaRPr lang="en-US" altLang="zh-TW" b="1" dirty="0" smtClean="0">
              <a:solidFill>
                <a:srgbClr val="FFC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en-US" altLang="zh-TW" sz="1600" dirty="0">
                <a:latin typeface="微軟正黑體" panose="020B0604030504040204" pitchFamily="34" charset="-120"/>
                <a:ea typeface="微軟正黑體" panose="020B0604030504040204" pitchFamily="34" charset="-120"/>
              </a:rPr>
              <a:t>2005~2009</a:t>
            </a:r>
            <a:r>
              <a:rPr lang="zh-TW" altLang="en-US" sz="1600" dirty="0">
                <a:latin typeface="微軟正黑體" panose="020B0604030504040204" pitchFamily="34" charset="-120"/>
                <a:ea typeface="微軟正黑體" panose="020B0604030504040204" pitchFamily="34" charset="-120"/>
              </a:rPr>
              <a:t> 前期的高報酬率吸引大量投資客</a:t>
            </a:r>
            <a:r>
              <a:rPr lang="zh-TW" altLang="en-US" sz="1600" dirty="0" smtClean="0">
                <a:latin typeface="微軟正黑體" panose="020B0604030504040204" pitchFamily="34" charset="-120"/>
                <a:ea typeface="微軟正黑體" panose="020B0604030504040204" pitchFamily="34" charset="-120"/>
              </a:rPr>
              <a:t>進入</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無管制的商業化微型貸款機構盲目擴張、過度及重覆放貸、不一且過高的利率</a:t>
            </a:r>
            <a:endParaRPr lang="en-US" altLang="zh-TW" sz="16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多個複利滾動，使借款人只能違約或走上絶路</a:t>
            </a:r>
            <a:endParaRPr lang="en-US" altLang="zh-TW" sz="1600"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生意子難生，會做生意且能成功的窮人必竟是少數</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整體社會環境並無改善，如道路、飲水、電力等基礎設施，無法真正解決社會的貧困。</a:t>
            </a:r>
            <a:endParaRPr lang="en-US" altLang="zh-TW" sz="1600" dirty="0" smtClean="0">
              <a:latin typeface="微軟正黑體" panose="020B0604030504040204" pitchFamily="34" charset="-120"/>
              <a:ea typeface="微軟正黑體" panose="020B0604030504040204" pitchFamily="34" charset="-120"/>
            </a:endParaRPr>
          </a:p>
          <a:p>
            <a:endParaRPr lang="en-US" altLang="zh-TW" sz="1600" dirty="0" smtClean="0">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425997" y="257407"/>
            <a:ext cx="6041853" cy="1570670"/>
            <a:chOff x="555941" y="282149"/>
            <a:chExt cx="5806241" cy="1942553"/>
          </a:xfrm>
        </p:grpSpPr>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941" y="728700"/>
              <a:ext cx="1800200" cy="149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5274" y="728700"/>
              <a:ext cx="1496002" cy="149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向右箭號 17"/>
            <p:cNvSpPr/>
            <p:nvPr/>
          </p:nvSpPr>
          <p:spPr>
            <a:xfrm>
              <a:off x="2701410" y="1052736"/>
              <a:ext cx="648072" cy="648072"/>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9" name="文字方塊 18"/>
            <p:cNvSpPr txBox="1"/>
            <p:nvPr/>
          </p:nvSpPr>
          <p:spPr>
            <a:xfrm>
              <a:off x="5509063" y="282149"/>
              <a:ext cx="853119" cy="186204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zh-TW" alt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4" name="矩形 3"/>
          <p:cNvSpPr/>
          <p:nvPr/>
        </p:nvSpPr>
        <p:spPr>
          <a:xfrm>
            <a:off x="425994" y="3645024"/>
            <a:ext cx="8538491" cy="3600986"/>
          </a:xfrm>
          <a:prstGeom prst="rect">
            <a:avLst/>
          </a:prstGeom>
        </p:spPr>
        <p:txBody>
          <a:bodyPr wrap="square">
            <a:spAutoFit/>
          </a:bodyPr>
          <a:lstStyle/>
          <a:p>
            <a:r>
              <a:rPr lang="en-US" altLang="zh-TW" b="1" dirty="0" smtClean="0">
                <a:solidFill>
                  <a:srgbClr val="FFC000"/>
                </a:solidFill>
                <a:latin typeface="微軟正黑體" panose="020B0604030504040204" pitchFamily="34" charset="-120"/>
                <a:ea typeface="微軟正黑體" panose="020B0604030504040204" pitchFamily="34" charset="-120"/>
                <a:hlinkClick r:id="rId6"/>
              </a:rPr>
              <a:t>2006</a:t>
            </a:r>
            <a:r>
              <a:rPr lang="zh-TW" altLang="en-US" b="1" dirty="0" smtClean="0">
                <a:solidFill>
                  <a:srgbClr val="FFC000"/>
                </a:solidFill>
                <a:latin typeface="微軟正黑體" panose="020B0604030504040204" pitchFamily="34" charset="-120"/>
                <a:ea typeface="微軟正黑體" panose="020B0604030504040204" pitchFamily="34" charset="-120"/>
                <a:hlinkClick r:id="rId6"/>
              </a:rPr>
              <a:t>年尤</a:t>
            </a:r>
            <a:r>
              <a:rPr lang="zh-TW" altLang="en-US" b="1" dirty="0">
                <a:solidFill>
                  <a:srgbClr val="FFC000"/>
                </a:solidFill>
                <a:latin typeface="微軟正黑體" panose="020B0604030504040204" pitchFamily="34" charset="-120"/>
                <a:ea typeface="微軟正黑體" panose="020B0604030504040204" pitchFamily="34" charset="-120"/>
                <a:hlinkClick r:id="rId6"/>
              </a:rPr>
              <a:t>努斯對外</a:t>
            </a:r>
            <a:r>
              <a:rPr lang="zh-TW" altLang="en-US" b="1" dirty="0" smtClean="0">
                <a:solidFill>
                  <a:srgbClr val="FFC000"/>
                </a:solidFill>
                <a:latin typeface="微軟正黑體" panose="020B0604030504040204" pitchFamily="34" charset="-120"/>
                <a:ea typeface="微軟正黑體" panose="020B0604030504040204" pitchFamily="34" charset="-120"/>
                <a:hlinkClick r:id="rId6"/>
              </a:rPr>
              <a:t>宣布計劃參選孟加拉</a:t>
            </a:r>
            <a:r>
              <a:rPr lang="zh-TW" altLang="en-US" b="1" dirty="0">
                <a:solidFill>
                  <a:srgbClr val="FFC000"/>
                </a:solidFill>
                <a:latin typeface="微軟正黑體" panose="020B0604030504040204" pitchFamily="34" charset="-120"/>
                <a:ea typeface="微軟正黑體" panose="020B0604030504040204" pitchFamily="34" charset="-120"/>
                <a:hlinkClick r:id="rId6"/>
              </a:rPr>
              <a:t>國的</a:t>
            </a:r>
            <a:r>
              <a:rPr lang="zh-TW" altLang="en-US" b="1" dirty="0" smtClean="0">
                <a:solidFill>
                  <a:srgbClr val="FFC000"/>
                </a:solidFill>
                <a:latin typeface="微軟正黑體" panose="020B0604030504040204" pitchFamily="34" charset="-120"/>
                <a:ea typeface="微軟正黑體" panose="020B0604030504040204" pitchFamily="34" charset="-120"/>
                <a:hlinkClick r:id="rId6"/>
              </a:rPr>
              <a:t>總統</a:t>
            </a:r>
            <a:endParaRPr lang="en-US" altLang="zh-TW" b="1" dirty="0" smtClean="0">
              <a:solidFill>
                <a:srgbClr val="FFC000"/>
              </a:solidFill>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為清除腐敗而</a:t>
            </a:r>
            <a:r>
              <a:rPr lang="zh-TW" altLang="en-US" b="1" dirty="0" smtClean="0">
                <a:latin typeface="微軟正黑體" panose="020B0604030504040204" pitchFamily="34" charset="-120"/>
                <a:ea typeface="微軟正黑體" panose="020B0604030504040204" pitchFamily="34" charset="-120"/>
              </a:rPr>
              <a:t>努力</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rPr>
              <a:t>組建</a:t>
            </a:r>
            <a:r>
              <a:rPr lang="zh-TW" altLang="en-US" sz="1600" dirty="0">
                <a:latin typeface="微軟正黑體" panose="020B0604030504040204" pitchFamily="34" charset="-120"/>
                <a:ea typeface="微軟正黑體" panose="020B0604030504040204" pitchFamily="34" charset="-120"/>
              </a:rPr>
              <a:t>政黨“公民權力黨”</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支持者來自那些小額貸款的受益者</a:t>
            </a:r>
            <a:endParaRPr lang="en-US" altLang="zh-TW"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過去執政黨不重視百姓，貪污腐敗嚴重，因此人們希望有一個新的政黨可以真正為民說話，為民辦事</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b="1" dirty="0">
                <a:latin typeface="微軟正黑體" panose="020B0604030504040204" pitchFamily="34" charset="-120"/>
                <a:ea typeface="微軟正黑體" panose="020B0604030504040204" pitchFamily="34" charset="-120"/>
              </a:rPr>
              <a:t>遭競爭對手潑冷水</a:t>
            </a:r>
            <a:endParaRPr lang="zh-TW" altLang="en-US"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“有些人不是說政治家都是骯髒的嗎？為什麼自己還要去當政治家呢？”言語中，他的競爭對手、孟加拉國前總理、人民聯盟領導人謝赫</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哈西娜的矛頭直指尤努斯。</a:t>
            </a:r>
            <a:br>
              <a:rPr lang="zh-TW" altLang="en-US" sz="1600" dirty="0">
                <a:latin typeface="微軟正黑體" panose="020B0604030504040204" pitchFamily="34" charset="-120"/>
                <a:ea typeface="微軟正黑體" panose="020B0604030504040204" pitchFamily="34" charset="-120"/>
              </a:rPr>
            </a:br>
            <a:r>
              <a:rPr lang="zh-TW" altLang="en-US" sz="1600" b="1" dirty="0" smtClean="0">
                <a:latin typeface="微軟正黑體" panose="020B0604030504040204" pitchFamily="34" charset="-120"/>
                <a:ea typeface="微軟正黑體" panose="020B0604030504040204" pitchFamily="34" charset="-120"/>
              </a:rPr>
              <a:t>被</a:t>
            </a:r>
            <a:r>
              <a:rPr lang="zh-TW" altLang="en-US" sz="1600" b="1" dirty="0">
                <a:latin typeface="微軟正黑體" panose="020B0604030504040204" pitchFamily="34" charset="-120"/>
                <a:ea typeface="微軟正黑體" panose="020B0604030504040204" pitchFamily="34" charset="-120"/>
              </a:rPr>
              <a:t>指受美國</a:t>
            </a:r>
            <a:r>
              <a:rPr lang="zh-TW" altLang="en-US" sz="1600" b="1" dirty="0" smtClean="0">
                <a:latin typeface="微軟正黑體" panose="020B0604030504040204" pitchFamily="34" charset="-120"/>
                <a:ea typeface="微軟正黑體" panose="020B0604030504040204" pitchFamily="34" charset="-120"/>
              </a:rPr>
              <a:t>利用</a:t>
            </a:r>
            <a:endParaRPr lang="en-US" altLang="zh-TW" sz="1600" b="1" dirty="0" smtClean="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分析家指出，尤努斯從政很有可能是受到了西方國家的支持，這些國家希望通過尤努斯，達到控制孟加拉國的目的</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58117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TW"/>
            </a:defPPr>
            <a:lvl1pPr marL="0" algn="r" defTabSz="914400" rtl="0" eaLnBrk="1" latinLnBrk="0" hangingPunct="1">
              <a:defRPr sz="1400" kern="1200">
                <a:solidFill>
                  <a:schemeClr val="tx1"/>
                </a:solidFill>
                <a:latin typeface="Arial" charset="0"/>
                <a:ea typeface="新細明體"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19362E7-7775-4088-8642-4205A4104ECA}" type="slidenum">
              <a:rPr kumimoji="0" lang="en-US" altLang="zh-TW" sz="1400" b="0" i="0" u="none" strike="noStrike" kern="1200" cap="none" spc="0" normalizeH="0" baseline="0" noProof="0" smtClean="0">
                <a:ln>
                  <a:noFill/>
                </a:ln>
                <a:effectLst/>
                <a:uLnTx/>
                <a:uFillTx/>
                <a:latin typeface="Arial" charset="0"/>
                <a:ea typeface="新細明體"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TW" sz="1400" b="0" i="0" u="none" strike="noStrike" kern="1200" cap="none" spc="0" normalizeH="0" baseline="0" noProof="0">
              <a:ln>
                <a:noFill/>
              </a:ln>
              <a:effectLst/>
              <a:uLnTx/>
              <a:uFillTx/>
              <a:latin typeface="Arial" charset="0"/>
              <a:ea typeface="新細明體" charset="-120"/>
              <a:cs typeface="+mn-cs"/>
            </a:endParaRPr>
          </a:p>
        </p:txBody>
      </p:sp>
      <p:sp>
        <p:nvSpPr>
          <p:cNvPr id="11" name="文字方塊 10"/>
          <p:cNvSpPr txBox="1"/>
          <p:nvPr/>
        </p:nvSpPr>
        <p:spPr>
          <a:xfrm>
            <a:off x="683568" y="908720"/>
            <a:ext cx="5256584" cy="4776692"/>
          </a:xfrm>
          <a:prstGeom prst="rect">
            <a:avLst/>
          </a:prstGeom>
          <a:noFill/>
          <a:ln w="9525" cap="flat" cmpd="sng" algn="ctr">
            <a:noFill/>
            <a:prstDash val="solid"/>
          </a:ln>
          <a:effectLst/>
        </p:spPr>
        <p:txBody>
          <a:bodyPr wrap="square" rtlCol="0">
            <a:spAutoFit/>
          </a:bodyPr>
          <a:lstStyle/>
          <a:p>
            <a:pPr marL="0" marR="0" lvl="0" indent="0" defTabSz="914400" eaLnBrk="1" fontAlgn="base" latinLnBrk="0" hangingPunct="1">
              <a:lnSpc>
                <a:spcPct val="85000"/>
              </a:lnSpc>
              <a:spcBef>
                <a:spcPct val="0"/>
              </a:spcBef>
              <a:spcAft>
                <a:spcPct val="0"/>
              </a:spcAft>
              <a:buClrTx/>
              <a:buSzTx/>
              <a:buFontTx/>
              <a:buNone/>
              <a:tabLst/>
              <a:defRPr/>
            </a:pPr>
            <a:endParaRPr kumimoji="1" lang="en-US" altLang="zh-TW" sz="2400" b="0"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cs typeface="Times New Roman" panose="02020603050405020304" pitchFamily="18" charset="0"/>
            </a:endParaRPr>
          </a:p>
          <a:p>
            <a:pPr lvl="0" fontAlgn="base">
              <a:spcBef>
                <a:spcPct val="0"/>
              </a:spcBef>
              <a:spcAft>
                <a:spcPct val="0"/>
              </a:spcAft>
            </a:pPr>
            <a:r>
              <a:rPr kumimoji="1" lang="zh-TW" altLang="en-US" sz="3600" b="1" kern="0" dirty="0">
                <a:latin typeface="微軟正黑體" panose="020B0604030504040204" pitchFamily="34" charset="-120"/>
                <a:ea typeface="微軟正黑體"/>
              </a:rPr>
              <a:t>通往地獄的路往往是善意所鋪成的。</a:t>
            </a:r>
            <a:r>
              <a:rPr kumimoji="1" lang="zh-TW" altLang="en-US" sz="2400" b="1" kern="0" dirty="0" smtClean="0">
                <a:latin typeface="微軟正黑體" panose="020B0604030504040204" pitchFamily="34" charset="-120"/>
                <a:ea typeface="微軟正黑體"/>
              </a:rPr>
              <a:t>海</a:t>
            </a:r>
            <a:r>
              <a:rPr kumimoji="1" lang="zh-TW" altLang="en-US" sz="2400" b="1" kern="0" dirty="0">
                <a:latin typeface="微軟正黑體" panose="020B0604030504040204" pitchFamily="34" charset="-120"/>
                <a:ea typeface="微軟正黑體"/>
              </a:rPr>
              <a:t>耶克 </a:t>
            </a:r>
            <a:r>
              <a:rPr kumimoji="1" lang="en-US" altLang="zh-TW" sz="2400" b="1" kern="0" dirty="0">
                <a:latin typeface="微軟正黑體" panose="020B0604030504040204" pitchFamily="34" charset="-120"/>
                <a:ea typeface="微軟正黑體"/>
              </a:rPr>
              <a:t>1899~1992</a:t>
            </a:r>
            <a:endParaRPr kumimoji="1" lang="zh-TW" altLang="en-US" sz="2400" b="1" kern="0" dirty="0">
              <a:latin typeface="微軟正黑體" panose="020B0604030504040204" pitchFamily="34" charset="-120"/>
              <a:ea typeface="微軟正黑體"/>
            </a:endParaRPr>
          </a:p>
          <a:p>
            <a:pPr fontAlgn="base">
              <a:spcBef>
                <a:spcPct val="0"/>
              </a:spcBef>
              <a:spcAft>
                <a:spcPct val="0"/>
              </a:spcAft>
            </a:pPr>
            <a:endParaRPr kumimoji="1" lang="en-US" altLang="zh-TW" sz="3600" kern="0" dirty="0" smtClean="0">
              <a:latin typeface="Monotype Corsiva" panose="03010101010201010101" pitchFamily="66" charset="0"/>
              <a:ea typeface="微軟正黑體"/>
              <a:cs typeface="Times New Roman" panose="02020603050405020304" pitchFamily="18" charset="0"/>
            </a:endParaRPr>
          </a:p>
          <a:p>
            <a:pPr fontAlgn="base">
              <a:spcBef>
                <a:spcPct val="0"/>
              </a:spcBef>
              <a:spcAft>
                <a:spcPct val="0"/>
              </a:spcAft>
            </a:pPr>
            <a:r>
              <a:rPr kumimoji="1" lang="en-US" altLang="zh-TW" sz="3600" kern="0" dirty="0" smtClean="0">
                <a:latin typeface="Monotype Corsiva" panose="03010101010201010101" pitchFamily="66" charset="0"/>
                <a:ea typeface="微軟正黑體"/>
                <a:cs typeface="Times New Roman" panose="02020603050405020304" pitchFamily="18" charset="0"/>
              </a:rPr>
              <a:t>The </a:t>
            </a:r>
            <a:r>
              <a:rPr kumimoji="1" lang="en-US" altLang="zh-TW" sz="3600" kern="0" dirty="0">
                <a:latin typeface="Monotype Corsiva" panose="03010101010201010101" pitchFamily="66" charset="0"/>
                <a:ea typeface="微軟正黑體"/>
                <a:cs typeface="Times New Roman" panose="02020603050405020304" pitchFamily="18" charset="0"/>
              </a:rPr>
              <a:t>road to hell is paved with good intentions </a:t>
            </a:r>
            <a:r>
              <a:rPr kumimoji="1" lang="zh-TW" altLang="en-US" sz="3600" kern="0" dirty="0">
                <a:latin typeface="Monotype Corsiva" panose="03010101010201010101" pitchFamily="66" charset="0"/>
                <a:ea typeface="微軟正黑體"/>
                <a:cs typeface="Times New Roman" panose="02020603050405020304" pitchFamily="18" charset="0"/>
              </a:rPr>
              <a:t>。                </a:t>
            </a:r>
            <a:r>
              <a:rPr kumimoji="1" lang="en-US" altLang="zh-TW" sz="3200" kern="0" dirty="0">
                <a:latin typeface="Monotype Corsiva" panose="03010101010201010101" pitchFamily="66" charset="0"/>
                <a:ea typeface="微軟正黑體"/>
                <a:cs typeface="Times New Roman" panose="02020603050405020304" pitchFamily="18" charset="0"/>
              </a:rPr>
              <a:t/>
            </a:r>
            <a:br>
              <a:rPr kumimoji="1" lang="en-US" altLang="zh-TW" sz="3200" kern="0" dirty="0">
                <a:latin typeface="Monotype Corsiva" panose="03010101010201010101" pitchFamily="66" charset="0"/>
                <a:ea typeface="微軟正黑體"/>
                <a:cs typeface="Times New Roman" panose="02020603050405020304" pitchFamily="18" charset="0"/>
              </a:rPr>
            </a:br>
            <a:r>
              <a:rPr kumimoji="1" lang="en-US" altLang="zh-TW" sz="3200" kern="0" dirty="0">
                <a:latin typeface="Monotype Corsiva" panose="03010101010201010101" pitchFamily="66" charset="0"/>
                <a:ea typeface="微軟正黑體"/>
                <a:cs typeface="Times New Roman" panose="02020603050405020304" pitchFamily="18" charset="0"/>
              </a:rPr>
              <a:t>			</a:t>
            </a:r>
            <a:r>
              <a:rPr kumimoji="1" lang="en-US" altLang="zh-TW" sz="2400" kern="0" dirty="0">
                <a:latin typeface="Monotype Corsiva" panose="03010101010201010101" pitchFamily="66" charset="0"/>
                <a:ea typeface="微軟正黑體"/>
                <a:cs typeface="Times New Roman" panose="02020603050405020304" pitchFamily="18" charset="0"/>
              </a:rPr>
              <a:t>Hayek 1899~1992</a:t>
            </a:r>
          </a:p>
          <a:p>
            <a:pPr marL="0" marR="0" lvl="0" indent="0" defTabSz="914400" eaLnBrk="1" fontAlgn="base" latinLnBrk="0" hangingPunct="1">
              <a:lnSpc>
                <a:spcPct val="100000"/>
              </a:lnSpc>
              <a:spcBef>
                <a:spcPct val="0"/>
              </a:spcBef>
              <a:spcAft>
                <a:spcPct val="0"/>
              </a:spcAft>
              <a:buClrTx/>
              <a:buSzTx/>
              <a:buFontTx/>
              <a:buNone/>
              <a:tabLst/>
              <a:defRPr/>
            </a:pPr>
            <a:endParaRPr kumimoji="1" lang="en-US" altLang="zh-TW" sz="3600" b="1" i="0" u="none" strike="noStrike" kern="0" cap="none" spc="0" normalizeH="0" baseline="0" noProof="0" dirty="0" smtClean="0">
              <a:ln>
                <a:noFill/>
              </a:ln>
              <a:effectLst/>
              <a:uLnTx/>
              <a:uFillTx/>
              <a:latin typeface="微軟正黑體" panose="020B0604030504040204" pitchFamily="34" charset="-120"/>
              <a:ea typeface="微軟正黑體"/>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en-US" altLang="zh-TW" sz="3600" b="1" kern="0" dirty="0">
                <a:latin typeface="微軟正黑體" panose="020B0604030504040204" pitchFamily="34" charset="-120"/>
                <a:ea typeface="微軟正黑體"/>
              </a:rPr>
              <a:t> </a:t>
            </a:r>
            <a:r>
              <a:rPr kumimoji="1" lang="en-US" altLang="zh-TW" sz="3600" b="1" kern="0" dirty="0" smtClean="0">
                <a:latin typeface="微軟正黑體" panose="020B0604030504040204" pitchFamily="34" charset="-120"/>
                <a:ea typeface="微軟正黑體"/>
              </a:rPr>
              <a:t>                      </a:t>
            </a:r>
            <a:r>
              <a:rPr kumimoji="1" lang="en-US" altLang="zh-TW" sz="2000" b="1" kern="0" dirty="0" smtClean="0">
                <a:latin typeface="微軟正黑體" panose="020B0604030504040204" pitchFamily="34" charset="-120"/>
                <a:ea typeface="微軟正黑體"/>
              </a:rPr>
              <a:t> </a:t>
            </a:r>
            <a:endParaRPr kumimoji="1" lang="zh-TW" altLang="en-US" sz="2000" b="1" i="0" u="none" strike="noStrike" kern="0" cap="none" spc="0" normalizeH="0" baseline="0" noProof="0" dirty="0" smtClean="0">
              <a:ln>
                <a:noFill/>
              </a:ln>
              <a:effectLst/>
              <a:uLnTx/>
              <a:uFillTx/>
              <a:latin typeface="微軟正黑體" panose="020B0604030504040204" pitchFamily="34" charset="-120"/>
              <a:ea typeface="微軟正黑體"/>
            </a:endParaRPr>
          </a:p>
        </p:txBody>
      </p:sp>
      <p:pic>
        <p:nvPicPr>
          <p:cNvPr id="12"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23667" y1="29319" x2="23667" y2="29319"/>
                        <a14:foregroundMark x1="23667" y1="28970" x2="19167" y2="31239"/>
                        <a14:foregroundMark x1="19167" y1="31239" x2="19833" y2="35602"/>
                        <a14:foregroundMark x1="22833" y1="42583" x2="20000" y2="36300"/>
                        <a14:foregroundMark x1="48833" y1="95113" x2="48833" y2="95113"/>
                        <a14:foregroundMark x1="40500" y1="89529" x2="40500" y2="89529"/>
                        <a14:foregroundMark x1="59500" y1="81326" x2="59500" y2="81326"/>
                        <a14:foregroundMark x1="64833" y1="79407" x2="67167" y2="78185"/>
                        <a14:foregroundMark x1="83167" y1="58290" x2="90167" y2="56719"/>
                        <a14:foregroundMark x1="77500" y1="55846" x2="98167" y2="93543"/>
                      </a14:backgroundRemoval>
                    </a14:imgEffect>
                  </a14:imgLayer>
                </a14:imgProps>
              </a:ext>
              <a:ext uri="{28A0092B-C50C-407E-A947-70E740481C1C}">
                <a14:useLocalDpi xmlns:a14="http://schemas.microsoft.com/office/drawing/2010/main" val="0"/>
              </a:ext>
            </a:extLst>
          </a:blip>
          <a:srcRect t="-1366" b="-1366"/>
          <a:stretch/>
        </p:blipFill>
        <p:spPr bwMode="auto">
          <a:xfrm>
            <a:off x="5030309" y="2856062"/>
            <a:ext cx="4113691" cy="403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235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167402" y="589856"/>
            <a:ext cx="8229600" cy="864096"/>
          </a:xfrm>
        </p:spPr>
        <p:txBody>
          <a:bodyPr/>
          <a:lstStyle/>
          <a:p>
            <a:pPr algn="l">
              <a:lnSpc>
                <a:spcPct val="85000"/>
              </a:lnSpc>
            </a:pPr>
            <a:r>
              <a:rPr lang="zh-TW" altLang="en-US" sz="4000" b="1" dirty="0">
                <a:solidFill>
                  <a:schemeClr val="tx1"/>
                </a:solidFill>
              </a:rPr>
              <a:t>從線性思考→系統思考</a:t>
            </a:r>
            <a:br>
              <a:rPr lang="zh-TW" altLang="en-US" sz="4000" b="1" dirty="0">
                <a:solidFill>
                  <a:schemeClr val="tx1"/>
                </a:solidFill>
              </a:rPr>
            </a:br>
            <a:r>
              <a:rPr lang="zh-TW" altLang="en-US" sz="4000" b="1" dirty="0">
                <a:solidFill>
                  <a:schemeClr val="tx1"/>
                </a:solidFill>
              </a:rPr>
              <a:t> </a:t>
            </a:r>
            <a:r>
              <a:rPr lang="en-US" altLang="zh-TW" sz="2400" dirty="0">
                <a:solidFill>
                  <a:schemeClr val="tx1"/>
                </a:solidFill>
              </a:rPr>
              <a:t>(</a:t>
            </a:r>
            <a:r>
              <a:rPr lang="zh-TW" altLang="en-US" sz="2400" dirty="0">
                <a:solidFill>
                  <a:schemeClr val="tx1"/>
                </a:solidFill>
              </a:rPr>
              <a:t>因果→目的</a:t>
            </a:r>
            <a:r>
              <a:rPr lang="en-US" altLang="zh-TW" sz="2400" dirty="0">
                <a:solidFill>
                  <a:schemeClr val="tx1"/>
                </a:solidFill>
              </a:rPr>
              <a:t>/</a:t>
            </a:r>
            <a:r>
              <a:rPr lang="zh-TW" altLang="en-US" sz="2400" dirty="0">
                <a:solidFill>
                  <a:schemeClr val="tx1"/>
                </a:solidFill>
              </a:rPr>
              <a:t>理路</a:t>
            </a:r>
            <a:r>
              <a:rPr lang="en-US" altLang="zh-TW" sz="2400" dirty="0">
                <a:solidFill>
                  <a:schemeClr val="tx1"/>
                </a:solidFill>
              </a:rPr>
              <a:t>/</a:t>
            </a:r>
            <a:r>
              <a:rPr lang="zh-TW" altLang="en-US" sz="2400" dirty="0">
                <a:solidFill>
                  <a:schemeClr val="tx1"/>
                </a:solidFill>
              </a:rPr>
              <a:t>限制</a:t>
            </a:r>
            <a:r>
              <a:rPr lang="en-US" altLang="zh-TW" sz="2400" dirty="0">
                <a:solidFill>
                  <a:schemeClr val="tx1"/>
                </a:solidFill>
              </a:rPr>
              <a:t>)</a:t>
            </a:r>
            <a:br>
              <a:rPr lang="en-US" altLang="zh-TW" sz="2400" dirty="0">
                <a:solidFill>
                  <a:schemeClr val="tx1"/>
                </a:solidFill>
              </a:rPr>
            </a:br>
            <a:endParaRPr lang="zh-TW" altLang="en-US" sz="2400" dirty="0">
              <a:solidFill>
                <a:schemeClr val="tx1"/>
              </a:solidFill>
            </a:endParaRPr>
          </a:p>
        </p:txBody>
      </p:sp>
      <p:sp>
        <p:nvSpPr>
          <p:cNvPr id="3" name="內容版面配置區 2"/>
          <p:cNvSpPr>
            <a:spLocks noGrp="1"/>
          </p:cNvSpPr>
          <p:nvPr>
            <p:ph idx="1"/>
          </p:nvPr>
        </p:nvSpPr>
        <p:spPr>
          <a:xfrm>
            <a:off x="4760346" y="4453228"/>
            <a:ext cx="4121792" cy="2088232"/>
          </a:xfrm>
        </p:spPr>
        <p:style>
          <a:lnRef idx="3">
            <a:schemeClr val="lt1"/>
          </a:lnRef>
          <a:fillRef idx="1">
            <a:schemeClr val="accent3"/>
          </a:fillRef>
          <a:effectRef idx="1">
            <a:schemeClr val="accent3"/>
          </a:effectRef>
          <a:fontRef idx="minor">
            <a:schemeClr val="lt1"/>
          </a:fontRef>
        </p:style>
        <p:txBody>
          <a:bodyPr/>
          <a:lstStyle/>
          <a:p>
            <a:pPr marL="0" indent="0">
              <a:buNone/>
            </a:pPr>
            <a:r>
              <a:rPr lang="zh-TW" altLang="en-US" sz="1800" b="1" dirty="0"/>
              <a:t>第一、二、三類型錯誤</a:t>
            </a:r>
            <a:endParaRPr lang="en-US" altLang="zh-TW" sz="1800" b="1" dirty="0" smtClean="0"/>
          </a:p>
          <a:p>
            <a:r>
              <a:rPr lang="zh-TW" altLang="en-US" sz="1800" b="1" dirty="0" smtClean="0"/>
              <a:t>沒</a:t>
            </a:r>
            <a:r>
              <a:rPr lang="zh-TW" altLang="en-US" sz="1800" b="1" dirty="0"/>
              <a:t>生病卻吃藥</a:t>
            </a:r>
            <a:r>
              <a:rPr lang="en-US" altLang="zh-TW" sz="2000" dirty="0"/>
              <a:t/>
            </a:r>
            <a:br>
              <a:rPr lang="en-US" altLang="zh-TW" sz="2000" dirty="0"/>
            </a:br>
            <a:r>
              <a:rPr lang="en-US" altLang="zh-TW" sz="1400" dirty="0" smtClean="0"/>
              <a:t>(</a:t>
            </a:r>
            <a:r>
              <a:rPr lang="zh-TW" altLang="en-US" sz="1400" dirty="0" smtClean="0"/>
              <a:t>拒絶真實的虛無假設</a:t>
            </a:r>
            <a:r>
              <a:rPr lang="en-US" altLang="zh-TW" sz="1400" dirty="0" smtClean="0"/>
              <a:t>)</a:t>
            </a:r>
            <a:endParaRPr lang="en-US" altLang="zh-TW" sz="2000" dirty="0"/>
          </a:p>
          <a:p>
            <a:r>
              <a:rPr lang="zh-TW" altLang="en-US" sz="1800" b="1" dirty="0"/>
              <a:t>有生病不吃藥</a:t>
            </a:r>
            <a:r>
              <a:rPr lang="en-US" altLang="zh-TW" sz="2000" dirty="0" smtClean="0"/>
              <a:t/>
            </a:r>
            <a:br>
              <a:rPr lang="en-US" altLang="zh-TW" sz="2000" dirty="0" smtClean="0"/>
            </a:br>
            <a:r>
              <a:rPr lang="en-US" altLang="zh-TW" sz="1400" dirty="0" smtClean="0"/>
              <a:t>(</a:t>
            </a:r>
            <a:r>
              <a:rPr lang="zh-TW" altLang="en-US" sz="1400" dirty="0" smtClean="0"/>
              <a:t>接受錯誤的虛無假設</a:t>
            </a:r>
            <a:r>
              <a:rPr lang="en-US" altLang="zh-TW" sz="1400" dirty="0" smtClean="0"/>
              <a:t>)</a:t>
            </a:r>
          </a:p>
          <a:p>
            <a:r>
              <a:rPr lang="zh-TW" altLang="en-US" sz="1800" b="1" dirty="0" smtClean="0"/>
              <a:t>有生病吃錯藥</a:t>
            </a:r>
            <a:r>
              <a:rPr lang="en-US" altLang="zh-TW" sz="2000" dirty="0" smtClean="0"/>
              <a:t/>
            </a:r>
            <a:br>
              <a:rPr lang="en-US" altLang="zh-TW" sz="2000" dirty="0" smtClean="0"/>
            </a:br>
            <a:r>
              <a:rPr lang="en-US" altLang="zh-TW" sz="1400" dirty="0" smtClean="0"/>
              <a:t>(</a:t>
            </a:r>
            <a:r>
              <a:rPr lang="zh-TW" altLang="en-US" sz="1400" dirty="0" smtClean="0"/>
              <a:t>解決錯誤問題→對錯誤的問題給予正確答案</a:t>
            </a:r>
            <a:r>
              <a:rPr lang="en-US" altLang="zh-TW" sz="1400" dirty="0" smtClean="0"/>
              <a:t>)</a:t>
            </a:r>
          </a:p>
          <a:p>
            <a:endParaRPr lang="zh-TW" altLang="en-US" sz="2000" dirty="0"/>
          </a:p>
        </p:txBody>
      </p:sp>
      <p:sp>
        <p:nvSpPr>
          <p:cNvPr id="4" name="投影片編號版面配置區 3"/>
          <p:cNvSpPr>
            <a:spLocks noGrp="1"/>
          </p:cNvSpPr>
          <p:nvPr>
            <p:ph type="sldNum" sz="quarter" idx="12"/>
          </p:nvPr>
        </p:nvSpPr>
        <p:spPr>
          <a:xfrm>
            <a:off x="6876256" y="6453336"/>
            <a:ext cx="2133600" cy="476250"/>
          </a:xfrm>
        </p:spPr>
        <p:txBody>
          <a:bodyPr/>
          <a:lstStyle/>
          <a:p>
            <a:pPr>
              <a:defRPr/>
            </a:pPr>
            <a:fld id="{A19362E7-7775-4088-8642-4205A4104ECA}" type="slidenum">
              <a:rPr lang="en-US" altLang="zh-TW" smtClean="0">
                <a:solidFill>
                  <a:prstClr val="black"/>
                </a:solidFill>
              </a:rPr>
              <a:pPr>
                <a:defRPr/>
              </a:pPr>
              <a:t>5</a:t>
            </a:fld>
            <a:endParaRPr lang="en-US" altLang="zh-TW" dirty="0">
              <a:solidFill>
                <a:prstClr val="black"/>
              </a:solidFill>
            </a:endParaRPr>
          </a:p>
        </p:txBody>
      </p:sp>
      <p:pic>
        <p:nvPicPr>
          <p:cNvPr id="2050" name="Picture 2" descr="http://4.share.photo.xuite.net/shihkunfu/147b36d/14163092/745903065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37112"/>
            <a:ext cx="4772177" cy="196033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2959082" y="5765583"/>
            <a:ext cx="881788" cy="646331"/>
          </a:xfrm>
          <a:prstGeom prst="rect">
            <a:avLst/>
          </a:prstGeom>
          <a:solidFill>
            <a:schemeClr val="bg1"/>
          </a:solidFill>
        </p:spPr>
        <p:txBody>
          <a:bodyPr wrap="square" rtlCol="0">
            <a:spAutoFit/>
          </a:bodyPr>
          <a:lstStyle/>
          <a:p>
            <a:pPr algn="ctr" fontAlgn="base">
              <a:spcBef>
                <a:spcPct val="0"/>
              </a:spcBef>
              <a:spcAft>
                <a:spcPct val="0"/>
              </a:spcAft>
            </a:pPr>
            <a:r>
              <a:rPr kumimoji="1" lang="zh-TW" altLang="en-US" b="1" dirty="0" smtClean="0">
                <a:solidFill>
                  <a:srgbClr val="C00000"/>
                </a:solidFill>
                <a:ea typeface="新細明體" pitchFamily="18" charset="-120"/>
              </a:rPr>
              <a:t>可用</a:t>
            </a:r>
            <a:r>
              <a:rPr kumimoji="1" lang="en-US" altLang="zh-TW" b="1" dirty="0" smtClean="0">
                <a:solidFill>
                  <a:srgbClr val="C00000"/>
                </a:solidFill>
                <a:ea typeface="新細明體" pitchFamily="18" charset="-120"/>
              </a:rPr>
              <a:t/>
            </a:r>
            <a:br>
              <a:rPr kumimoji="1" lang="en-US" altLang="zh-TW" b="1" dirty="0" smtClean="0">
                <a:solidFill>
                  <a:srgbClr val="C00000"/>
                </a:solidFill>
                <a:ea typeface="新細明體" pitchFamily="18" charset="-120"/>
              </a:rPr>
            </a:br>
            <a:r>
              <a:rPr kumimoji="1" lang="zh-TW" altLang="en-US" b="1" dirty="0" smtClean="0">
                <a:solidFill>
                  <a:srgbClr val="C00000"/>
                </a:solidFill>
                <a:ea typeface="新細明體" pitchFamily="18" charset="-120"/>
              </a:rPr>
              <a:t>空間</a:t>
            </a:r>
            <a:endParaRPr kumimoji="1" lang="zh-TW" altLang="en-US" b="1" dirty="0">
              <a:solidFill>
                <a:srgbClr val="C00000"/>
              </a:solidFill>
              <a:ea typeface="新細明體" pitchFamily="18" charset="-120"/>
            </a:endParaRPr>
          </a:p>
        </p:txBody>
      </p:sp>
      <p:sp>
        <p:nvSpPr>
          <p:cNvPr id="10" name="文字方塊 9"/>
          <p:cNvSpPr txBox="1"/>
          <p:nvPr/>
        </p:nvSpPr>
        <p:spPr>
          <a:xfrm>
            <a:off x="2959082" y="4581128"/>
            <a:ext cx="936104" cy="369332"/>
          </a:xfrm>
          <a:prstGeom prst="rect">
            <a:avLst/>
          </a:prstGeom>
          <a:solidFill>
            <a:schemeClr val="bg1"/>
          </a:solidFill>
        </p:spPr>
        <p:txBody>
          <a:bodyPr wrap="square" rtlCol="0">
            <a:spAutoFit/>
          </a:bodyPr>
          <a:lstStyle/>
          <a:p>
            <a:pPr algn="ctr" fontAlgn="base">
              <a:spcBef>
                <a:spcPct val="0"/>
              </a:spcBef>
              <a:spcAft>
                <a:spcPct val="0"/>
              </a:spcAft>
            </a:pPr>
            <a:r>
              <a:rPr kumimoji="1" lang="zh-TW" altLang="en-US" b="1" dirty="0" smtClean="0">
                <a:solidFill>
                  <a:srgbClr val="C00000"/>
                </a:solidFill>
                <a:ea typeface="新細明體" pitchFamily="18" charset="-120"/>
              </a:rPr>
              <a:t>糾紛</a:t>
            </a:r>
            <a:endParaRPr kumimoji="1" lang="zh-TW" altLang="en-US" b="1" dirty="0">
              <a:solidFill>
                <a:srgbClr val="C00000"/>
              </a:solidFill>
              <a:ea typeface="新細明體" pitchFamily="18" charset="-120"/>
            </a:endParaRPr>
          </a:p>
        </p:txBody>
      </p:sp>
      <p:sp>
        <p:nvSpPr>
          <p:cNvPr id="11" name="文字方塊 10"/>
          <p:cNvSpPr txBox="1"/>
          <p:nvPr/>
        </p:nvSpPr>
        <p:spPr>
          <a:xfrm>
            <a:off x="3491880" y="5089951"/>
            <a:ext cx="1247741" cy="646331"/>
          </a:xfrm>
          <a:prstGeom prst="rect">
            <a:avLst/>
          </a:prstGeom>
          <a:solidFill>
            <a:schemeClr val="bg1"/>
          </a:solidFill>
        </p:spPr>
        <p:txBody>
          <a:bodyPr wrap="square" rtlCol="0">
            <a:spAutoFit/>
          </a:bodyPr>
          <a:lstStyle/>
          <a:p>
            <a:pPr algn="ctr" fontAlgn="base">
              <a:spcBef>
                <a:spcPct val="0"/>
              </a:spcBef>
              <a:spcAft>
                <a:spcPct val="0"/>
              </a:spcAft>
            </a:pPr>
            <a:r>
              <a:rPr kumimoji="1" lang="zh-TW" altLang="en-US" b="1" dirty="0" smtClean="0">
                <a:solidFill>
                  <a:srgbClr val="0066FF"/>
                </a:solidFill>
                <a:ea typeface="新細明體" pitchFamily="18" charset="-120"/>
              </a:rPr>
              <a:t>限制：重量上限</a:t>
            </a:r>
            <a:endParaRPr kumimoji="1" lang="zh-TW" altLang="en-US" b="1" dirty="0">
              <a:solidFill>
                <a:srgbClr val="0066FF"/>
              </a:solidFill>
              <a:ea typeface="新細明體" pitchFamily="18" charset="-120"/>
            </a:endParaRPr>
          </a:p>
        </p:txBody>
      </p:sp>
      <p:sp>
        <p:nvSpPr>
          <p:cNvPr id="13" name="內容版面配置區 2"/>
          <p:cNvSpPr txBox="1">
            <a:spLocks/>
          </p:cNvSpPr>
          <p:nvPr/>
        </p:nvSpPr>
        <p:spPr bwMode="auto">
          <a:xfrm>
            <a:off x="197423" y="1484784"/>
            <a:ext cx="8684713" cy="2815349"/>
          </a:xfrm>
          <a:prstGeom prst="rect">
            <a:avLst/>
          </a:prstGeom>
          <a:noFill/>
          <a:ln w="1270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spcBef>
                <a:spcPts val="600"/>
              </a:spcBef>
              <a:spcAft>
                <a:spcPts val="600"/>
              </a:spcAft>
              <a:buFontTx/>
              <a:buNone/>
            </a:pPr>
            <a:r>
              <a:rPr lang="zh-TW" altLang="en-US" sz="1600" b="1" kern="0" dirty="0" smtClean="0">
                <a:solidFill>
                  <a:srgbClr val="0070C0"/>
                </a:solidFill>
                <a:latin typeface="微軟正黑體"/>
              </a:rPr>
              <a:t>  企鵝、海象、冰山、蛤蜊的故事</a:t>
            </a:r>
            <a:endParaRPr lang="en-US" altLang="zh-TW" sz="1600" b="1" kern="0" dirty="0" smtClean="0">
              <a:solidFill>
                <a:srgbClr val="0070C0"/>
              </a:solidFill>
              <a:latin typeface="微軟正黑體"/>
            </a:endParaRPr>
          </a:p>
          <a:p>
            <a:pPr marL="0" indent="0">
              <a:spcBef>
                <a:spcPts val="600"/>
              </a:spcBef>
              <a:spcAft>
                <a:spcPts val="600"/>
              </a:spcAft>
              <a:buFontTx/>
              <a:buNone/>
            </a:pPr>
            <a:r>
              <a:rPr lang="zh-TW" altLang="en-US" sz="1400" kern="0" dirty="0" smtClean="0">
                <a:solidFill>
                  <a:prstClr val="black"/>
                </a:solidFill>
                <a:latin typeface="微軟正黑體"/>
              </a:rPr>
              <a:t>                            </a:t>
            </a:r>
            <a:r>
              <a:rPr lang="zh-TW" altLang="en-US" sz="1400" kern="0" dirty="0" smtClean="0">
                <a:solidFill>
                  <a:srgbClr val="C00000"/>
                </a:solidFill>
                <a:latin typeface="微軟正黑體"/>
              </a:rPr>
              <a:t>糧食荒</a:t>
            </a:r>
            <a:r>
              <a:rPr lang="zh-TW" altLang="en-US" sz="1400" kern="0" dirty="0" smtClean="0">
                <a:solidFill>
                  <a:prstClr val="black"/>
                </a:solidFill>
                <a:latin typeface="微軟正黑體"/>
              </a:rPr>
              <a:t>→</a:t>
            </a:r>
            <a:r>
              <a:rPr lang="zh-TW" altLang="en-US" sz="1400" kern="0" dirty="0" smtClean="0">
                <a:solidFill>
                  <a:srgbClr val="0066FF"/>
                </a:solidFill>
                <a:latin typeface="微軟正黑體"/>
              </a:rPr>
              <a:t>策略聯盟，約法三章</a:t>
            </a:r>
            <a:endParaRPr lang="en-US" altLang="zh-TW" sz="1400" kern="0" dirty="0" smtClean="0">
              <a:solidFill>
                <a:srgbClr val="0066FF"/>
              </a:solidFill>
              <a:latin typeface="微軟正黑體"/>
            </a:endParaRPr>
          </a:p>
          <a:p>
            <a:pPr marL="0" indent="0">
              <a:spcBef>
                <a:spcPts val="600"/>
              </a:spcBef>
              <a:spcAft>
                <a:spcPts val="600"/>
              </a:spcAft>
              <a:buFontTx/>
              <a:buNone/>
            </a:pPr>
            <a:r>
              <a:rPr lang="zh-TW" altLang="en-US" sz="1400" kern="0" dirty="0" smtClean="0">
                <a:solidFill>
                  <a:prstClr val="black"/>
                </a:solidFill>
                <a:latin typeface="微軟正黑體"/>
              </a:rPr>
              <a:t>   </a:t>
            </a:r>
            <a:r>
              <a:rPr lang="zh-TW" altLang="en-US" sz="1400" b="1" kern="0" dirty="0" smtClean="0">
                <a:solidFill>
                  <a:srgbClr val="808000"/>
                </a:solidFill>
                <a:latin typeface="微軟正黑體"/>
              </a:rPr>
              <a:t>企鵝移民愈來愈多</a:t>
            </a:r>
            <a:r>
              <a:rPr lang="zh-TW" altLang="en-US" sz="1400" kern="0" dirty="0" smtClean="0">
                <a:solidFill>
                  <a:prstClr val="black"/>
                </a:solidFill>
                <a:latin typeface="微軟正黑體"/>
              </a:rPr>
              <a:t>→</a:t>
            </a:r>
            <a:r>
              <a:rPr lang="zh-TW" altLang="en-US" sz="1400" kern="0" dirty="0" smtClean="0">
                <a:solidFill>
                  <a:srgbClr val="C00000"/>
                </a:solidFill>
                <a:latin typeface="微軟正黑體"/>
              </a:rPr>
              <a:t>糧食不足</a:t>
            </a:r>
            <a:r>
              <a:rPr lang="zh-TW" altLang="en-US" sz="1400" kern="0" dirty="0" smtClean="0">
                <a:solidFill>
                  <a:prstClr val="black"/>
                </a:solidFill>
                <a:latin typeface="微軟正黑體"/>
              </a:rPr>
              <a:t>→</a:t>
            </a:r>
            <a:r>
              <a:rPr lang="zh-TW" altLang="en-US" sz="1400" kern="0" dirty="0" smtClean="0">
                <a:solidFill>
                  <a:srgbClr val="0066FF"/>
                </a:solidFill>
                <a:latin typeface="微軟正黑體"/>
              </a:rPr>
              <a:t>引入更多海象技術開採</a:t>
            </a:r>
            <a:endParaRPr lang="en-US" altLang="zh-TW" sz="1400" kern="0" dirty="0" smtClean="0">
              <a:solidFill>
                <a:srgbClr val="0066FF"/>
              </a:solidFill>
              <a:latin typeface="微軟正黑體"/>
            </a:endParaRPr>
          </a:p>
          <a:p>
            <a:pPr marL="0" indent="0">
              <a:spcBef>
                <a:spcPts val="600"/>
              </a:spcBef>
              <a:spcAft>
                <a:spcPts val="600"/>
              </a:spcAft>
              <a:buFontTx/>
              <a:buNone/>
            </a:pPr>
            <a:r>
              <a:rPr lang="zh-TW" altLang="en-US" sz="1400" b="1" kern="0" spc="-180" dirty="0" smtClean="0">
                <a:solidFill>
                  <a:srgbClr val="808000"/>
                </a:solidFill>
                <a:latin typeface="微軟正黑體"/>
              </a:rPr>
              <a:t>“人口”</a:t>
            </a:r>
            <a:r>
              <a:rPr lang="zh-TW" altLang="en-US" sz="1400" b="1" kern="0" dirty="0" smtClean="0">
                <a:solidFill>
                  <a:srgbClr val="808000"/>
                </a:solidFill>
                <a:latin typeface="微軟正黑體"/>
              </a:rPr>
              <a:t>密度增加，白老鼠效應</a:t>
            </a:r>
            <a:r>
              <a:rPr lang="zh-TW" altLang="en-US" sz="1400" kern="0" dirty="0" smtClean="0">
                <a:solidFill>
                  <a:prstClr val="black"/>
                </a:solidFill>
                <a:latin typeface="微軟正黑體"/>
              </a:rPr>
              <a:t>→</a:t>
            </a:r>
            <a:r>
              <a:rPr lang="zh-TW" altLang="en-US" sz="1400" kern="0" dirty="0" smtClean="0">
                <a:solidFill>
                  <a:srgbClr val="C00000"/>
                </a:solidFill>
                <a:latin typeface="微軟正黑體"/>
              </a:rPr>
              <a:t>壓傷意外</a:t>
            </a:r>
            <a:r>
              <a:rPr lang="zh-TW" altLang="en-US" sz="1400" kern="0" dirty="0" smtClean="0">
                <a:solidFill>
                  <a:prstClr val="black"/>
                </a:solidFill>
                <a:latin typeface="微軟正黑體"/>
              </a:rPr>
              <a:t>→                            →</a:t>
            </a:r>
            <a:endParaRPr lang="en-US" altLang="zh-TW" sz="1400" kern="0" dirty="0" smtClean="0">
              <a:solidFill>
                <a:prstClr val="black"/>
              </a:solidFill>
              <a:latin typeface="微軟正黑體"/>
            </a:endParaRPr>
          </a:p>
          <a:p>
            <a:pPr marL="0" indent="0">
              <a:spcBef>
                <a:spcPts val="600"/>
              </a:spcBef>
              <a:spcAft>
                <a:spcPts val="600"/>
              </a:spcAft>
              <a:buFontTx/>
              <a:buNone/>
            </a:pPr>
            <a:r>
              <a:rPr lang="zh-TW" altLang="en-US" sz="1400" kern="0" dirty="0" smtClean="0">
                <a:solidFill>
                  <a:prstClr val="black"/>
                </a:solidFill>
                <a:latin typeface="微軟正黑體"/>
              </a:rPr>
              <a:t>   </a:t>
            </a:r>
            <a:r>
              <a:rPr lang="zh-TW" altLang="en-US" sz="1400" kern="0" dirty="0" smtClean="0">
                <a:solidFill>
                  <a:srgbClr val="C00000"/>
                </a:solidFill>
                <a:latin typeface="微軟正黑體"/>
              </a:rPr>
              <a:t>壓傷</a:t>
            </a:r>
            <a:r>
              <a:rPr lang="en-US" altLang="zh-TW" sz="1400" kern="0" dirty="0" smtClean="0">
                <a:solidFill>
                  <a:srgbClr val="C00000"/>
                </a:solidFill>
                <a:latin typeface="微軟正黑體"/>
              </a:rPr>
              <a:t>/</a:t>
            </a:r>
            <a:r>
              <a:rPr lang="zh-TW" altLang="en-US" sz="1400" kern="0" dirty="0" smtClean="0">
                <a:solidFill>
                  <a:srgbClr val="C00000"/>
                </a:solidFill>
                <a:latin typeface="微軟正黑體"/>
              </a:rPr>
              <a:t>死事件持續發生→</a:t>
            </a:r>
            <a:r>
              <a:rPr lang="zh-TW" altLang="en-US" sz="1600" b="1" dirty="0" smtClean="0">
                <a:solidFill>
                  <a:srgbClr val="C00000"/>
                </a:solidFill>
                <a:latin typeface="微軟正黑體"/>
              </a:rPr>
              <a:t>社會衝突增加</a:t>
            </a:r>
            <a:r>
              <a:rPr lang="zh-TW" altLang="en-US" sz="1400" kern="0" dirty="0" smtClean="0">
                <a:solidFill>
                  <a:srgbClr val="C00000"/>
                </a:solidFill>
                <a:latin typeface="微軟正黑體"/>
              </a:rPr>
              <a:t>→怎麼辦</a:t>
            </a:r>
            <a:r>
              <a:rPr lang="en-US" altLang="zh-TW" sz="1400" kern="0" dirty="0" smtClean="0">
                <a:solidFill>
                  <a:srgbClr val="C00000"/>
                </a:solidFill>
                <a:latin typeface="微軟正黑體"/>
              </a:rPr>
              <a:t>?</a:t>
            </a:r>
          </a:p>
          <a:p>
            <a:pPr marL="0" indent="0">
              <a:spcBef>
                <a:spcPts val="600"/>
              </a:spcBef>
              <a:spcAft>
                <a:spcPts val="600"/>
              </a:spcAft>
              <a:buFontTx/>
              <a:buNone/>
            </a:pPr>
            <a:r>
              <a:rPr lang="zh-TW" altLang="en-US" sz="1400" kern="0" dirty="0" smtClean="0">
                <a:solidFill>
                  <a:srgbClr val="0066FF"/>
                </a:solidFill>
                <a:latin typeface="微軟正黑體"/>
              </a:rPr>
              <a:t>    暫停移民，系統思考</a:t>
            </a:r>
            <a:endParaRPr lang="en-US" altLang="zh-TW" sz="1400" kern="0" dirty="0" smtClean="0">
              <a:solidFill>
                <a:srgbClr val="0066FF"/>
              </a:solidFill>
              <a:latin typeface="微軟正黑體"/>
            </a:endParaRPr>
          </a:p>
          <a:p>
            <a:pPr marL="0" indent="0">
              <a:spcBef>
                <a:spcPts val="600"/>
              </a:spcBef>
              <a:spcAft>
                <a:spcPts val="600"/>
              </a:spcAft>
              <a:buFontTx/>
              <a:buNone/>
            </a:pPr>
            <a:r>
              <a:rPr lang="zh-TW" altLang="en-US" sz="1400" b="1" kern="0" dirty="0" smtClean="0">
                <a:solidFill>
                  <a:srgbClr val="C00000"/>
                </a:solidFill>
                <a:latin typeface="微軟正黑體"/>
              </a:rPr>
              <a:t>“</a:t>
            </a:r>
            <a:r>
              <a:rPr lang="zh-TW" altLang="en-US" sz="1600" b="1" kern="0" dirty="0" smtClean="0">
                <a:solidFill>
                  <a:srgbClr val="C00000"/>
                </a:solidFill>
                <a:latin typeface="微軟正黑體"/>
              </a:rPr>
              <a:t>人口”增加</a:t>
            </a:r>
            <a:r>
              <a:rPr lang="en-US" altLang="zh-TW" sz="1600" b="1" kern="0" dirty="0" smtClean="0">
                <a:solidFill>
                  <a:srgbClr val="C00000"/>
                </a:solidFill>
                <a:latin typeface="微軟正黑體"/>
              </a:rPr>
              <a:t>VS.</a:t>
            </a:r>
            <a:r>
              <a:rPr lang="zh-TW" altLang="en-US" sz="1600" b="1" kern="0" dirty="0" smtClean="0">
                <a:solidFill>
                  <a:srgbClr val="C00000"/>
                </a:solidFill>
                <a:latin typeface="微軟正黑體"/>
              </a:rPr>
              <a:t>資源耗竭</a:t>
            </a:r>
            <a:r>
              <a:rPr lang="en-US" altLang="zh-TW" sz="1600" b="1" kern="0" dirty="0" smtClean="0">
                <a:solidFill>
                  <a:srgbClr val="C00000"/>
                </a:solidFill>
                <a:latin typeface="微軟正黑體"/>
              </a:rPr>
              <a:t>(</a:t>
            </a:r>
            <a:r>
              <a:rPr lang="zh-TW" altLang="en-US" sz="1600" b="1" kern="0" dirty="0" smtClean="0">
                <a:solidFill>
                  <a:srgbClr val="C00000"/>
                </a:solidFill>
                <a:latin typeface="微軟正黑體"/>
              </a:rPr>
              <a:t>土地、糧食</a:t>
            </a:r>
            <a:r>
              <a:rPr lang="en-US" altLang="zh-TW" sz="1600" b="1" kern="0" dirty="0" smtClean="0">
                <a:solidFill>
                  <a:srgbClr val="C00000"/>
                </a:solidFill>
                <a:latin typeface="微軟正黑體"/>
              </a:rPr>
              <a:t>)</a:t>
            </a:r>
            <a:r>
              <a:rPr lang="zh-TW" altLang="en-US" sz="1400" b="1" kern="0" dirty="0" smtClean="0">
                <a:solidFill>
                  <a:srgbClr val="C00000"/>
                </a:solidFill>
                <a:latin typeface="微軟正黑體"/>
              </a:rPr>
              <a:t>→                                 →</a:t>
            </a:r>
            <a:endParaRPr lang="en-US" altLang="zh-TW" sz="1400" b="1" kern="0" dirty="0" smtClean="0">
              <a:solidFill>
                <a:srgbClr val="C00000"/>
              </a:solidFill>
              <a:latin typeface="微軟正黑體"/>
            </a:endParaRPr>
          </a:p>
        </p:txBody>
      </p:sp>
      <p:sp>
        <p:nvSpPr>
          <p:cNvPr id="15" name="文字方塊 14"/>
          <p:cNvSpPr txBox="1"/>
          <p:nvPr/>
        </p:nvSpPr>
        <p:spPr>
          <a:xfrm>
            <a:off x="238394" y="1752719"/>
            <a:ext cx="1082348" cy="523220"/>
          </a:xfrm>
          <a:prstGeom prst="rect">
            <a:avLst/>
          </a:prstGeom>
          <a:noFill/>
        </p:spPr>
        <p:txBody>
          <a:bodyPr wrap="none" rtlCol="0">
            <a:spAutoFit/>
          </a:bodyPr>
          <a:lstStyle/>
          <a:p>
            <a:pPr fontAlgn="base">
              <a:spcBef>
                <a:spcPct val="0"/>
              </a:spcBef>
              <a:spcAft>
                <a:spcPct val="0"/>
              </a:spcAft>
            </a:pPr>
            <a:r>
              <a:rPr kumimoji="1" lang="zh-TW" altLang="en-US" sz="1400" b="1" dirty="0" smtClean="0">
                <a:solidFill>
                  <a:srgbClr val="808000"/>
                </a:solidFill>
                <a:latin typeface="微軟正黑體"/>
              </a:rPr>
              <a:t>企鵝有資源</a:t>
            </a:r>
            <a:endParaRPr kumimoji="1" lang="en-US" altLang="zh-TW" sz="1400" b="1" dirty="0" smtClean="0">
              <a:solidFill>
                <a:srgbClr val="808000"/>
              </a:solidFill>
              <a:latin typeface="微軟正黑體"/>
            </a:endParaRPr>
          </a:p>
          <a:p>
            <a:pPr fontAlgn="base">
              <a:spcBef>
                <a:spcPct val="0"/>
              </a:spcBef>
              <a:spcAft>
                <a:spcPct val="0"/>
              </a:spcAft>
            </a:pPr>
            <a:r>
              <a:rPr kumimoji="1" lang="zh-TW" altLang="en-US" sz="1400" b="1" dirty="0" smtClean="0">
                <a:solidFill>
                  <a:srgbClr val="808000"/>
                </a:solidFill>
                <a:latin typeface="微軟正黑體"/>
              </a:rPr>
              <a:t>海象有技術</a:t>
            </a:r>
            <a:endParaRPr kumimoji="1" lang="zh-TW" altLang="en-US" sz="1400" b="1" dirty="0">
              <a:solidFill>
                <a:srgbClr val="808000"/>
              </a:solidFill>
              <a:latin typeface="微軟正黑體"/>
            </a:endParaRPr>
          </a:p>
        </p:txBody>
      </p:sp>
      <p:sp>
        <p:nvSpPr>
          <p:cNvPr id="16" name="文字方塊 15"/>
          <p:cNvSpPr txBox="1"/>
          <p:nvPr/>
        </p:nvSpPr>
        <p:spPr>
          <a:xfrm>
            <a:off x="3731433" y="2495506"/>
            <a:ext cx="1224136" cy="461665"/>
          </a:xfrm>
          <a:prstGeom prst="rect">
            <a:avLst/>
          </a:prstGeom>
          <a:ln>
            <a:solidFill>
              <a:schemeClr val="bg2">
                <a:lumMod val="8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spcBef>
                <a:spcPct val="0"/>
              </a:spcBef>
              <a:spcAft>
                <a:spcPct val="0"/>
              </a:spcAft>
            </a:pPr>
            <a:r>
              <a:rPr kumimoji="1" lang="zh-TW" altLang="en-US" sz="1200" kern="0" dirty="0">
                <a:solidFill>
                  <a:srgbClr val="000000"/>
                </a:solidFill>
                <a:latin typeface="微軟正黑體"/>
              </a:rPr>
              <a:t>單一偶發事件</a:t>
            </a:r>
            <a:r>
              <a:rPr kumimoji="1" lang="en-US" altLang="zh-TW" sz="1200" kern="0" dirty="0" smtClean="0">
                <a:solidFill>
                  <a:srgbClr val="000000"/>
                </a:solidFill>
                <a:latin typeface="微軟正黑體"/>
              </a:rPr>
              <a:t>?</a:t>
            </a:r>
          </a:p>
          <a:p>
            <a:pPr fontAlgn="base">
              <a:spcBef>
                <a:spcPct val="0"/>
              </a:spcBef>
              <a:spcAft>
                <a:spcPct val="0"/>
              </a:spcAft>
            </a:pPr>
            <a:r>
              <a:rPr kumimoji="1" lang="zh-TW" altLang="en-US" sz="1200" kern="0" dirty="0" smtClean="0">
                <a:solidFill>
                  <a:srgbClr val="000000"/>
                </a:solidFill>
                <a:latin typeface="微軟正黑體"/>
              </a:rPr>
              <a:t>潛在風險</a:t>
            </a:r>
            <a:r>
              <a:rPr kumimoji="1" lang="en-US" altLang="zh-TW" sz="1200" kern="0" dirty="0" smtClean="0">
                <a:solidFill>
                  <a:srgbClr val="000000"/>
                </a:solidFill>
                <a:latin typeface="微軟正黑體"/>
              </a:rPr>
              <a:t>?</a:t>
            </a:r>
            <a:endParaRPr kumimoji="1" lang="zh-TW" altLang="en-US" sz="1600" dirty="0">
              <a:solidFill>
                <a:prstClr val="black"/>
              </a:solidFill>
            </a:endParaRPr>
          </a:p>
        </p:txBody>
      </p:sp>
      <p:sp>
        <p:nvSpPr>
          <p:cNvPr id="17" name="文字方塊 16"/>
          <p:cNvSpPr txBox="1"/>
          <p:nvPr/>
        </p:nvSpPr>
        <p:spPr>
          <a:xfrm>
            <a:off x="5293520" y="2310839"/>
            <a:ext cx="1728192" cy="830997"/>
          </a:xfrm>
          <a:prstGeom prst="rect">
            <a:avLst/>
          </a:prstGeom>
          <a:ln>
            <a:solidFill>
              <a:schemeClr val="bg2">
                <a:lumMod val="8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87325" indent="-160338" fontAlgn="base">
              <a:spcBef>
                <a:spcPct val="0"/>
              </a:spcBef>
              <a:spcAft>
                <a:spcPct val="0"/>
              </a:spcAft>
              <a:buFont typeface="Arial" panose="020B0604020202020204" pitchFamily="34" charset="0"/>
              <a:buChar char="•"/>
            </a:pPr>
            <a:r>
              <a:rPr kumimoji="1" lang="zh-TW" altLang="en-US" sz="1200" kern="0" dirty="0" smtClean="0">
                <a:solidFill>
                  <a:srgbClr val="000000"/>
                </a:solidFill>
                <a:latin typeface="微軟正黑體"/>
              </a:rPr>
              <a:t>約法三章</a:t>
            </a:r>
            <a:r>
              <a:rPr kumimoji="1" lang="en-US" altLang="zh-TW" sz="1200" kern="0" dirty="0" smtClean="0">
                <a:solidFill>
                  <a:srgbClr val="000000"/>
                </a:solidFill>
                <a:latin typeface="微軟正黑體"/>
              </a:rPr>
              <a:t/>
            </a:r>
            <a:br>
              <a:rPr kumimoji="1" lang="en-US" altLang="zh-TW" sz="1200" kern="0" dirty="0" smtClean="0">
                <a:solidFill>
                  <a:srgbClr val="000000"/>
                </a:solidFill>
                <a:latin typeface="微軟正黑體"/>
              </a:rPr>
            </a:br>
            <a:r>
              <a:rPr kumimoji="1" lang="en-US" altLang="zh-TW" sz="1200" kern="0" dirty="0" smtClean="0">
                <a:solidFill>
                  <a:srgbClr val="000000"/>
                </a:solidFill>
                <a:latin typeface="微軟正黑體"/>
              </a:rPr>
              <a:t>+</a:t>
            </a:r>
            <a:r>
              <a:rPr kumimoji="1" lang="zh-TW" altLang="en-US" sz="1200" kern="0" dirty="0" smtClean="0">
                <a:solidFill>
                  <a:srgbClr val="000000"/>
                </a:solidFill>
                <a:latin typeface="微軟正黑體"/>
              </a:rPr>
              <a:t>備忘錄</a:t>
            </a:r>
            <a:endParaRPr kumimoji="1" lang="en-US" altLang="zh-TW" sz="1200" kern="0" dirty="0" smtClean="0">
              <a:solidFill>
                <a:srgbClr val="000000"/>
              </a:solidFill>
              <a:latin typeface="微軟正黑體"/>
            </a:endParaRPr>
          </a:p>
          <a:p>
            <a:pPr marL="187325" indent="-160338" fontAlgn="base">
              <a:spcBef>
                <a:spcPct val="0"/>
              </a:spcBef>
              <a:spcAft>
                <a:spcPct val="0"/>
              </a:spcAft>
              <a:buFont typeface="Arial" panose="020B0604020202020204" pitchFamily="34" charset="0"/>
              <a:buChar char="•"/>
            </a:pPr>
            <a:r>
              <a:rPr kumimoji="1" lang="zh-TW" altLang="en-US" sz="1200" kern="0" dirty="0" smtClean="0">
                <a:solidFill>
                  <a:srgbClr val="000000"/>
                </a:solidFill>
                <a:latin typeface="微軟正黑體"/>
              </a:rPr>
              <a:t>管理顧問</a:t>
            </a:r>
            <a:r>
              <a:rPr kumimoji="1" lang="en-US" altLang="zh-TW" sz="1200" kern="0" dirty="0" smtClean="0">
                <a:solidFill>
                  <a:srgbClr val="000000"/>
                </a:solidFill>
                <a:latin typeface="微軟正黑體"/>
              </a:rPr>
              <a:t/>
            </a:r>
            <a:br>
              <a:rPr kumimoji="1" lang="en-US" altLang="zh-TW" sz="1200" kern="0" dirty="0" smtClean="0">
                <a:solidFill>
                  <a:srgbClr val="000000"/>
                </a:solidFill>
                <a:latin typeface="微軟正黑體"/>
              </a:rPr>
            </a:br>
            <a:r>
              <a:rPr kumimoji="1" lang="en-US" altLang="zh-TW" sz="1200" kern="0" dirty="0" smtClean="0">
                <a:solidFill>
                  <a:srgbClr val="000000"/>
                </a:solidFill>
                <a:latin typeface="微軟正黑體"/>
              </a:rPr>
              <a:t>+</a:t>
            </a:r>
            <a:r>
              <a:rPr kumimoji="1" lang="zh-TW" altLang="en-US" sz="1200" kern="0" dirty="0" smtClean="0">
                <a:solidFill>
                  <a:srgbClr val="000000"/>
                </a:solidFill>
                <a:latin typeface="微軟正黑體"/>
              </a:rPr>
              <a:t>敏感度訓練</a:t>
            </a:r>
            <a:endParaRPr kumimoji="1" lang="zh-TW" altLang="en-US" sz="1600" dirty="0">
              <a:solidFill>
                <a:prstClr val="black"/>
              </a:solidFill>
            </a:endParaRPr>
          </a:p>
        </p:txBody>
      </p:sp>
      <p:sp>
        <p:nvSpPr>
          <p:cNvPr id="18" name="文字方塊 17"/>
          <p:cNvSpPr txBox="1"/>
          <p:nvPr/>
        </p:nvSpPr>
        <p:spPr>
          <a:xfrm>
            <a:off x="4082204" y="3506758"/>
            <a:ext cx="1314834" cy="6001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87325" indent="-160338" fontAlgn="base">
              <a:spcBef>
                <a:spcPct val="0"/>
              </a:spcBef>
              <a:spcAft>
                <a:spcPct val="0"/>
              </a:spcAft>
              <a:buFont typeface="Arial" panose="020B0604020202020204" pitchFamily="34" charset="0"/>
              <a:buChar char="•"/>
              <a:tabLst>
                <a:tab pos="1800225" algn="l"/>
              </a:tabLst>
            </a:pPr>
            <a:r>
              <a:rPr kumimoji="1" lang="zh-TW" altLang="en-US" sz="1100" dirty="0" smtClean="0">
                <a:solidFill>
                  <a:srgbClr val="0066FF"/>
                </a:solidFill>
              </a:rPr>
              <a:t>開發養殖場</a:t>
            </a:r>
            <a:endParaRPr kumimoji="1" lang="en-US" altLang="zh-TW" sz="1100" dirty="0" smtClean="0">
              <a:solidFill>
                <a:srgbClr val="0066FF"/>
              </a:solidFill>
            </a:endParaRPr>
          </a:p>
          <a:p>
            <a:pPr marL="187325" indent="-160338" fontAlgn="base">
              <a:spcBef>
                <a:spcPct val="0"/>
              </a:spcBef>
              <a:spcAft>
                <a:spcPct val="0"/>
              </a:spcAft>
              <a:buFont typeface="Arial" panose="020B0604020202020204" pitchFamily="34" charset="0"/>
              <a:buChar char="•"/>
              <a:tabLst>
                <a:tab pos="1800225" algn="l"/>
              </a:tabLst>
            </a:pPr>
            <a:r>
              <a:rPr kumimoji="1" lang="zh-TW" altLang="en-US" sz="1100" dirty="0" smtClean="0">
                <a:solidFill>
                  <a:srgbClr val="0066FF"/>
                </a:solidFill>
              </a:rPr>
              <a:t>設立移民上限</a:t>
            </a:r>
            <a:endParaRPr kumimoji="1" lang="en-US" altLang="zh-TW" sz="1100" dirty="0" smtClean="0">
              <a:solidFill>
                <a:srgbClr val="0066FF"/>
              </a:solidFill>
            </a:endParaRPr>
          </a:p>
          <a:p>
            <a:pPr marL="187325" indent="-160338" fontAlgn="base">
              <a:spcBef>
                <a:spcPct val="0"/>
              </a:spcBef>
              <a:spcAft>
                <a:spcPct val="0"/>
              </a:spcAft>
              <a:buFont typeface="Arial" panose="020B0604020202020204" pitchFamily="34" charset="0"/>
              <a:buChar char="•"/>
              <a:tabLst>
                <a:tab pos="1800225" algn="l"/>
              </a:tabLst>
            </a:pPr>
            <a:r>
              <a:rPr kumimoji="1" lang="zh-TW" altLang="en-US" sz="1100" dirty="0" smtClean="0">
                <a:solidFill>
                  <a:srgbClr val="0066FF"/>
                </a:solidFill>
              </a:rPr>
              <a:t>開拓新冰山</a:t>
            </a:r>
            <a:endParaRPr kumimoji="1" lang="zh-TW" altLang="en-US" sz="1100" dirty="0">
              <a:solidFill>
                <a:srgbClr val="0066FF"/>
              </a:solidFill>
            </a:endParaRPr>
          </a:p>
        </p:txBody>
      </p:sp>
      <p:sp>
        <p:nvSpPr>
          <p:cNvPr id="19" name="文字方塊 18"/>
          <p:cNvSpPr txBox="1"/>
          <p:nvPr/>
        </p:nvSpPr>
        <p:spPr>
          <a:xfrm>
            <a:off x="5643934" y="3583702"/>
            <a:ext cx="102736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fontAlgn="base">
              <a:spcBef>
                <a:spcPct val="0"/>
              </a:spcBef>
              <a:spcAft>
                <a:spcPct val="0"/>
              </a:spcAft>
            </a:pPr>
            <a:r>
              <a:rPr kumimoji="1" lang="zh-TW" altLang="en-US" sz="1400" b="1" dirty="0" smtClean="0">
                <a:solidFill>
                  <a:srgbClr val="808000"/>
                </a:solidFill>
              </a:rPr>
              <a:t>物流系統</a:t>
            </a:r>
            <a:endParaRPr kumimoji="1" lang="en-US" altLang="zh-TW" sz="1400" b="1" dirty="0" smtClean="0">
              <a:solidFill>
                <a:srgbClr val="808000"/>
              </a:solidFill>
            </a:endParaRPr>
          </a:p>
          <a:p>
            <a:pPr fontAlgn="base">
              <a:spcBef>
                <a:spcPct val="0"/>
              </a:spcBef>
              <a:spcAft>
                <a:spcPct val="0"/>
              </a:spcAft>
            </a:pPr>
            <a:r>
              <a:rPr kumimoji="1" lang="zh-TW" altLang="en-US" sz="1400" b="1" dirty="0" smtClean="0">
                <a:solidFill>
                  <a:srgbClr val="808000"/>
                </a:solidFill>
              </a:rPr>
              <a:t>電子商務</a:t>
            </a:r>
            <a:endParaRPr kumimoji="1" lang="zh-TW" altLang="en-US" sz="1400" b="1" dirty="0">
              <a:solidFill>
                <a:srgbClr val="808000"/>
              </a:solidFill>
            </a:endParaRPr>
          </a:p>
        </p:txBody>
      </p:sp>
      <p:pic>
        <p:nvPicPr>
          <p:cNvPr id="20" name="Picture 2" descr="https://encrypted-tbn2.gstatic.com/images?q=tbn:ANd9GcQxMgC-d954iu2ZncyqkBeY6IqvPjPCBBtlq_LI56vHvsvGuMAB8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02756"/>
            <a:ext cx="2158800" cy="151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1754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01823" y="177696"/>
            <a:ext cx="6515288" cy="914400"/>
          </a:xfrm>
        </p:spPr>
        <p:txBody>
          <a:bodyPr/>
          <a:lstStyle/>
          <a:p>
            <a:r>
              <a:rPr lang="zh-TW" altLang="en-US" b="1" dirty="0">
                <a:solidFill>
                  <a:schemeClr val="tx1"/>
                </a:solidFill>
                <a:latin typeface="微軟正黑體" panose="020B0604030504040204" pitchFamily="34" charset="-120"/>
                <a:ea typeface="微軟正黑體" panose="020B0604030504040204" pitchFamily="34" charset="-120"/>
              </a:rPr>
              <a:t>把犛牛絨變時尚</a:t>
            </a:r>
            <a:br>
              <a:rPr lang="zh-TW" altLang="en-US" b="1" dirty="0">
                <a:solidFill>
                  <a:schemeClr val="tx1"/>
                </a:solidFill>
                <a:latin typeface="微軟正黑體" panose="020B0604030504040204" pitchFamily="34" charset="-120"/>
                <a:ea typeface="微軟正黑體" panose="020B0604030504040204" pitchFamily="34" charset="-120"/>
              </a:rPr>
            </a:b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95536" y="1049317"/>
            <a:ext cx="7776864" cy="2400657"/>
          </a:xfrm>
          <a:prstGeom prst="rect">
            <a:avLst/>
          </a:prstGeom>
        </p:spPr>
        <p:txBody>
          <a:bodyPr wrap="square">
            <a:spAutoFit/>
          </a:bodyPr>
          <a:lstStyle/>
          <a:p>
            <a:r>
              <a:rPr lang="zh-TW" altLang="en-US" sz="2400" b="1" dirty="0" smtClean="0">
                <a:solidFill>
                  <a:srgbClr val="FFC000"/>
                </a:solidFill>
                <a:latin typeface="微軟正黑體" panose="020B0604030504040204" pitchFamily="34" charset="-120"/>
                <a:ea typeface="微軟正黑體" panose="020B0604030504040204" pitchFamily="34" charset="-120"/>
              </a:rPr>
              <a:t>起因</a:t>
            </a:r>
            <a:r>
              <a:rPr lang="en-US" altLang="zh-TW" dirty="0">
                <a:latin typeface="微軟正黑體" panose="020B0604030504040204" pitchFamily="34" charset="-120"/>
                <a:ea typeface="微軟正黑體" panose="020B0604030504040204" pitchFamily="34" charset="-120"/>
                <a:hlinkClick r:id="rId3"/>
              </a:rPr>
              <a:t>http://</a:t>
            </a:r>
            <a:r>
              <a:rPr lang="en-US" altLang="zh-TW" dirty="0" smtClean="0">
                <a:latin typeface="微軟正黑體" panose="020B0604030504040204" pitchFamily="34" charset="-120"/>
                <a:ea typeface="微軟正黑體" panose="020B0604030504040204" pitchFamily="34" charset="-120"/>
                <a:hlinkClick r:id="rId3"/>
              </a:rPr>
              <a:t>www.cdn.org.tw/News.aspx?key=9236</a:t>
            </a:r>
            <a:endParaRPr lang="en-US" altLang="zh-TW"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聽見</a:t>
            </a:r>
            <a:r>
              <a:rPr lang="zh-TW" altLang="en-US" dirty="0">
                <a:latin typeface="微軟正黑體" panose="020B0604030504040204" pitchFamily="34" charset="-120"/>
                <a:ea typeface="微軟正黑體" panose="020B0604030504040204" pitchFamily="34" charset="-120"/>
              </a:rPr>
              <a:t>牧師的信息，盼望有年輕人願意到亞洲，做幫助偏鄉的工作。</a:t>
            </a:r>
            <a:br>
              <a:rPr lang="zh-TW" altLang="en-US" dirty="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喬</a:t>
            </a:r>
            <a:r>
              <a:rPr lang="zh-TW" altLang="en-US" dirty="0">
                <a:latin typeface="微軟正黑體" panose="020B0604030504040204" pitchFamily="34" charset="-120"/>
                <a:ea typeface="微軟正黑體" panose="020B0604030504040204" pitchFamily="34" charset="-120"/>
              </a:rPr>
              <a:t>婉珊在日記寫下，「既然上帝給我這樣的呼召，相信有一天我會去中國偏遠地區做社會服務的事。</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全世界</a:t>
            </a:r>
            <a:r>
              <a:rPr lang="zh-TW" altLang="en-US" dirty="0">
                <a:latin typeface="微軟正黑體" panose="020B0604030504040204" pitchFamily="34" charset="-120"/>
                <a:ea typeface="微軟正黑體" panose="020B0604030504040204" pitchFamily="34" charset="-120"/>
              </a:rPr>
              <a:t>有</a:t>
            </a:r>
            <a:r>
              <a:rPr lang="en-US" altLang="zh-TW" dirty="0">
                <a:latin typeface="微軟正黑體" panose="020B0604030504040204" pitchFamily="34" charset="-120"/>
                <a:ea typeface="微軟正黑體" panose="020B0604030504040204" pitchFamily="34" charset="-120"/>
              </a:rPr>
              <a:t>90%</a:t>
            </a:r>
            <a:r>
              <a:rPr lang="zh-TW" altLang="en-US" dirty="0">
                <a:latin typeface="微軟正黑體" panose="020B0604030504040204" pitchFamily="34" charset="-120"/>
                <a:ea typeface="微軟正黑體" panose="020B0604030504040204" pitchFamily="34" charset="-120"/>
              </a:rPr>
              <a:t>的氂牛在中國境內，家庭平均都有馴養</a:t>
            </a:r>
            <a:r>
              <a:rPr lang="en-US" altLang="zh-TW" dirty="0">
                <a:latin typeface="微軟正黑體" panose="020B0604030504040204" pitchFamily="34" charset="-120"/>
                <a:ea typeface="微軟正黑體" panose="020B0604030504040204" pitchFamily="34" charset="-120"/>
              </a:rPr>
              <a:t>20~30</a:t>
            </a:r>
            <a:r>
              <a:rPr lang="zh-TW" altLang="en-US" dirty="0">
                <a:latin typeface="微軟正黑體" panose="020B0604030504040204" pitchFamily="34" charset="-120"/>
                <a:ea typeface="微軟正黑體" panose="020B0604030504040204" pitchFamily="34" charset="-120"/>
              </a:rPr>
              <a:t>隻氂牛，因為缺乏產業鏈的連結，不是被賤價出售就是被當成仿羊絨製品，無法具體產生價值。</a:t>
            </a:r>
          </a:p>
          <a:p>
            <a:endParaRPr lang="zh-TW" altLang="en-US" dirty="0"/>
          </a:p>
        </p:txBody>
      </p:sp>
      <p:sp>
        <p:nvSpPr>
          <p:cNvPr id="5" name="矩形 4"/>
          <p:cNvSpPr/>
          <p:nvPr/>
        </p:nvSpPr>
        <p:spPr>
          <a:xfrm>
            <a:off x="441059" y="3284984"/>
            <a:ext cx="7597278" cy="1508105"/>
          </a:xfrm>
          <a:prstGeom prst="rect">
            <a:avLst/>
          </a:prstGeom>
        </p:spPr>
        <p:txBody>
          <a:bodyPr wrap="square">
            <a:spAutoFit/>
          </a:bodyPr>
          <a:lstStyle/>
          <a:p>
            <a:r>
              <a:rPr lang="zh-TW" altLang="en-US" sz="2000" b="1" dirty="0" smtClean="0">
                <a:solidFill>
                  <a:srgbClr val="FFC000"/>
                </a:solidFill>
                <a:latin typeface="微軟正黑體" panose="020B0604030504040204" pitchFamily="34" charset="-120"/>
                <a:ea typeface="微軟正黑體" panose="020B0604030504040204" pitchFamily="34" charset="-120"/>
              </a:rPr>
              <a:t>過程</a:t>
            </a:r>
            <a:endParaRPr lang="en-US" altLang="zh-TW" sz="2000" b="1" dirty="0" smtClean="0">
              <a:solidFill>
                <a:srgbClr val="FFC000"/>
              </a:solidFill>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上帝賦予你什麼，你又將這個禮物做了什麼？」</a:t>
            </a:r>
            <a:r>
              <a:rPr lang="zh-TW" altLang="en-US" dirty="0">
                <a:latin typeface="微軟正黑體" panose="020B0604030504040204" pitchFamily="34" charset="-120"/>
                <a:ea typeface="微軟正黑體" panose="020B0604030504040204" pitchFamily="34" charset="-120"/>
              </a:rPr>
              <a:t>這是她不斷向前的動力，也因此，無論做什麼，「社會影響力」總是喬婉珊想的第一件事</a:t>
            </a:r>
            <a:r>
              <a:rPr lang="zh-TW" altLang="en-US" dirty="0" smtClean="0">
                <a:latin typeface="微軟正黑體" panose="020B0604030504040204" pitchFamily="34" charset="-120"/>
                <a:ea typeface="微軟正黑體" panose="020B0604030504040204" pitchFamily="34" charset="-120"/>
              </a:rPr>
              <a:t>。面對</a:t>
            </a:r>
            <a:r>
              <a:rPr lang="zh-TW" altLang="en-US" dirty="0">
                <a:latin typeface="微軟正黑體" panose="020B0604030504040204" pitchFamily="34" charset="-120"/>
                <a:ea typeface="微軟正黑體" panose="020B0604030504040204" pitchFamily="34" charset="-120"/>
              </a:rPr>
              <a:t>創業的艱難，喬婉珊交給上帝，她說，這也是一種心靈的路程，一種從神而來的磨練－讓我們不再用自己的能力，而是學會倚靠上帝</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p:txBody>
      </p:sp>
      <p:sp>
        <p:nvSpPr>
          <p:cNvPr id="6" name="矩形 5"/>
          <p:cNvSpPr/>
          <p:nvPr/>
        </p:nvSpPr>
        <p:spPr>
          <a:xfrm>
            <a:off x="441059" y="4988140"/>
            <a:ext cx="5787125" cy="1785104"/>
          </a:xfrm>
          <a:prstGeom prst="rect">
            <a:avLst/>
          </a:prstGeom>
        </p:spPr>
        <p:txBody>
          <a:bodyPr wrap="square">
            <a:spAutoFit/>
          </a:bodyPr>
          <a:lstStyle/>
          <a:p>
            <a:r>
              <a:rPr lang="zh-TW" altLang="en-US" sz="2000" b="1" dirty="0" smtClean="0">
                <a:solidFill>
                  <a:srgbClr val="FFC000"/>
                </a:solidFill>
                <a:latin typeface="微軟正黑體" panose="020B0604030504040204" pitchFamily="34" charset="-120"/>
                <a:ea typeface="微軟正黑體" panose="020B0604030504040204" pitchFamily="34" charset="-120"/>
              </a:rPr>
              <a:t>規模</a:t>
            </a:r>
            <a:endParaRPr lang="en-US" altLang="zh-TW" sz="2000" b="1" dirty="0" smtClean="0">
              <a:solidFill>
                <a:srgbClr val="FFC000"/>
              </a:solidFill>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年過去，</a:t>
            </a:r>
            <a:r>
              <a:rPr lang="en-US" altLang="zh-TW" dirty="0">
                <a:latin typeface="微軟正黑體" panose="020B0604030504040204" pitchFamily="34" charset="-120"/>
                <a:ea typeface="微軟正黑體" panose="020B0604030504040204" pitchFamily="34" charset="-120"/>
              </a:rPr>
              <a:t>SHOKAY</a:t>
            </a:r>
            <a:r>
              <a:rPr lang="zh-TW" altLang="en-US" dirty="0">
                <a:latin typeface="微軟正黑體" panose="020B0604030504040204" pitchFamily="34" charset="-120"/>
                <a:ea typeface="微軟正黑體" panose="020B0604030504040204" pitchFamily="34" charset="-120"/>
              </a:rPr>
              <a:t>柔軟的氂牛絨織品，已售至台灣、大陸、日本、德國與法國。其更擴大產品風格，利用高科技</a:t>
            </a:r>
            <a:r>
              <a:rPr lang="en-US" altLang="zh-TW" dirty="0" err="1">
                <a:latin typeface="微軟正黑體" panose="020B0604030504040204" pitchFamily="34" charset="-120"/>
                <a:ea typeface="微軟正黑體" panose="020B0604030504040204" pitchFamily="34" charset="-120"/>
              </a:rPr>
              <a:t>MovISee</a:t>
            </a:r>
            <a:r>
              <a:rPr lang="zh-TW" altLang="en-US" dirty="0">
                <a:latin typeface="微軟正黑體" panose="020B0604030504040204" pitchFamily="34" charset="-120"/>
                <a:ea typeface="微軟正黑體" panose="020B0604030504040204" pitchFamily="34" charset="-120"/>
              </a:rPr>
              <a:t>軟體，將照片、影片和文字轉成新的圖案，結合於氂牛絨織品。 </a:t>
            </a:r>
          </a:p>
          <a:p>
            <a:endParaRPr lang="en-US" altLang="zh-TW" b="1" dirty="0">
              <a:latin typeface="微軟正黑體" panose="020B0604030504040204" pitchFamily="34" charset="-120"/>
              <a:ea typeface="微軟正黑體" panose="020B0604030504040204" pitchFamily="34" charset="-120"/>
            </a:endParaRPr>
          </a:p>
        </p:txBody>
      </p:sp>
      <p:pic>
        <p:nvPicPr>
          <p:cNvPr id="7" name="圖片 6" descr="畫面剪輯"/>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3" y="157413"/>
            <a:ext cx="936104" cy="753075"/>
          </a:xfrm>
          <a:prstGeom prst="rect">
            <a:avLst/>
          </a:prstGeom>
        </p:spPr>
      </p:pic>
      <p:pic>
        <p:nvPicPr>
          <p:cNvPr id="8" name="圖片 7" descr="畫面剪輯"/>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8239" y="4653136"/>
            <a:ext cx="2448272" cy="1899752"/>
          </a:xfrm>
          <a:prstGeom prst="rect">
            <a:avLst/>
          </a:prstGeom>
        </p:spPr>
      </p:pic>
    </p:spTree>
    <p:extLst>
      <p:ext uri="{BB962C8B-B14F-4D97-AF65-F5344CB8AC3E}">
        <p14:creationId xmlns:p14="http://schemas.microsoft.com/office/powerpoint/2010/main" val="460691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 y="2420888"/>
            <a:ext cx="9144000"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395537" y="404664"/>
            <a:ext cx="8229600" cy="782960"/>
          </a:xfrm>
        </p:spPr>
        <p:txBody>
          <a:bodyPr/>
          <a:lstStyle/>
          <a:p>
            <a:r>
              <a:rPr lang="zh-TW" altLang="en-US" sz="3200" b="1" dirty="0" smtClean="0">
                <a:solidFill>
                  <a:schemeClr val="tx1"/>
                </a:solidFill>
                <a:latin typeface="微軟正黑體" panose="020B0604030504040204" pitchFamily="34" charset="-120"/>
                <a:ea typeface="微軟正黑體" panose="020B0604030504040204" pitchFamily="34" charset="-120"/>
              </a:rPr>
              <a:t>簡單看待問題 </a:t>
            </a:r>
            <a:r>
              <a:rPr lang="zh-TW" altLang="en-US" sz="2400" dirty="0" smtClean="0">
                <a:solidFill>
                  <a:schemeClr val="tx1"/>
                </a:solidFill>
                <a:latin typeface="微軟正黑體" panose="020B0604030504040204" pitchFamily="34" charset="-120"/>
                <a:ea typeface="微軟正黑體" panose="020B0604030504040204" pitchFamily="34" charset="-120"/>
              </a:rPr>
              <a:t>英國</a:t>
            </a:r>
            <a:r>
              <a:rPr lang="en-US" altLang="zh-TW" sz="2400" dirty="0" smtClean="0">
                <a:solidFill>
                  <a:schemeClr val="tx1"/>
                </a:solidFill>
                <a:effectLst/>
                <a:latin typeface="微軟正黑體" panose="020B0604030504040204" pitchFamily="34" charset="-120"/>
                <a:ea typeface="微軟正黑體" panose="020B0604030504040204" pitchFamily="34" charset="-120"/>
              </a:rPr>
              <a:t>Alston Moor</a:t>
            </a:r>
            <a:r>
              <a:rPr lang="zh-TW" altLang="en-US" sz="2400" dirty="0" smtClean="0">
                <a:solidFill>
                  <a:schemeClr val="tx1"/>
                </a:solidFill>
                <a:effectLst/>
                <a:latin typeface="微軟正黑體" panose="020B0604030504040204" pitchFamily="34" charset="-120"/>
                <a:ea typeface="微軟正黑體" panose="020B0604030504040204" pitchFamily="34" charset="-120"/>
              </a:rPr>
              <a:t>社會企業</a:t>
            </a:r>
            <a:r>
              <a:rPr lang="zh-TW" altLang="en-US" sz="2400" dirty="0">
                <a:solidFill>
                  <a:schemeClr val="tx1"/>
                </a:solidFill>
                <a:latin typeface="微軟正黑體" panose="020B0604030504040204" pitchFamily="34" charset="-120"/>
                <a:ea typeface="微軟正黑體" panose="020B0604030504040204" pitchFamily="34" charset="-120"/>
              </a:rPr>
              <a:t>小鎮</a:t>
            </a:r>
          </a:p>
        </p:txBody>
      </p:sp>
      <p:sp>
        <p:nvSpPr>
          <p:cNvPr id="3" name="圓角矩形 2"/>
          <p:cNvSpPr/>
          <p:nvPr/>
        </p:nvSpPr>
        <p:spPr>
          <a:xfrm>
            <a:off x="291014" y="1373341"/>
            <a:ext cx="8529458" cy="792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TW" altLang="en-US" b="1" dirty="0" smtClean="0">
                <a:latin typeface="微軟正黑體" panose="020B0604030504040204" pitchFamily="34" charset="-120"/>
                <a:ea typeface="微軟正黑體" panose="020B0604030504040204" pitchFamily="34" charset="-120"/>
              </a:rPr>
              <a:t>英國曼徹斯特北邊</a:t>
            </a:r>
            <a:r>
              <a:rPr lang="en-US" altLang="zh-TW" b="1" dirty="0" smtClean="0">
                <a:latin typeface="微軟正黑體" panose="020B0604030504040204" pitchFamily="34" charset="-120"/>
                <a:ea typeface="微軟正黑體" panose="020B0604030504040204" pitchFamily="34" charset="-120"/>
              </a:rPr>
              <a:t>2000</a:t>
            </a:r>
            <a:r>
              <a:rPr lang="zh-TW" altLang="en-US" b="1" dirty="0" smtClean="0">
                <a:latin typeface="微軟正黑體" panose="020B0604030504040204" pitchFamily="34" charset="-120"/>
                <a:ea typeface="微軟正黑體" panose="020B0604030504040204" pitchFamily="34" charset="-120"/>
              </a:rPr>
              <a:t>人，</a:t>
            </a:r>
            <a:r>
              <a:rPr lang="en-US" altLang="zh-TW" b="1" dirty="0" smtClean="0">
                <a:latin typeface="微軟正黑體" panose="020B0604030504040204" pitchFamily="34" charset="-120"/>
                <a:ea typeface="微軟正黑體" panose="020B0604030504040204" pitchFamily="34" charset="-120"/>
              </a:rPr>
              <a:t>30-40</a:t>
            </a:r>
            <a:r>
              <a:rPr lang="zh-TW" altLang="en-US" b="1" dirty="0" smtClean="0">
                <a:latin typeface="微軟正黑體" panose="020B0604030504040204" pitchFamily="34" charset="-120"/>
                <a:ea typeface="微軟正黑體" panose="020B0604030504040204" pitchFamily="34" charset="-120"/>
              </a:rPr>
              <a:t>家社企，包括旅行、網路、醫療、食物等服務，每年創造</a:t>
            </a:r>
            <a:r>
              <a:rPr lang="en-US" altLang="zh-TW" b="1" dirty="0" smtClean="0">
                <a:latin typeface="微軟正黑體" panose="020B0604030504040204" pitchFamily="34" charset="-120"/>
                <a:ea typeface="微軟正黑體" panose="020B0604030504040204" pitchFamily="34" charset="-120"/>
              </a:rPr>
              <a:t>150</a:t>
            </a:r>
            <a:r>
              <a:rPr lang="zh-TW" altLang="en-US" b="1" dirty="0" smtClean="0">
                <a:latin typeface="微軟正黑體" panose="020B0604030504040204" pitchFamily="34" charset="-120"/>
                <a:ea typeface="微軟正黑體" panose="020B0604030504040204" pitchFamily="34" charset="-120"/>
              </a:rPr>
              <a:t>萬英鎊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約新台幣</a:t>
            </a:r>
            <a:r>
              <a:rPr lang="en-US" altLang="zh-TW" b="1" dirty="0" smtClean="0">
                <a:latin typeface="微軟正黑體" panose="020B0604030504040204" pitchFamily="34" charset="-120"/>
                <a:ea typeface="微軟正黑體" panose="020B0604030504040204" pitchFamily="34" charset="-120"/>
              </a:rPr>
              <a:t>7600</a:t>
            </a:r>
            <a:r>
              <a:rPr lang="zh-TW" altLang="en-US" b="1" dirty="0" smtClean="0">
                <a:latin typeface="微軟正黑體" panose="020B0604030504040204" pitchFamily="34" charset="-120"/>
                <a:ea typeface="微軟正黑體" panose="020B0604030504040204" pitchFamily="34" charset="-120"/>
              </a:rPr>
              <a:t>萬元</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6" name="直線圖說文字 1 5"/>
          <p:cNvSpPr/>
          <p:nvPr/>
        </p:nvSpPr>
        <p:spPr>
          <a:xfrm>
            <a:off x="313334" y="2708920"/>
            <a:ext cx="1296144" cy="864096"/>
          </a:xfrm>
          <a:prstGeom prst="borderCallout1">
            <a:avLst>
              <a:gd name="adj1" fmla="val 18750"/>
              <a:gd name="adj2" fmla="val -8333"/>
              <a:gd name="adj3" fmla="val -57490"/>
              <a:gd name="adj4" fmla="val 224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1998</a:t>
            </a:r>
          </a:p>
          <a:p>
            <a:pPr algn="ctr"/>
            <a:r>
              <a:rPr lang="zh-TW" altLang="en-US" b="1" dirty="0">
                <a:latin typeface="微軟正黑體" panose="020B0604030504040204" pitchFamily="34" charset="-120"/>
                <a:ea typeface="微軟正黑體" panose="020B0604030504040204" pitchFamily="34" charset="-120"/>
              </a:rPr>
              <a:t>全</a:t>
            </a:r>
            <a:r>
              <a:rPr lang="zh-TW" altLang="en-US" b="1" dirty="0" smtClean="0">
                <a:latin typeface="微軟正黑體" panose="020B0604030504040204" pitchFamily="34" charset="-120"/>
                <a:ea typeface="微軟正黑體" panose="020B0604030504040204" pitchFamily="34" charset="-120"/>
              </a:rPr>
              <a:t>食合作商店</a:t>
            </a:r>
            <a:endParaRPr lang="zh-TW" altLang="en-US" b="1" dirty="0">
              <a:latin typeface="微軟正黑體" panose="020B0604030504040204" pitchFamily="34" charset="-120"/>
              <a:ea typeface="微軟正黑體" panose="020B0604030504040204" pitchFamily="34" charset="-120"/>
            </a:endParaRPr>
          </a:p>
        </p:txBody>
      </p:sp>
      <p:sp>
        <p:nvSpPr>
          <p:cNvPr id="11" name="直線圖說文字 1 10"/>
          <p:cNvSpPr/>
          <p:nvPr/>
        </p:nvSpPr>
        <p:spPr>
          <a:xfrm>
            <a:off x="1763688" y="2708920"/>
            <a:ext cx="1296144" cy="864096"/>
          </a:xfrm>
          <a:prstGeom prst="borderCallout1">
            <a:avLst>
              <a:gd name="adj1" fmla="val 18750"/>
              <a:gd name="adj2" fmla="val -8333"/>
              <a:gd name="adj3" fmla="val -58615"/>
              <a:gd name="adj4" fmla="val 172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2001</a:t>
            </a:r>
          </a:p>
          <a:p>
            <a:pPr algn="ctr"/>
            <a:r>
              <a:rPr lang="zh-TW" altLang="en-US" b="1" dirty="0">
                <a:latin typeface="微軟正黑體" panose="020B0604030504040204" pitchFamily="34" charset="-120"/>
                <a:ea typeface="微軟正黑體" panose="020B0604030504040204" pitchFamily="34" charset="-120"/>
              </a:rPr>
              <a:t>社區交通運輸公司</a:t>
            </a:r>
          </a:p>
        </p:txBody>
      </p:sp>
      <p:sp>
        <p:nvSpPr>
          <p:cNvPr id="12" name="直線圖說文字 1 11"/>
          <p:cNvSpPr/>
          <p:nvPr/>
        </p:nvSpPr>
        <p:spPr>
          <a:xfrm>
            <a:off x="3259599" y="2708920"/>
            <a:ext cx="1296144" cy="864096"/>
          </a:xfrm>
          <a:prstGeom prst="borderCallout1">
            <a:avLst>
              <a:gd name="adj1" fmla="val 18750"/>
              <a:gd name="adj2" fmla="val -8333"/>
              <a:gd name="adj3" fmla="val -56364"/>
              <a:gd name="adj4" fmla="val 172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2002</a:t>
            </a:r>
          </a:p>
          <a:p>
            <a:pPr algn="ctr"/>
            <a:r>
              <a:rPr lang="zh-TW" altLang="en-US" b="1" dirty="0">
                <a:latin typeface="微軟正黑體" panose="020B0604030504040204" pitchFamily="34" charset="-120"/>
                <a:ea typeface="微軟正黑體" panose="020B0604030504040204" pitchFamily="34" charset="-120"/>
              </a:rPr>
              <a:t>電子</a:t>
            </a:r>
            <a:r>
              <a:rPr lang="zh-TW" altLang="en-US" b="1" dirty="0" smtClean="0">
                <a:latin typeface="微軟正黑體" panose="020B0604030504040204" pitchFamily="34" charset="-120"/>
                <a:ea typeface="微軟正黑體" panose="020B0604030504040204" pitchFamily="34" charset="-120"/>
              </a:rPr>
              <a:t>摩爾</a:t>
            </a:r>
            <a:endParaRPr lang="en-US" altLang="zh-TW" b="1" dirty="0" smtClean="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p:txBody>
      </p:sp>
      <p:sp>
        <p:nvSpPr>
          <p:cNvPr id="13" name="直線圖說文字 1 12"/>
          <p:cNvSpPr/>
          <p:nvPr/>
        </p:nvSpPr>
        <p:spPr>
          <a:xfrm>
            <a:off x="4716016" y="2708920"/>
            <a:ext cx="1296144" cy="864096"/>
          </a:xfrm>
          <a:prstGeom prst="borderCallout1">
            <a:avLst>
              <a:gd name="adj1" fmla="val 18750"/>
              <a:gd name="adj2" fmla="val -8333"/>
              <a:gd name="adj3" fmla="val -54112"/>
              <a:gd name="adj4" fmla="val 104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2006</a:t>
            </a:r>
          </a:p>
          <a:p>
            <a:pPr algn="ctr"/>
            <a:r>
              <a:rPr lang="zh-TW" altLang="en-US" b="1" dirty="0">
                <a:latin typeface="微軟正黑體" panose="020B0604030504040204" pitchFamily="34" charset="-120"/>
                <a:ea typeface="微軟正黑體" panose="020B0604030504040204" pitchFamily="34" charset="-120"/>
              </a:rPr>
              <a:t>健康保健服務</a:t>
            </a:r>
          </a:p>
        </p:txBody>
      </p:sp>
      <p:sp>
        <p:nvSpPr>
          <p:cNvPr id="14" name="直線圖說文字 1 13"/>
          <p:cNvSpPr/>
          <p:nvPr/>
        </p:nvSpPr>
        <p:spPr>
          <a:xfrm>
            <a:off x="6109903" y="2698010"/>
            <a:ext cx="1296144" cy="864096"/>
          </a:xfrm>
          <a:prstGeom prst="borderCallout1">
            <a:avLst>
              <a:gd name="adj1" fmla="val 18750"/>
              <a:gd name="adj2" fmla="val -8333"/>
              <a:gd name="adj3" fmla="val -49609"/>
              <a:gd name="adj4" fmla="val 81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2009</a:t>
            </a:r>
          </a:p>
          <a:p>
            <a:pPr algn="ctr"/>
            <a:r>
              <a:rPr lang="zh-TW" altLang="en-US" b="1" dirty="0" smtClean="0">
                <a:latin typeface="微軟正黑體" panose="020B0604030504040204" pitchFamily="34" charset="-120"/>
                <a:ea typeface="微軟正黑體" panose="020B0604030504040204" pitchFamily="34" charset="-120"/>
              </a:rPr>
              <a:t>電影公司</a:t>
            </a:r>
            <a:endParaRPr lang="en-US" altLang="zh-TW" b="1" dirty="0" smtClean="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p:txBody>
      </p:sp>
      <p:sp>
        <p:nvSpPr>
          <p:cNvPr id="15" name="直線圖說文字 1 14"/>
          <p:cNvSpPr/>
          <p:nvPr/>
        </p:nvSpPr>
        <p:spPr>
          <a:xfrm>
            <a:off x="7524328" y="2708920"/>
            <a:ext cx="1296144" cy="1152128"/>
          </a:xfrm>
          <a:prstGeom prst="borderCallout1">
            <a:avLst>
              <a:gd name="adj1" fmla="val 18750"/>
              <a:gd name="adj2" fmla="val -8333"/>
              <a:gd name="adj3" fmla="val -39759"/>
              <a:gd name="adj4" fmla="val 81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2011</a:t>
            </a:r>
            <a:r>
              <a:rPr lang="zh-TW" altLang="en-US" b="1" dirty="0" smtClean="0">
                <a:latin typeface="微軟正黑體" panose="020B0604030504040204" pitchFamily="34" charset="-120"/>
                <a:ea typeface="微軟正黑體" panose="020B0604030504040204" pitchFamily="34" charset="-120"/>
              </a:rPr>
              <a:t>社區剷雪服務</a:t>
            </a:r>
          </a:p>
          <a:p>
            <a:pPr algn="ctr"/>
            <a:r>
              <a:rPr lang="en-US" altLang="zh-TW" b="1" dirty="0" smtClean="0">
                <a:latin typeface="微軟正黑體" panose="020B0604030504040204" pitchFamily="34" charset="-120"/>
                <a:ea typeface="微軟正黑體" panose="020B0604030504040204" pitchFamily="34" charset="-120"/>
              </a:rPr>
              <a:t>2012</a:t>
            </a:r>
            <a:r>
              <a:rPr lang="zh-TW" altLang="en-US" b="1" dirty="0" smtClean="0">
                <a:latin typeface="微軟正黑體" panose="020B0604030504040204" pitchFamily="34" charset="-120"/>
                <a:ea typeface="微軟正黑體" panose="020B0604030504040204" pitchFamily="34" charset="-120"/>
              </a:rPr>
              <a:t>光纖網路</a:t>
            </a:r>
            <a:endParaRPr lang="en-US" altLang="zh-TW" b="1"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9E9D0567-C6A7-46D8-8FD9-145245B32595}" type="slidenum">
              <a:rPr lang="zh-TW" altLang="en-US" b="1" smtClean="0">
                <a:latin typeface="微軟正黑體" panose="020B0604030504040204" pitchFamily="34" charset="-120"/>
                <a:ea typeface="微軟正黑體" panose="020B0604030504040204" pitchFamily="34" charset="-120"/>
              </a:rPr>
              <a:t>7</a:t>
            </a:fld>
            <a:endParaRPr lang="zh-TW" altLang="en-US" b="1">
              <a:latin typeface="微軟正黑體" panose="020B0604030504040204" pitchFamily="34" charset="-120"/>
              <a:ea typeface="微軟正黑體" panose="020B0604030504040204" pitchFamily="34" charset="-120"/>
            </a:endParaRPr>
          </a:p>
        </p:txBody>
      </p:sp>
      <p:grpSp>
        <p:nvGrpSpPr>
          <p:cNvPr id="16" name="群組 15"/>
          <p:cNvGrpSpPr/>
          <p:nvPr/>
        </p:nvGrpSpPr>
        <p:grpSpPr>
          <a:xfrm>
            <a:off x="179513" y="6225978"/>
            <a:ext cx="2487019" cy="493676"/>
            <a:chOff x="342251" y="5876261"/>
            <a:chExt cx="3532505" cy="625088"/>
          </a:xfrm>
        </p:grpSpPr>
        <p:pic>
          <p:nvPicPr>
            <p:cNvPr id="17" name="圖片 16">
              <a:hlinkClick r:id="rId3" action="ppaction://hlinkfile"/>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42251" y="5876261"/>
              <a:ext cx="613671" cy="625088"/>
            </a:xfrm>
            <a:prstGeom prst="rect">
              <a:avLst/>
            </a:prstGeom>
          </p:spPr>
        </p:pic>
        <p:sp>
          <p:nvSpPr>
            <p:cNvPr id="18" name="文字方塊 17">
              <a:hlinkClick r:id="rId3" action="ppaction://hlinkfile"/>
            </p:cNvPr>
            <p:cNvSpPr txBox="1"/>
            <p:nvPr/>
          </p:nvSpPr>
          <p:spPr>
            <a:xfrm>
              <a:off x="907541" y="5886786"/>
              <a:ext cx="2967215" cy="604041"/>
            </a:xfrm>
            <a:prstGeom prst="rect">
              <a:avLst/>
            </a:prstGeom>
            <a:noFill/>
          </p:spPr>
          <p:txBody>
            <a:bodyPr wrap="none" rtlCol="0">
              <a:spAutoFit/>
            </a:bodyPr>
            <a:lstStyle/>
            <a:p>
              <a:r>
                <a:rPr lang="zh-TW" altLang="en-US" sz="900" b="1" dirty="0" smtClean="0">
                  <a:latin typeface="Corbel" panose="020B0503020204020204" pitchFamily="34" charset="0"/>
                  <a:ea typeface="華康粗圓體" panose="020F0709000000000000" pitchFamily="49" charset="-120"/>
                </a:rPr>
                <a:t>財團法人</a:t>
              </a:r>
              <a:r>
                <a:rPr lang="en-US" altLang="zh-TW" sz="700" b="1" spc="-50" dirty="0" smtClean="0">
                  <a:latin typeface="Corbel" panose="020B0503020204020204" pitchFamily="34" charset="0"/>
                  <a:ea typeface="Cambria Math" panose="02040503050406030204" pitchFamily="18" charset="0"/>
                </a:rPr>
                <a:t>EDEN SOCIAL WELFARE FOUNDATION</a:t>
              </a:r>
            </a:p>
            <a:p>
              <a:r>
                <a:rPr lang="zh-TW" altLang="en-US" sz="1600" spc="50" dirty="0" smtClean="0">
                  <a:latin typeface="華康粗圓體" panose="020F0709000000000000" pitchFamily="49" charset="-120"/>
                  <a:ea typeface="華康粗圓體" panose="020F0709000000000000" pitchFamily="49" charset="-120"/>
                </a:rPr>
                <a:t>伊甸社會褔利基金會</a:t>
              </a:r>
              <a:endParaRPr lang="zh-TW" altLang="en-US" sz="1600" spc="50" dirty="0">
                <a:latin typeface="華康粗圓體" panose="020F0709000000000000" pitchFamily="49" charset="-120"/>
                <a:ea typeface="華康粗圓體" panose="020F0709000000000000" pitchFamily="49" charset="-120"/>
              </a:endParaRPr>
            </a:p>
          </p:txBody>
        </p:sp>
      </p:grpSp>
    </p:spTree>
    <p:extLst>
      <p:ext uri="{BB962C8B-B14F-4D97-AF65-F5344CB8AC3E}">
        <p14:creationId xmlns:p14="http://schemas.microsoft.com/office/powerpoint/2010/main" val="220563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1"/>
          </p:nvPr>
        </p:nvSpPr>
        <p:spPr>
          <a:xfrm>
            <a:off x="914400" y="6416675"/>
            <a:ext cx="5562600" cy="365125"/>
          </a:xfrm>
        </p:spPr>
        <p:txBody>
          <a:bodyPr/>
          <a:lstStyle/>
          <a:p>
            <a:fld id="{3BB45187-E780-4200-BB32-6934CCC76F04}" type="slidenum">
              <a:rPr lang="en-US" altLang="zh-TW">
                <a:solidFill>
                  <a:schemeClr val="tx1"/>
                </a:solidFill>
                <a:latin typeface="微軟正黑體" panose="020B0604030504040204" pitchFamily="34" charset="-120"/>
                <a:ea typeface="微軟正黑體" panose="020B0604030504040204" pitchFamily="34" charset="-120"/>
              </a:rPr>
              <a:pPr/>
              <a:t>8</a:t>
            </a:fld>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a:xfrm>
            <a:off x="527050" y="1121172"/>
            <a:ext cx="8229600" cy="1584325"/>
          </a:xfrm>
          <a:prstGeom prst="rect">
            <a:avLst/>
          </a:prstGeom>
        </p:spPr>
        <p:txBody>
          <a:bodyPr vert="horz">
            <a:norm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C00000"/>
              </a:buClr>
              <a:buFont typeface="Wingdings" panose="05000000000000000000" pitchFamily="2" charset="2"/>
              <a:buChar char="n"/>
            </a:pPr>
            <a:r>
              <a:rPr lang="zh-TW" altLang="en-US" sz="2800" dirty="0" smtClean="0">
                <a:latin typeface="微軟正黑體" panose="020B0604030504040204" pitchFamily="34" charset="-120"/>
                <a:ea typeface="微軟正黑體" panose="020B0604030504040204" pitchFamily="34" charset="-120"/>
              </a:rPr>
              <a:t>融合營利與非營利的光譜、公式</a:t>
            </a:r>
          </a:p>
          <a:p>
            <a:pPr>
              <a:buClr>
                <a:srgbClr val="C00000"/>
              </a:buClr>
              <a:buFont typeface="Wingdings" panose="05000000000000000000" pitchFamily="2" charset="2"/>
              <a:buChar char="n"/>
            </a:pPr>
            <a:r>
              <a:rPr lang="zh-TW" altLang="en-US" sz="2800" dirty="0" smtClean="0">
                <a:latin typeface="微軟正黑體" panose="020B0604030504040204" pitchFamily="34" charset="-120"/>
                <a:ea typeface="微軟正黑體" panose="020B0604030504040204" pitchFamily="34" charset="-120"/>
              </a:rPr>
              <a:t>創新、永續、改變社會的新力量</a:t>
            </a:r>
          </a:p>
          <a:p>
            <a:pPr>
              <a:buFont typeface="Wingdings" pitchFamily="2" charset="2"/>
              <a:buNone/>
            </a:pPr>
            <a:endParaRPr lang="en-US" altLang="zh-TW" sz="2800" dirty="0">
              <a:latin typeface="微軟正黑體" panose="020B0604030504040204" pitchFamily="34" charset="-120"/>
              <a:ea typeface="微軟正黑體" panose="020B0604030504040204" pitchFamily="34" charset="-120"/>
            </a:endParaRPr>
          </a:p>
        </p:txBody>
      </p:sp>
      <p:sp>
        <p:nvSpPr>
          <p:cNvPr id="6" name="Rectangle 4"/>
          <p:cNvSpPr>
            <a:spLocks noChangeArrowheads="1"/>
          </p:cNvSpPr>
          <p:nvPr/>
        </p:nvSpPr>
        <p:spPr bwMode="auto">
          <a:xfrm>
            <a:off x="347980" y="4522218"/>
            <a:ext cx="8229600" cy="131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n"/>
              <a:defRPr kumimoji="1" sz="3200">
                <a:solidFill>
                  <a:schemeClr val="tx1"/>
                </a:solidFill>
                <a:latin typeface="Arial" charset="0"/>
                <a:ea typeface="新細明體" pitchFamily="18" charset="-120"/>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新細明體" pitchFamily="18" charset="-120"/>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新細明體" pitchFamily="18" charset="-120"/>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新細明體" pitchFamily="18" charset="-120"/>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新細明體" pitchFamily="18" charset="-120"/>
              </a:defRPr>
            </a:lvl5pPr>
            <a:lvl6pPr marL="2514600" indent="-228600" fontAlgn="base">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6pPr>
            <a:lvl7pPr marL="2971800" indent="-228600" fontAlgn="base">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7pPr>
            <a:lvl8pPr marL="3429000" indent="-228600" fontAlgn="base">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8pPr>
            <a:lvl9pPr marL="3886200" indent="-228600" fontAlgn="base">
              <a:spcBef>
                <a:spcPct val="20000"/>
              </a:spcBef>
              <a:spcAft>
                <a:spcPct val="0"/>
              </a:spcAft>
              <a:buClr>
                <a:schemeClr val="bg2"/>
              </a:buClr>
              <a:buFont typeface="Wingdings" pitchFamily="2" charset="2"/>
              <a:buChar char="§"/>
              <a:defRPr kumimoji="1" sz="2000">
                <a:solidFill>
                  <a:schemeClr val="tx1"/>
                </a:solidFill>
                <a:latin typeface="Arial" charset="0"/>
                <a:ea typeface="新細明體" pitchFamily="18" charset="-120"/>
              </a:defRPr>
            </a:lvl9pPr>
          </a:lstStyle>
          <a:p>
            <a:pPr>
              <a:buFont typeface="Wingdings" pitchFamily="2" charset="2"/>
              <a:buNone/>
            </a:pPr>
            <a:endParaRPr lang="en-US" altLang="zh-TW" sz="2800"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台灣是否有發展社會企業的條件？</a:t>
            </a:r>
          </a:p>
        </p:txBody>
      </p:sp>
      <p:cxnSp>
        <p:nvCxnSpPr>
          <p:cNvPr id="7" name="直線接點 6"/>
          <p:cNvCxnSpPr/>
          <p:nvPr/>
        </p:nvCxnSpPr>
        <p:spPr>
          <a:xfrm>
            <a:off x="285068" y="3299284"/>
            <a:ext cx="8450040" cy="79645"/>
          </a:xfrm>
          <a:prstGeom prst="line">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橢圓 7"/>
          <p:cNvSpPr/>
          <p:nvPr/>
        </p:nvSpPr>
        <p:spPr>
          <a:xfrm>
            <a:off x="347980" y="2895998"/>
            <a:ext cx="839644" cy="83533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5000"/>
              </a:lnSpc>
              <a:spcAft>
                <a:spcPts val="0"/>
              </a:spcAft>
            </a:pPr>
            <a:r>
              <a:rPr lang="en-US" sz="1400" b="1" kern="100" dirty="0">
                <a:solidFill>
                  <a:schemeClr val="bg1"/>
                </a:solidFill>
                <a:effectLst/>
                <a:latin typeface="微軟正黑體" panose="020B0604030504040204" pitchFamily="34" charset="-120"/>
                <a:ea typeface="微軟正黑體" panose="020B0604030504040204" pitchFamily="34" charset="-120"/>
                <a:cs typeface="Times New Roman"/>
              </a:rPr>
              <a:t>16~18</a:t>
            </a:r>
            <a:br>
              <a:rPr lang="en-US" sz="1400" b="1" kern="100" dirty="0">
                <a:solidFill>
                  <a:schemeClr val="bg1"/>
                </a:solidFill>
                <a:effectLst/>
                <a:latin typeface="微軟正黑體" panose="020B0604030504040204" pitchFamily="34" charset="-120"/>
                <a:ea typeface="微軟正黑體" panose="020B0604030504040204" pitchFamily="34" charset="-120"/>
                <a:cs typeface="Times New Roman"/>
              </a:rPr>
            </a:br>
            <a:r>
              <a:rPr lang="zh-TW" sz="1400" b="1" kern="100" dirty="0">
                <a:solidFill>
                  <a:schemeClr val="bg1"/>
                </a:solidFill>
                <a:effectLst/>
                <a:latin typeface="微軟正黑體" panose="020B0604030504040204" pitchFamily="34" charset="-120"/>
                <a:ea typeface="微軟正黑體" panose="020B0604030504040204" pitchFamily="34" charset="-120"/>
                <a:cs typeface="Times New Roman"/>
              </a:rPr>
              <a:t>世紀</a:t>
            </a:r>
            <a:endParaRPr lang="zh-TW" sz="2400" kern="100" dirty="0">
              <a:solidFill>
                <a:schemeClr val="bg1"/>
              </a:solidFill>
              <a:effectLst/>
              <a:latin typeface="微軟正黑體" panose="020B0604030504040204" pitchFamily="34" charset="-120"/>
              <a:ea typeface="微軟正黑體" panose="020B0604030504040204" pitchFamily="34" charset="-120"/>
              <a:cs typeface="Times New Roman"/>
            </a:endParaRPr>
          </a:p>
        </p:txBody>
      </p:sp>
      <p:sp>
        <p:nvSpPr>
          <p:cNvPr id="9" name="橢圓 8"/>
          <p:cNvSpPr/>
          <p:nvPr/>
        </p:nvSpPr>
        <p:spPr>
          <a:xfrm>
            <a:off x="2715142" y="2845830"/>
            <a:ext cx="885624" cy="839021"/>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5000"/>
              </a:lnSpc>
              <a:spcAft>
                <a:spcPts val="0"/>
              </a:spcAft>
            </a:pPr>
            <a:r>
              <a:rPr lang="en-US" sz="1400" b="1" kern="100">
                <a:solidFill>
                  <a:schemeClr val="bg1"/>
                </a:solidFill>
                <a:effectLst/>
                <a:latin typeface="微軟正黑體" panose="020B0604030504040204" pitchFamily="34" charset="-120"/>
                <a:ea typeface="微軟正黑體" panose="020B0604030504040204" pitchFamily="34" charset="-120"/>
                <a:cs typeface="Times New Roman"/>
              </a:rPr>
              <a:t>19</a:t>
            </a:r>
            <a:r>
              <a:rPr lang="zh-TW" sz="1400" b="1" kern="100">
                <a:solidFill>
                  <a:schemeClr val="bg1"/>
                </a:solidFill>
                <a:effectLst/>
                <a:latin typeface="微軟正黑體" panose="020B0604030504040204" pitchFamily="34" charset="-120"/>
                <a:ea typeface="微軟正黑體" panose="020B0604030504040204" pitchFamily="34" charset="-120"/>
                <a:cs typeface="Times New Roman"/>
              </a:rPr>
              <a:t>世紀</a:t>
            </a:r>
            <a:endParaRPr lang="zh-TW" sz="2400" kern="100">
              <a:solidFill>
                <a:schemeClr val="bg1"/>
              </a:solidFill>
              <a:effectLst/>
              <a:latin typeface="微軟正黑體" panose="020B0604030504040204" pitchFamily="34" charset="-120"/>
              <a:ea typeface="微軟正黑體" panose="020B0604030504040204" pitchFamily="34" charset="-120"/>
              <a:cs typeface="Times New Roman"/>
            </a:endParaRPr>
          </a:p>
        </p:txBody>
      </p:sp>
      <p:sp>
        <p:nvSpPr>
          <p:cNvPr id="10" name="橢圓 9"/>
          <p:cNvSpPr/>
          <p:nvPr/>
        </p:nvSpPr>
        <p:spPr>
          <a:xfrm>
            <a:off x="5026663" y="2887892"/>
            <a:ext cx="800981" cy="85269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5000"/>
              </a:lnSpc>
              <a:spcAft>
                <a:spcPts val="0"/>
              </a:spcAft>
            </a:pPr>
            <a:r>
              <a:rPr lang="en-US" sz="1400" b="1" kern="100" dirty="0">
                <a:solidFill>
                  <a:schemeClr val="bg1"/>
                </a:solidFill>
                <a:effectLst/>
                <a:latin typeface="微軟正黑體" panose="020B0604030504040204" pitchFamily="34" charset="-120"/>
                <a:ea typeface="微軟正黑體" panose="020B0604030504040204" pitchFamily="34" charset="-120"/>
                <a:cs typeface="Times New Roman"/>
              </a:rPr>
              <a:t>20</a:t>
            </a:r>
            <a:br>
              <a:rPr lang="en-US" sz="1400" b="1" kern="100" dirty="0">
                <a:solidFill>
                  <a:schemeClr val="bg1"/>
                </a:solidFill>
                <a:effectLst/>
                <a:latin typeface="微軟正黑體" panose="020B0604030504040204" pitchFamily="34" charset="-120"/>
                <a:ea typeface="微軟正黑體" panose="020B0604030504040204" pitchFamily="34" charset="-120"/>
                <a:cs typeface="Times New Roman"/>
              </a:rPr>
            </a:br>
            <a:r>
              <a:rPr lang="zh-TW" sz="1400" b="1" kern="100" dirty="0">
                <a:solidFill>
                  <a:schemeClr val="bg1"/>
                </a:solidFill>
                <a:effectLst/>
                <a:latin typeface="微軟正黑體" panose="020B0604030504040204" pitchFamily="34" charset="-120"/>
                <a:ea typeface="微軟正黑體" panose="020B0604030504040204" pitchFamily="34" charset="-120"/>
                <a:cs typeface="Times New Roman"/>
              </a:rPr>
              <a:t>世紀</a:t>
            </a:r>
            <a:endParaRPr lang="zh-TW" sz="2400" kern="100" dirty="0">
              <a:solidFill>
                <a:schemeClr val="bg1"/>
              </a:solidFill>
              <a:effectLst/>
              <a:latin typeface="微軟正黑體" panose="020B0604030504040204" pitchFamily="34" charset="-120"/>
              <a:ea typeface="微軟正黑體" panose="020B0604030504040204" pitchFamily="34" charset="-120"/>
              <a:cs typeface="Times New Roman"/>
            </a:endParaRPr>
          </a:p>
        </p:txBody>
      </p:sp>
      <p:sp>
        <p:nvSpPr>
          <p:cNvPr id="11" name="橢圓 10"/>
          <p:cNvSpPr/>
          <p:nvPr/>
        </p:nvSpPr>
        <p:spPr>
          <a:xfrm>
            <a:off x="7668344" y="2854387"/>
            <a:ext cx="1164486" cy="1129699"/>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5000"/>
              </a:lnSpc>
              <a:spcAft>
                <a:spcPts val="0"/>
              </a:spcAft>
            </a:pPr>
            <a:r>
              <a:rPr lang="en-US" sz="20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21</a:t>
            </a:r>
            <a:br>
              <a:rPr lang="en-US" sz="2000" b="1" kern="100" dirty="0" smtClean="0">
                <a:solidFill>
                  <a:schemeClr val="tx1"/>
                </a:solidFill>
                <a:effectLst/>
                <a:latin typeface="微軟正黑體" panose="020B0604030504040204" pitchFamily="34" charset="-120"/>
                <a:ea typeface="微軟正黑體" panose="020B0604030504040204" pitchFamily="34" charset="-120"/>
                <a:cs typeface="Times New Roman"/>
              </a:rPr>
            </a:br>
            <a:r>
              <a:rPr lang="zh-TW" sz="20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世紀</a:t>
            </a:r>
            <a:endParaRPr lang="zh-TW" sz="3600" kern="100" dirty="0">
              <a:solidFill>
                <a:schemeClr val="tx1"/>
              </a:solidFill>
              <a:effectLst/>
              <a:latin typeface="微軟正黑體" panose="020B0604030504040204" pitchFamily="34" charset="-120"/>
              <a:ea typeface="微軟正黑體" panose="020B0604030504040204" pitchFamily="34" charset="-120"/>
              <a:cs typeface="Times New Roman"/>
            </a:endParaRPr>
          </a:p>
        </p:txBody>
      </p:sp>
      <p:sp>
        <p:nvSpPr>
          <p:cNvPr id="12" name="文字方塊 12"/>
          <p:cNvSpPr txBox="1"/>
          <p:nvPr/>
        </p:nvSpPr>
        <p:spPr>
          <a:xfrm>
            <a:off x="1284610" y="3034490"/>
            <a:ext cx="1583410" cy="4684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b="1" kern="100" dirty="0">
                <a:solidFill>
                  <a:schemeClr val="tx1"/>
                </a:solidFill>
                <a:effectLst/>
                <a:latin typeface="微軟正黑體" panose="020B0604030504040204" pitchFamily="34" charset="-120"/>
                <a:ea typeface="微軟正黑體" panose="020B0604030504040204" pitchFamily="34" charset="-120"/>
                <a:cs typeface="Times New Roman"/>
              </a:rPr>
              <a:t>殖民地資本主義</a:t>
            </a:r>
            <a:endParaRPr lang="zh-TW" sz="2400" kern="100" dirty="0">
              <a:solidFill>
                <a:schemeClr val="tx1"/>
              </a:solidFill>
              <a:effectLst/>
              <a:latin typeface="微軟正黑體" panose="020B0604030504040204" pitchFamily="34" charset="-120"/>
              <a:ea typeface="微軟正黑體" panose="020B0604030504040204" pitchFamily="34" charset="-120"/>
              <a:cs typeface="Times New Roman"/>
            </a:endParaRPr>
          </a:p>
        </p:txBody>
      </p:sp>
      <p:sp>
        <p:nvSpPr>
          <p:cNvPr id="13" name="文字方塊 13"/>
          <p:cNvSpPr txBox="1"/>
          <p:nvPr/>
        </p:nvSpPr>
        <p:spPr>
          <a:xfrm>
            <a:off x="3595468" y="2895997"/>
            <a:ext cx="1583410" cy="6853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b="1" kern="100">
                <a:solidFill>
                  <a:schemeClr val="tx1"/>
                </a:solidFill>
                <a:effectLst/>
                <a:latin typeface="微軟正黑體" panose="020B0604030504040204" pitchFamily="34" charset="-120"/>
                <a:ea typeface="微軟正黑體" panose="020B0604030504040204" pitchFamily="34" charset="-120"/>
                <a:cs typeface="Times New Roman"/>
              </a:rPr>
              <a:t>工業資本主義</a:t>
            </a:r>
            <a:r>
              <a:rPr lang="en-US" sz="1200" b="1" kern="100">
                <a:solidFill>
                  <a:schemeClr val="tx1"/>
                </a:solidFill>
                <a:effectLst/>
                <a:latin typeface="微軟正黑體" panose="020B0604030504040204" pitchFamily="34" charset="-120"/>
                <a:ea typeface="微軟正黑體" panose="020B0604030504040204" pitchFamily="34" charset="-120"/>
                <a:cs typeface="Times New Roman"/>
              </a:rPr>
              <a:t>/</a:t>
            </a:r>
            <a:r>
              <a:rPr lang="zh-TW" sz="1200" b="1" kern="100">
                <a:solidFill>
                  <a:schemeClr val="tx1"/>
                </a:solidFill>
                <a:effectLst/>
                <a:latin typeface="微軟正黑體" panose="020B0604030504040204" pitchFamily="34" charset="-120"/>
                <a:ea typeface="微軟正黑體" panose="020B0604030504040204" pitchFamily="34" charset="-120"/>
                <a:cs typeface="Times New Roman"/>
              </a:rPr>
              <a:t>求最大生產效率</a:t>
            </a:r>
            <a:endParaRPr lang="zh-TW" sz="2400" kern="100">
              <a:solidFill>
                <a:schemeClr val="tx1"/>
              </a:solidFill>
              <a:effectLst/>
              <a:latin typeface="微軟正黑體" panose="020B0604030504040204" pitchFamily="34" charset="-120"/>
              <a:ea typeface="微軟正黑體" panose="020B0604030504040204" pitchFamily="34" charset="-120"/>
              <a:cs typeface="Times New Roman"/>
            </a:endParaRPr>
          </a:p>
        </p:txBody>
      </p:sp>
      <p:sp>
        <p:nvSpPr>
          <p:cNvPr id="14" name="文字方塊 14"/>
          <p:cNvSpPr txBox="1"/>
          <p:nvPr/>
        </p:nvSpPr>
        <p:spPr>
          <a:xfrm>
            <a:off x="5904410" y="2868691"/>
            <a:ext cx="1583410" cy="7084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b="1" kern="100" dirty="0">
                <a:solidFill>
                  <a:schemeClr val="tx1"/>
                </a:solidFill>
                <a:effectLst/>
                <a:latin typeface="微軟正黑體" panose="020B0604030504040204" pitchFamily="34" charset="-120"/>
                <a:ea typeface="微軟正黑體" panose="020B0604030504040204" pitchFamily="34" charset="-120"/>
                <a:cs typeface="Times New Roman"/>
              </a:rPr>
              <a:t>股東資本主義</a:t>
            </a:r>
            <a:r>
              <a:rPr lang="en-US" sz="1200" b="1" kern="100" dirty="0">
                <a:solidFill>
                  <a:schemeClr val="tx1"/>
                </a:solidFill>
                <a:effectLst/>
                <a:latin typeface="微軟正黑體" panose="020B0604030504040204" pitchFamily="34" charset="-120"/>
                <a:ea typeface="微軟正黑體" panose="020B0604030504040204" pitchFamily="34" charset="-120"/>
                <a:cs typeface="Times New Roman"/>
              </a:rPr>
              <a:t>/</a:t>
            </a:r>
            <a:r>
              <a:rPr lang="zh-TW" sz="1200" b="1" kern="100" dirty="0">
                <a:solidFill>
                  <a:schemeClr val="tx1"/>
                </a:solidFill>
                <a:effectLst/>
                <a:latin typeface="微軟正黑體" panose="020B0604030504040204" pitchFamily="34" charset="-120"/>
                <a:ea typeface="微軟正黑體" panose="020B0604030504040204" pitchFamily="34" charset="-120"/>
                <a:cs typeface="Times New Roman"/>
              </a:rPr>
              <a:t>求最大經濟利潤</a:t>
            </a:r>
            <a:endParaRPr lang="zh-TW" sz="2400" kern="100" dirty="0">
              <a:solidFill>
                <a:schemeClr val="tx1"/>
              </a:solidFill>
              <a:effectLst/>
              <a:latin typeface="微軟正黑體" panose="020B0604030504040204" pitchFamily="34" charset="-120"/>
              <a:ea typeface="微軟正黑體" panose="020B0604030504040204" pitchFamily="34" charset="-120"/>
              <a:cs typeface="Times New Roman"/>
            </a:endParaRPr>
          </a:p>
        </p:txBody>
      </p:sp>
      <p:sp>
        <p:nvSpPr>
          <p:cNvPr id="15" name="文字方塊 15"/>
          <p:cNvSpPr txBox="1"/>
          <p:nvPr/>
        </p:nvSpPr>
        <p:spPr>
          <a:xfrm>
            <a:off x="1194396" y="3339106"/>
            <a:ext cx="1673624" cy="834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cs typeface="Times New Roman"/>
              </a:rPr>
              <a:t>亞當斯密於</a:t>
            </a:r>
            <a:r>
              <a:rPr lang="en-US" sz="1200" kern="100" dirty="0">
                <a:solidFill>
                  <a:schemeClr val="tx1"/>
                </a:solidFill>
                <a:effectLst/>
                <a:latin typeface="微軟正黑體" panose="020B0604030504040204" pitchFamily="34" charset="-120"/>
                <a:ea typeface="微軟正黑體" panose="020B0604030504040204" pitchFamily="34" charset="-120"/>
                <a:cs typeface="Times New Roman"/>
              </a:rPr>
              <a:t>1776</a:t>
            </a:r>
            <a:r>
              <a:rPr lang="zh-TW" sz="1200" kern="100" dirty="0">
                <a:solidFill>
                  <a:schemeClr val="tx1"/>
                </a:solidFill>
                <a:effectLst/>
                <a:latin typeface="微軟正黑體" panose="020B0604030504040204" pitchFamily="34" charset="-120"/>
                <a:ea typeface="微軟正黑體" panose="020B0604030504040204" pitchFamily="34" charset="-120"/>
                <a:cs typeface="Times New Roman"/>
              </a:rPr>
              <a:t>年出版《國富論》，開啟現代經濟思想</a:t>
            </a:r>
            <a:endParaRPr lang="zh-TW" sz="2400" kern="100" dirty="0">
              <a:solidFill>
                <a:schemeClr val="tx1"/>
              </a:solidFill>
              <a:effectLst/>
              <a:latin typeface="微軟正黑體" panose="020B0604030504040204" pitchFamily="34" charset="-120"/>
              <a:ea typeface="微軟正黑體" panose="020B0604030504040204" pitchFamily="34" charset="-120"/>
              <a:cs typeface="Times New Roman"/>
            </a:endParaRPr>
          </a:p>
        </p:txBody>
      </p:sp>
      <p:sp>
        <p:nvSpPr>
          <p:cNvPr id="16" name="文字方塊 16"/>
          <p:cNvSpPr txBox="1"/>
          <p:nvPr/>
        </p:nvSpPr>
        <p:spPr>
          <a:xfrm>
            <a:off x="3540857" y="3331607"/>
            <a:ext cx="1673624" cy="834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dirty="0">
                <a:solidFill>
                  <a:schemeClr val="tx1"/>
                </a:solidFill>
                <a:effectLst/>
                <a:latin typeface="微軟正黑體" panose="020B0604030504040204" pitchFamily="34" charset="-120"/>
                <a:ea typeface="微軟正黑體" panose="020B0604030504040204" pitchFamily="34" charset="-120"/>
                <a:cs typeface="Times New Roman"/>
              </a:rPr>
              <a:t>馬克思於</a:t>
            </a:r>
            <a:r>
              <a:rPr lang="en-US" sz="1200" kern="100" dirty="0">
                <a:solidFill>
                  <a:schemeClr val="tx1"/>
                </a:solidFill>
                <a:effectLst/>
                <a:latin typeface="微軟正黑體" panose="020B0604030504040204" pitchFamily="34" charset="-120"/>
                <a:ea typeface="微軟正黑體" panose="020B0604030504040204" pitchFamily="34" charset="-120"/>
                <a:cs typeface="Times New Roman"/>
              </a:rPr>
              <a:t>1867</a:t>
            </a:r>
            <a:r>
              <a:rPr lang="zh-TW" sz="1200" kern="100" dirty="0">
                <a:solidFill>
                  <a:schemeClr val="tx1"/>
                </a:solidFill>
                <a:effectLst/>
                <a:latin typeface="微軟正黑體" panose="020B0604030504040204" pitchFamily="34" charset="-120"/>
                <a:ea typeface="微軟正黑體" panose="020B0604030504040204" pitchFamily="34" charset="-120"/>
                <a:cs typeface="Times New Roman"/>
              </a:rPr>
              <a:t>年出版《資本論》，開啟資本主義反思潮</a:t>
            </a:r>
            <a:endParaRPr lang="zh-TW" sz="2400" kern="100" dirty="0">
              <a:solidFill>
                <a:schemeClr val="tx1"/>
              </a:solidFill>
              <a:effectLst/>
              <a:latin typeface="微軟正黑體" panose="020B0604030504040204" pitchFamily="34" charset="-120"/>
              <a:ea typeface="微軟正黑體" panose="020B0604030504040204" pitchFamily="34" charset="-120"/>
              <a:cs typeface="Times New Roman"/>
            </a:endParaRPr>
          </a:p>
        </p:txBody>
      </p:sp>
      <p:sp>
        <p:nvSpPr>
          <p:cNvPr id="17" name="文字方塊 17"/>
          <p:cNvSpPr txBox="1"/>
          <p:nvPr/>
        </p:nvSpPr>
        <p:spPr>
          <a:xfrm>
            <a:off x="5813106" y="3358489"/>
            <a:ext cx="1673624" cy="9021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kern="100" dirty="0">
                <a:solidFill>
                  <a:schemeClr val="tx1"/>
                </a:solidFill>
                <a:effectLst/>
                <a:latin typeface="微軟正黑體" panose="020B0604030504040204" pitchFamily="34" charset="-120"/>
                <a:ea typeface="微軟正黑體" panose="020B0604030504040204" pitchFamily="34" charset="-120"/>
                <a:cs typeface="Times New Roman"/>
              </a:rPr>
              <a:t>2008</a:t>
            </a:r>
            <a:r>
              <a:rPr lang="zh-TW" sz="1200" kern="100" dirty="0">
                <a:solidFill>
                  <a:schemeClr val="tx1"/>
                </a:solidFill>
                <a:effectLst/>
                <a:latin typeface="微軟正黑體" panose="020B0604030504040204" pitchFamily="34" charset="-120"/>
                <a:ea typeface="微軟正黑體" panose="020B0604030504040204" pitchFamily="34" charset="-120"/>
                <a:cs typeface="Times New Roman"/>
              </a:rPr>
              <a:t>年爆發金融海嘯，皮凱提《二十一世紀資本論》引資本主義反思潮</a:t>
            </a:r>
            <a:endParaRPr lang="zh-TW" sz="2400" kern="100" dirty="0">
              <a:solidFill>
                <a:schemeClr val="tx1"/>
              </a:solidFill>
              <a:effectLst/>
              <a:latin typeface="微軟正黑體" panose="020B0604030504040204" pitchFamily="34" charset="-120"/>
              <a:ea typeface="微軟正黑體" panose="020B0604030504040204" pitchFamily="34" charset="-120"/>
              <a:cs typeface="Times New Roman"/>
            </a:endParaRPr>
          </a:p>
        </p:txBody>
      </p:sp>
      <p:sp>
        <p:nvSpPr>
          <p:cNvPr id="18" name="文字方塊 18"/>
          <p:cNvSpPr txBox="1"/>
          <p:nvPr/>
        </p:nvSpPr>
        <p:spPr>
          <a:xfrm>
            <a:off x="7487820" y="3693408"/>
            <a:ext cx="1656180" cy="7084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200" b="1" kern="100" dirty="0">
                <a:solidFill>
                  <a:schemeClr val="tx1"/>
                </a:solidFill>
                <a:effectLst/>
                <a:latin typeface="微軟正黑體" panose="020B0604030504040204" pitchFamily="34" charset="-120"/>
                <a:ea typeface="微軟正黑體" panose="020B0604030504040204" pitchFamily="34" charset="-120"/>
                <a:cs typeface="Times New Roman"/>
              </a:rPr>
              <a:t>社會企業、</a:t>
            </a:r>
            <a:r>
              <a:rPr lang="en-US" sz="1200" b="1" kern="100" dirty="0">
                <a:solidFill>
                  <a:schemeClr val="tx1"/>
                </a:solidFill>
                <a:effectLst/>
                <a:latin typeface="微軟正黑體" panose="020B0604030504040204" pitchFamily="34" charset="-120"/>
                <a:ea typeface="微軟正黑體" panose="020B0604030504040204" pitchFamily="34" charset="-120"/>
                <a:cs typeface="Times New Roman"/>
              </a:rPr>
              <a:t>B</a:t>
            </a:r>
            <a:r>
              <a:rPr lang="zh-TW" sz="1200" b="1" kern="100" dirty="0">
                <a:solidFill>
                  <a:schemeClr val="tx1"/>
                </a:solidFill>
                <a:effectLst/>
                <a:latin typeface="微軟正黑體" panose="020B0604030504040204" pitchFamily="34" charset="-120"/>
                <a:ea typeface="微軟正黑體" panose="020B0604030504040204" pitchFamily="34" charset="-120"/>
                <a:cs typeface="Times New Roman"/>
              </a:rPr>
              <a:t>型</a:t>
            </a:r>
            <a:r>
              <a:rPr lang="zh-TW" sz="12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企業</a:t>
            </a:r>
            <a:r>
              <a:rPr lang="en-US" altLang="zh-TW" sz="1200" b="1" kern="100" baseline="30000" dirty="0" smtClean="0">
                <a:solidFill>
                  <a:schemeClr val="tx1"/>
                </a:solidFill>
                <a:effectLst/>
                <a:latin typeface="微軟正黑體" panose="020B0604030504040204" pitchFamily="34" charset="-120"/>
                <a:ea typeface="微軟正黑體" panose="020B0604030504040204" pitchFamily="34" charset="-120"/>
                <a:cs typeface="Times New Roman"/>
              </a:rPr>
              <a:t>1</a:t>
            </a:r>
            <a:r>
              <a:rPr lang="zh-TW" sz="12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a:t>
            </a:r>
            <a:r>
              <a:rPr lang="zh-TW" sz="1200" b="1" kern="100" dirty="0">
                <a:solidFill>
                  <a:schemeClr val="tx1"/>
                </a:solidFill>
                <a:effectLst/>
                <a:latin typeface="微軟正黑體" panose="020B0604030504040204" pitchFamily="34" charset="-120"/>
                <a:ea typeface="微軟正黑體" panose="020B0604030504040204" pitchFamily="34" charset="-120"/>
                <a:cs typeface="Times New Roman"/>
              </a:rPr>
              <a:t>公益企業逐漸</a:t>
            </a:r>
            <a:r>
              <a:rPr lang="zh-TW" sz="12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當道</a:t>
            </a:r>
            <a:endParaRPr lang="en-US" altLang="zh-TW" sz="1200" b="1"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p:txBody>
      </p:sp>
      <p:sp>
        <p:nvSpPr>
          <p:cNvPr id="19" name="矩形 18"/>
          <p:cNvSpPr/>
          <p:nvPr/>
        </p:nvSpPr>
        <p:spPr>
          <a:xfrm>
            <a:off x="1043608" y="4260608"/>
            <a:ext cx="4572000" cy="261610"/>
          </a:xfrm>
          <a:prstGeom prst="rect">
            <a:avLst/>
          </a:prstGeom>
        </p:spPr>
        <p:txBody>
          <a:bodyPr>
            <a:spAutoFit/>
          </a:bodyPr>
          <a:lstStyle/>
          <a:p>
            <a:r>
              <a:rPr lang="zh-TW" altLang="zh-TW" sz="1100" dirty="0">
                <a:latin typeface="微軟正黑體" panose="020B0604030504040204" pitchFamily="34" charset="-120"/>
                <a:ea typeface="微軟正黑體" panose="020B0604030504040204" pitchFamily="34" charset="-120"/>
              </a:rPr>
              <a:t>資料來源：高宜凡（</a:t>
            </a:r>
            <a:r>
              <a:rPr lang="en-US" altLang="zh-TW" sz="1100" dirty="0">
                <a:latin typeface="微軟正黑體" panose="020B0604030504040204" pitchFamily="34" charset="-120"/>
                <a:ea typeface="微軟正黑體" panose="020B0604030504040204" pitchFamily="34" charset="-120"/>
              </a:rPr>
              <a:t>2014</a:t>
            </a:r>
            <a:r>
              <a:rPr lang="zh-TW" altLang="zh-TW" sz="1100" dirty="0">
                <a:latin typeface="微軟正黑體" panose="020B0604030504040204" pitchFamily="34" charset="-120"/>
                <a:ea typeface="微軟正黑體" panose="020B0604030504040204" pitchFamily="34" charset="-120"/>
              </a:rPr>
              <a:t>年</a:t>
            </a:r>
            <a:r>
              <a:rPr lang="en-US" altLang="zh-TW" sz="1100" dirty="0">
                <a:latin typeface="微軟正黑體" panose="020B0604030504040204" pitchFamily="34" charset="-120"/>
                <a:ea typeface="微軟正黑體" panose="020B0604030504040204" pitchFamily="34" charset="-120"/>
              </a:rPr>
              <a:t>12</a:t>
            </a:r>
            <a:r>
              <a:rPr lang="zh-TW" altLang="zh-TW" sz="1100" dirty="0">
                <a:latin typeface="微軟正黑體" panose="020B0604030504040204" pitchFamily="34" charset="-120"/>
                <a:ea typeface="微軟正黑體" panose="020B0604030504040204" pitchFamily="34" charset="-120"/>
              </a:rPr>
              <a:t>月</a:t>
            </a:r>
            <a:r>
              <a:rPr lang="en-US" altLang="zh-TW" sz="1100" dirty="0">
                <a:latin typeface="微軟正黑體" panose="020B0604030504040204" pitchFamily="34" charset="-120"/>
                <a:ea typeface="微軟正黑體" panose="020B0604030504040204" pitchFamily="34" charset="-120"/>
              </a:rPr>
              <a:t>a</a:t>
            </a:r>
            <a:r>
              <a:rPr lang="zh-TW" altLang="zh-TW" sz="1100" dirty="0">
                <a:latin typeface="微軟正黑體" panose="020B0604030504040204" pitchFamily="34" charset="-120"/>
                <a:ea typeface="微軟正黑體" panose="020B0604030504040204" pitchFamily="34" charset="-120"/>
              </a:rPr>
              <a:t>），</a:t>
            </a:r>
            <a:r>
              <a:rPr lang="en-US" altLang="zh-TW" sz="1100" dirty="0">
                <a:latin typeface="微軟正黑體" panose="020B0604030504040204" pitchFamily="34" charset="-120"/>
                <a:ea typeface="微軟正黑體" panose="020B0604030504040204" pitchFamily="34" charset="-120"/>
              </a:rPr>
              <a:t>B</a:t>
            </a:r>
            <a:r>
              <a:rPr lang="zh-TW" altLang="zh-TW" sz="1100" dirty="0">
                <a:latin typeface="微軟正黑體" panose="020B0604030504040204" pitchFamily="34" charset="-120"/>
                <a:ea typeface="微軟正黑體" panose="020B0604030504040204" pitchFamily="34" charset="-120"/>
              </a:rPr>
              <a:t>型企業來了，遠見，</a:t>
            </a:r>
            <a:r>
              <a:rPr lang="en-US" altLang="zh-TW" sz="1100" dirty="0">
                <a:latin typeface="微軟正黑體" panose="020B0604030504040204" pitchFamily="34" charset="-120"/>
                <a:ea typeface="微軟正黑體" panose="020B0604030504040204" pitchFamily="34" charset="-120"/>
              </a:rPr>
              <a:t>342</a:t>
            </a:r>
            <a:r>
              <a:rPr lang="zh-TW" altLang="zh-TW" sz="1100" dirty="0">
                <a:latin typeface="微軟正黑體" panose="020B0604030504040204" pitchFamily="34" charset="-120"/>
                <a:ea typeface="微軟正黑體" panose="020B0604030504040204" pitchFamily="34" charset="-120"/>
              </a:rPr>
              <a:t>，</a:t>
            </a:r>
            <a:r>
              <a:rPr lang="en-US" altLang="zh-TW" sz="1100" dirty="0">
                <a:latin typeface="微軟正黑體" panose="020B0604030504040204" pitchFamily="34" charset="-120"/>
                <a:ea typeface="微軟正黑體" panose="020B0604030504040204" pitchFamily="34" charset="-120"/>
              </a:rPr>
              <a:t>223</a:t>
            </a:r>
            <a:r>
              <a:rPr lang="zh-TW" altLang="zh-TW" sz="1100" dirty="0">
                <a:latin typeface="微軟正黑體" panose="020B0604030504040204" pitchFamily="34" charset="-120"/>
                <a:ea typeface="微軟正黑體" panose="020B0604030504040204" pitchFamily="34" charset="-120"/>
              </a:rPr>
              <a:t>。</a:t>
            </a:r>
            <a:endParaRPr lang="zh-TW" altLang="en-US" sz="1100" dirty="0">
              <a:latin typeface="微軟正黑體" panose="020B0604030504040204" pitchFamily="34" charset="-120"/>
              <a:ea typeface="微軟正黑體" panose="020B0604030504040204" pitchFamily="34" charset="-120"/>
            </a:endParaRPr>
          </a:p>
        </p:txBody>
      </p:sp>
      <p:sp>
        <p:nvSpPr>
          <p:cNvPr id="20" name="矩形 19"/>
          <p:cNvSpPr/>
          <p:nvPr/>
        </p:nvSpPr>
        <p:spPr>
          <a:xfrm>
            <a:off x="285068" y="6157029"/>
            <a:ext cx="6580162" cy="415498"/>
          </a:xfrm>
          <a:prstGeom prst="rect">
            <a:avLst/>
          </a:prstGeom>
        </p:spPr>
        <p:txBody>
          <a:bodyPr wrap="square">
            <a:spAutoFit/>
          </a:bodyPr>
          <a:lstStyle/>
          <a:p>
            <a:pPr>
              <a:spcAft>
                <a:spcPts val="0"/>
              </a:spcAft>
            </a:pPr>
            <a:r>
              <a:rPr lang="zh-TW" altLang="en-US" sz="1000" kern="100" dirty="0" smtClean="0">
                <a:latin typeface="微軟正黑體" panose="020B0604030504040204" pitchFamily="34" charset="-120"/>
                <a:ea typeface="微軟正黑體" panose="020B0604030504040204" pitchFamily="34" charset="-120"/>
                <a:cs typeface="Times New Roman"/>
              </a:rPr>
              <a:t>註</a:t>
            </a:r>
            <a:r>
              <a:rPr lang="en-US" altLang="zh-TW" sz="1000" kern="100" dirty="0" smtClean="0">
                <a:latin typeface="微軟正黑體" panose="020B0604030504040204" pitchFamily="34" charset="-120"/>
                <a:ea typeface="微軟正黑體" panose="020B0604030504040204" pitchFamily="34" charset="-120"/>
                <a:cs typeface="Times New Roman"/>
              </a:rPr>
              <a:t>1</a:t>
            </a:r>
            <a:r>
              <a:rPr lang="zh-TW" altLang="en-US" sz="1000" kern="100" dirty="0" smtClean="0">
                <a:latin typeface="微軟正黑體" panose="020B0604030504040204" pitchFamily="34" charset="-120"/>
                <a:ea typeface="微軟正黑體" panose="020B0604030504040204" pitchFamily="34" charset="-120"/>
                <a:cs typeface="Times New Roman"/>
              </a:rPr>
              <a:t>：</a:t>
            </a:r>
            <a:endParaRPr lang="en-US" altLang="zh-TW" sz="1000" kern="100" dirty="0" smtClean="0">
              <a:latin typeface="微軟正黑體" panose="020B0604030504040204" pitchFamily="34" charset="-120"/>
              <a:ea typeface="微軟正黑體" panose="020B0604030504040204" pitchFamily="34" charset="-120"/>
              <a:cs typeface="Times New Roman"/>
            </a:endParaRPr>
          </a:p>
          <a:p>
            <a:pPr>
              <a:spcAft>
                <a:spcPts val="0"/>
              </a:spcAft>
            </a:pPr>
            <a:r>
              <a:rPr lang="en-US" altLang="zh-TW" sz="1000" kern="100" dirty="0" smtClean="0">
                <a:latin typeface="微軟正黑體" panose="020B0604030504040204" pitchFamily="34" charset="-120"/>
                <a:ea typeface="微軟正黑體" panose="020B0604030504040204" pitchFamily="34" charset="-120"/>
                <a:cs typeface="Times New Roman"/>
              </a:rPr>
              <a:t>B</a:t>
            </a:r>
            <a:r>
              <a:rPr lang="zh-TW" altLang="en-US" sz="1000" kern="100" dirty="0" smtClean="0">
                <a:latin typeface="微軟正黑體" panose="020B0604030504040204" pitchFamily="34" charset="-120"/>
                <a:ea typeface="微軟正黑體" panose="020B0604030504040204" pitchFamily="34" charset="-120"/>
                <a:cs typeface="Times New Roman"/>
              </a:rPr>
              <a:t>型企業典範：</a:t>
            </a:r>
            <a:r>
              <a:rPr lang="en-US" altLang="zh-TW" sz="1000" kern="100" dirty="0" smtClean="0">
                <a:latin typeface="微軟正黑體" panose="020B0604030504040204" pitchFamily="34" charset="-120"/>
                <a:ea typeface="微軟正黑體" panose="020B0604030504040204" pitchFamily="34" charset="-120"/>
                <a:cs typeface="Times New Roman"/>
              </a:rPr>
              <a:t>1.</a:t>
            </a:r>
            <a:r>
              <a:rPr lang="zh-TW" altLang="en-US" sz="1000" kern="100" dirty="0" smtClean="0">
                <a:latin typeface="微軟正黑體" panose="020B0604030504040204" pitchFamily="34" charset="-120"/>
                <a:ea typeface="微軟正黑體" panose="020B0604030504040204" pitchFamily="34" charset="-120"/>
                <a:cs typeface="Times New Roman"/>
              </a:rPr>
              <a:t>買</a:t>
            </a:r>
            <a:r>
              <a:rPr lang="zh-TW" altLang="en-US" sz="1000" kern="100" dirty="0">
                <a:latin typeface="微軟正黑體" panose="020B0604030504040204" pitchFamily="34" charset="-120"/>
                <a:ea typeface="微軟正黑體" panose="020B0604030504040204" pitchFamily="34" charset="-120"/>
                <a:cs typeface="Times New Roman"/>
              </a:rPr>
              <a:t>一捐一</a:t>
            </a:r>
            <a:r>
              <a:rPr lang="zh-TW" altLang="en-US" sz="1000" kern="100" dirty="0" smtClean="0">
                <a:latin typeface="微軟正黑體" panose="020B0604030504040204" pitchFamily="34" charset="-120"/>
                <a:ea typeface="微軟正黑體" panose="020B0604030504040204" pitchFamily="34" charset="-120"/>
                <a:cs typeface="Times New Roman"/>
              </a:rPr>
              <a:t>的“</a:t>
            </a:r>
            <a:r>
              <a:rPr lang="en-US" altLang="zh-TW" sz="1000" kern="100" dirty="0" smtClean="0">
                <a:latin typeface="微軟正黑體" panose="020B0604030504040204" pitchFamily="34" charset="-120"/>
                <a:ea typeface="微軟正黑體" panose="020B0604030504040204" pitchFamily="34" charset="-120"/>
                <a:cs typeface="Times New Roman"/>
              </a:rPr>
              <a:t>TOMS</a:t>
            </a:r>
            <a:r>
              <a:rPr lang="zh-TW" altLang="en-US" sz="1000" kern="100" dirty="0" smtClean="0">
                <a:latin typeface="微軟正黑體" panose="020B0604030504040204" pitchFamily="34" charset="-120"/>
                <a:ea typeface="微軟正黑體" panose="020B0604030504040204" pitchFamily="34" charset="-120"/>
                <a:cs typeface="Times New Roman"/>
              </a:rPr>
              <a:t>鞋”  </a:t>
            </a:r>
            <a:r>
              <a:rPr lang="en-US" altLang="zh-TW" sz="1000" kern="100" dirty="0" smtClean="0">
                <a:latin typeface="微軟正黑體" panose="020B0604030504040204" pitchFamily="34" charset="-120"/>
                <a:ea typeface="微軟正黑體" panose="020B0604030504040204" pitchFamily="34" charset="-120"/>
                <a:cs typeface="Times New Roman"/>
              </a:rPr>
              <a:t>2.</a:t>
            </a:r>
            <a:r>
              <a:rPr lang="zh-TW" altLang="en-US" sz="1000" kern="100" dirty="0" smtClean="0">
                <a:latin typeface="微軟正黑體" panose="020B0604030504040204" pitchFamily="34" charset="-120"/>
                <a:ea typeface="微軟正黑體" panose="020B0604030504040204" pitchFamily="34" charset="-120"/>
                <a:cs typeface="Times New Roman"/>
              </a:rPr>
              <a:t>請流浪漢販賣的“大誌雜誌</a:t>
            </a:r>
            <a:r>
              <a:rPr lang="en-US" altLang="zh-TW" sz="1000" kern="100" dirty="0" smtClean="0">
                <a:latin typeface="微軟正黑體" panose="020B0604030504040204" pitchFamily="34" charset="-120"/>
                <a:ea typeface="微軟正黑體" panose="020B0604030504040204" pitchFamily="34" charset="-120"/>
                <a:cs typeface="Times New Roman"/>
              </a:rPr>
              <a:t>(The Big Issue)</a:t>
            </a:r>
            <a:r>
              <a:rPr lang="zh-TW" altLang="en-US" sz="1000" kern="100" dirty="0" smtClean="0">
                <a:latin typeface="微軟正黑體" panose="020B0604030504040204" pitchFamily="34" charset="-120"/>
                <a:ea typeface="微軟正黑體" panose="020B0604030504040204" pitchFamily="34" charset="-120"/>
                <a:cs typeface="Times New Roman"/>
              </a:rPr>
              <a:t>”</a:t>
            </a:r>
            <a:endParaRPr lang="zh-TW" altLang="zh-TW" sz="1000" kern="100" dirty="0">
              <a:latin typeface="微軟正黑體" panose="020B0604030504040204" pitchFamily="34" charset="-120"/>
              <a:ea typeface="微軟正黑體" panose="020B0604030504040204" pitchFamily="34" charset="-120"/>
              <a:cs typeface="Times New Roman"/>
            </a:endParaRPr>
          </a:p>
        </p:txBody>
      </p:sp>
      <p:pic>
        <p:nvPicPr>
          <p:cNvPr id="21" name="圖片 20">
            <a:hlinkClick r:id="rId2" action="ppaction://hlinkfile"/>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707" y1="21144" x2="52707" y2="21144"/>
                        <a14:foregroundMark x1="66667" y1="78109" x2="66667" y2="78109"/>
                        <a14:foregroundMark x1="79202" y1="78109" x2="79202" y2="78109"/>
                        <a14:foregroundMark x1="87749" y1="80348" x2="87749" y2="80348"/>
                      </a14:backgroundRemoval>
                    </a14:imgEffect>
                  </a14:imgLayer>
                </a14:imgProps>
              </a:ext>
              <a:ext uri="{28A0092B-C50C-407E-A947-70E740481C1C}">
                <a14:useLocalDpi xmlns:a14="http://schemas.microsoft.com/office/drawing/2010/main" val="0"/>
              </a:ext>
            </a:extLst>
          </a:blip>
          <a:stretch>
            <a:fillRect/>
          </a:stretch>
        </p:blipFill>
        <p:spPr>
          <a:xfrm>
            <a:off x="378505" y="230218"/>
            <a:ext cx="432048" cy="493676"/>
          </a:xfrm>
          <a:prstGeom prst="rect">
            <a:avLst/>
          </a:prstGeom>
        </p:spPr>
      </p:pic>
      <p:sp>
        <p:nvSpPr>
          <p:cNvPr id="22" name="文字方塊 21">
            <a:hlinkClick r:id="rId2" action="ppaction://hlinkfile"/>
          </p:cNvPr>
          <p:cNvSpPr txBox="1"/>
          <p:nvPr/>
        </p:nvSpPr>
        <p:spPr>
          <a:xfrm>
            <a:off x="776491" y="238530"/>
            <a:ext cx="2122697" cy="477054"/>
          </a:xfrm>
          <a:prstGeom prst="rect">
            <a:avLst/>
          </a:prstGeom>
          <a:noFill/>
        </p:spPr>
        <p:txBody>
          <a:bodyPr wrap="none" rtlCol="0">
            <a:spAutoFit/>
          </a:bodyPr>
          <a:lstStyle/>
          <a:p>
            <a:r>
              <a:rPr lang="zh-TW" altLang="en-US" sz="900" b="1" dirty="0" smtClean="0">
                <a:latin typeface="微軟正黑體" panose="020B0604030504040204" pitchFamily="34" charset="-120"/>
                <a:ea typeface="微軟正黑體" panose="020B0604030504040204" pitchFamily="34" charset="-120"/>
              </a:rPr>
              <a:t>財團法人</a:t>
            </a:r>
            <a:r>
              <a:rPr lang="en-US" altLang="zh-TW" sz="700" b="1" spc="-50" dirty="0" smtClean="0">
                <a:latin typeface="微軟正黑體" panose="020B0604030504040204" pitchFamily="34" charset="-120"/>
                <a:ea typeface="微軟正黑體" panose="020B0604030504040204" pitchFamily="34" charset="-120"/>
              </a:rPr>
              <a:t>EDEN SOCIAL WELFARE FOUNDATION</a:t>
            </a:r>
          </a:p>
          <a:p>
            <a:r>
              <a:rPr lang="zh-TW" altLang="en-US" sz="1600" spc="50" dirty="0" smtClean="0">
                <a:latin typeface="微軟正黑體" panose="020B0604030504040204" pitchFamily="34" charset="-120"/>
                <a:ea typeface="微軟正黑體" panose="020B0604030504040204" pitchFamily="34" charset="-120"/>
              </a:rPr>
              <a:t>伊甸社會褔利基金會</a:t>
            </a:r>
            <a:endParaRPr lang="zh-TW" altLang="en-US" sz="1600" spc="5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536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0-#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332656"/>
            <a:ext cx="8465194" cy="914400"/>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台灣社企發展歷程</a:t>
            </a: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2335"/>
            <a:ext cx="9144000" cy="5144015"/>
          </a:xfrm>
        </p:spPr>
      </p:pic>
      <p:sp>
        <p:nvSpPr>
          <p:cNvPr id="5" name="文字方塊 4"/>
          <p:cNvSpPr txBox="1"/>
          <p:nvPr/>
        </p:nvSpPr>
        <p:spPr>
          <a:xfrm>
            <a:off x="4716016" y="893465"/>
            <a:ext cx="4358886" cy="276999"/>
          </a:xfrm>
          <a:prstGeom prst="rect">
            <a:avLst/>
          </a:prstGeom>
          <a:noFill/>
        </p:spPr>
        <p:txBody>
          <a:bodyPr wrap="none" rtlCol="0">
            <a:spAutoFit/>
          </a:bodyPr>
          <a:lstStyle/>
          <a:p>
            <a:r>
              <a:rPr lang="zh-TW" altLang="en-US" sz="1200" dirty="0" smtClean="0">
                <a:latin typeface="微軟正黑體" panose="020B0604030504040204" pitchFamily="34" charset="-120"/>
                <a:ea typeface="微軟正黑體" panose="020B0604030504040204" pitchFamily="34" charset="-120"/>
              </a:rPr>
              <a:t>資料來源：經濟部中小企業處</a:t>
            </a:r>
            <a:r>
              <a:rPr lang="en-US" altLang="zh-TW" sz="1200" dirty="0" smtClean="0">
                <a:latin typeface="微軟正黑體" panose="020B0604030504040204" pitchFamily="34" charset="-120"/>
                <a:ea typeface="微軟正黑體" panose="020B0604030504040204" pitchFamily="34" charset="-120"/>
              </a:rPr>
              <a:t>2016.10.18</a:t>
            </a:r>
            <a:r>
              <a:rPr lang="zh-TW" altLang="en-US" sz="1200" dirty="0" smtClean="0">
                <a:latin typeface="微軟正黑體" panose="020B0604030504040204" pitchFamily="34" charset="-120"/>
                <a:ea typeface="微軟正黑體" panose="020B0604030504040204" pitchFamily="34" charset="-120"/>
              </a:rPr>
              <a:t>，社會企業行動方案</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78801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地鐵">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預設簡報設計">
  <a:themeElements>
    <a:clrScheme name="自訂 1">
      <a:dk1>
        <a:sysClr val="windowText" lastClr="000000"/>
      </a:dk1>
      <a:lt1>
        <a:sysClr val="window" lastClr="FFFFFF"/>
      </a:lt1>
      <a:dk2>
        <a:srgbClr val="465E9C"/>
      </a:dk2>
      <a:lt2>
        <a:srgbClr val="FFFFFF"/>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Izabal">
      <a:dk1>
        <a:sysClr val="windowText" lastClr="000000"/>
      </a:dk1>
      <a:lt1>
        <a:sysClr val="window" lastClr="FFFFFF"/>
      </a:lt1>
      <a:dk2>
        <a:srgbClr val="44546A"/>
      </a:dk2>
      <a:lt2>
        <a:srgbClr val="E7E6E6"/>
      </a:lt2>
      <a:accent1>
        <a:srgbClr val="90BD5E"/>
      </a:accent1>
      <a:accent2>
        <a:srgbClr val="42A4E5"/>
      </a:accent2>
      <a:accent3>
        <a:srgbClr val="5A6B7B"/>
      </a:accent3>
      <a:accent4>
        <a:srgbClr val="F5A93B"/>
      </a:accent4>
      <a:accent5>
        <a:srgbClr val="F13C4F"/>
      </a:accent5>
      <a:accent6>
        <a:srgbClr val="929292"/>
      </a:accent6>
      <a:hlink>
        <a:srgbClr val="22274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2281</TotalTime>
  <Words>3741</Words>
  <Application>Microsoft Office PowerPoint</Application>
  <PresentationFormat>如螢幕大小 (4:3)</PresentationFormat>
  <Paragraphs>479</Paragraphs>
  <Slides>28</Slides>
  <Notes>7</Notes>
  <HiddenSlides>3</HiddenSlides>
  <MMClips>0</MMClips>
  <ScaleCrop>false</ScaleCrop>
  <HeadingPairs>
    <vt:vector size="6" baseType="variant">
      <vt:variant>
        <vt:lpstr>使用字型</vt:lpstr>
      </vt:variant>
      <vt:variant>
        <vt:i4>21</vt:i4>
      </vt:variant>
      <vt:variant>
        <vt:lpstr>佈景主題</vt:lpstr>
      </vt:variant>
      <vt:variant>
        <vt:i4>3</vt:i4>
      </vt:variant>
      <vt:variant>
        <vt:lpstr>投影片標題</vt:lpstr>
      </vt:variant>
      <vt:variant>
        <vt:i4>28</vt:i4>
      </vt:variant>
    </vt:vector>
  </HeadingPairs>
  <TitlesOfParts>
    <vt:vector size="52" baseType="lpstr">
      <vt:lpstr>Arial</vt:lpstr>
      <vt:lpstr>新細明體</vt:lpstr>
      <vt:lpstr>華康粗圓體</vt:lpstr>
      <vt:lpstr>Wingdings 2</vt:lpstr>
      <vt:lpstr>Open Sans</vt:lpstr>
      <vt:lpstr>Calibri</vt:lpstr>
      <vt:lpstr>Roboto</vt:lpstr>
      <vt:lpstr>Segoe UI</vt:lpstr>
      <vt:lpstr>Calibri Light</vt:lpstr>
      <vt:lpstr>Cambria Math</vt:lpstr>
      <vt:lpstr>Monotype Corsiva</vt:lpstr>
      <vt:lpstr>華康仿宋體W2</vt:lpstr>
      <vt:lpstr>標楷體</vt:lpstr>
      <vt:lpstr>Arial Black</vt:lpstr>
      <vt:lpstr>Wingdings</vt:lpstr>
      <vt:lpstr>微軟正黑體</vt:lpstr>
      <vt:lpstr>Corbel</vt:lpstr>
      <vt:lpstr>Consolas</vt:lpstr>
      <vt:lpstr>BatangChe</vt:lpstr>
      <vt:lpstr>Times New Roman</vt:lpstr>
      <vt:lpstr>Wingdings 3</vt:lpstr>
      <vt:lpstr>地鐵</vt:lpstr>
      <vt:lpstr>預設簡報設計</vt:lpstr>
      <vt:lpstr>Office Theme</vt:lpstr>
      <vt:lpstr>PowerPoint 簡報</vt:lpstr>
      <vt:lpstr>PowerPoint 簡報</vt:lpstr>
      <vt:lpstr>PowerPoint 簡報</vt:lpstr>
      <vt:lpstr>PowerPoint 簡報</vt:lpstr>
      <vt:lpstr>從線性思考→系統思考  (因果→目的/理路/限制) </vt:lpstr>
      <vt:lpstr>把犛牛絨變時尚 </vt:lpstr>
      <vt:lpstr>簡單看待問題 英國Alston Moor社會企業小鎮</vt:lpstr>
      <vt:lpstr>PowerPoint 簡報</vt:lpstr>
      <vt:lpstr>台灣社企發展歷程</vt:lpstr>
      <vt:lpstr>PowerPoint 簡報</vt:lpstr>
      <vt:lpstr>PowerPoint 簡報</vt:lpstr>
      <vt:lpstr>PowerPoint 簡報</vt:lpstr>
      <vt:lpstr>台韓社企現況</vt:lpstr>
      <vt:lpstr>台灣社企發展現況</vt:lpstr>
      <vt:lpstr>台灣社企發展成果</vt:lpstr>
      <vt:lpstr>台灣社企問題分析</vt:lpstr>
      <vt:lpstr>PowerPoint 簡報</vt:lpstr>
      <vt:lpstr>PowerPoint 簡報</vt:lpstr>
      <vt:lpstr>PowerPoint 簡報</vt:lpstr>
      <vt:lpstr>PowerPoint 簡報</vt:lpstr>
      <vt:lpstr>伊甸核心─全生涯的思考</vt:lpstr>
      <vt:lpstr>PowerPoint 簡報</vt:lpstr>
      <vt:lpstr>PowerPoint 簡報</vt:lpstr>
      <vt:lpstr>PowerPoint 簡報</vt:lpstr>
      <vt:lpstr>PowerPoint 簡報</vt:lpstr>
      <vt:lpstr>韓國社企現況</vt:lpstr>
      <vt:lpstr>美國：「川普輸給了企業社會責任」：穆斯林禁令使社會倒退，卻激起企業CSR的大躍進</vt:lpstr>
      <vt:lpstr>日本：活化商店街的照顧咖啡館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主禱文</dc:title>
  <dc:creator>dep175</dc:creator>
  <cp:lastModifiedBy>dep100</cp:lastModifiedBy>
  <cp:revision>152</cp:revision>
  <cp:lastPrinted>2017-03-29T00:04:02Z</cp:lastPrinted>
  <dcterms:created xsi:type="dcterms:W3CDTF">2010-08-02T00:28:29Z</dcterms:created>
  <dcterms:modified xsi:type="dcterms:W3CDTF">2017-03-29T00:52:00Z</dcterms:modified>
</cp:coreProperties>
</file>