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2" r:id="rId6"/>
    <p:sldId id="260" r:id="rId7"/>
    <p:sldId id="272" r:id="rId8"/>
    <p:sldId id="264" r:id="rId9"/>
    <p:sldId id="265" r:id="rId10"/>
    <p:sldId id="266" r:id="rId11"/>
    <p:sldId id="267" r:id="rId12"/>
    <p:sldId id="268" r:id="rId13"/>
    <p:sldId id="270" r:id="rId14"/>
    <p:sldId id="269" r:id="rId15"/>
    <p:sldId id="271"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8" name="標題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6400800" y="6355080"/>
            <a:ext cx="2286000" cy="365760"/>
          </a:xfrm>
        </p:spPr>
        <p:txBody>
          <a:bodyPr/>
          <a:lstStyle>
            <a:lvl1pPr>
              <a:defRPr sz="1400"/>
            </a:lvl1pPr>
          </a:lstStyle>
          <a:p>
            <a:fld id="{C4AC74EF-204E-401D-B95B-36FA5025B42C}" type="datetimeFigureOut">
              <a:rPr lang="zh-TW" altLang="en-US" smtClean="0"/>
              <a:t>2019/12/9</a:t>
            </a:fld>
            <a:endParaRPr lang="zh-TW" altLang="en-US"/>
          </a:p>
        </p:txBody>
      </p:sp>
      <p:sp>
        <p:nvSpPr>
          <p:cNvPr id="17" name="頁尾版面配置區 16"/>
          <p:cNvSpPr>
            <a:spLocks noGrp="1"/>
          </p:cNvSpPr>
          <p:nvPr>
            <p:ph type="ftr" sz="quarter" idx="11"/>
          </p:nvPr>
        </p:nvSpPr>
        <p:spPr>
          <a:xfrm>
            <a:off x="2898648" y="6355080"/>
            <a:ext cx="3474720" cy="365760"/>
          </a:xfrm>
        </p:spPr>
        <p:txBody>
          <a:bodyPr/>
          <a:lstStyle/>
          <a:p>
            <a:endParaRPr lang="zh-TW" altLang="en-US"/>
          </a:p>
        </p:txBody>
      </p:sp>
      <p:sp>
        <p:nvSpPr>
          <p:cNvPr id="29" name="投影片編號版面配置區 28"/>
          <p:cNvSpPr>
            <a:spLocks noGrp="1"/>
          </p:cNvSpPr>
          <p:nvPr>
            <p:ph type="sldNum" sz="quarter" idx="12"/>
          </p:nvPr>
        </p:nvSpPr>
        <p:spPr>
          <a:xfrm>
            <a:off x="1216152" y="6355080"/>
            <a:ext cx="1219200" cy="365760"/>
          </a:xfrm>
        </p:spPr>
        <p:txBody>
          <a:bodyPr/>
          <a:lstStyle/>
          <a:p>
            <a:fld id="{902171C2-B6D4-4861-8475-D95726432876}" type="slidenum">
              <a:rPr lang="zh-TW" altLang="en-US" smtClean="0"/>
              <a:t>‹#›</a:t>
            </a:fld>
            <a:endParaRPr lang="zh-TW" altLang="en-US"/>
          </a:p>
        </p:txBody>
      </p:sp>
      <p:sp>
        <p:nvSpPr>
          <p:cNvPr id="21" name="矩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矩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矩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C4AC74EF-204E-401D-B95B-36FA5025B42C}" type="datetimeFigureOut">
              <a:rPr lang="zh-TW" altLang="en-US" smtClean="0"/>
              <a:t>2019/12/9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02171C2-B6D4-4861-8475-D95726432876}"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9"/>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C4AC74EF-204E-401D-B95B-36FA5025B42C}" type="datetimeFigureOut">
              <a:rPr lang="zh-TW" altLang="en-US" smtClean="0"/>
              <a:t>2019/12/9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02171C2-B6D4-4861-8475-D95726432876}" type="slidenum">
              <a:rPr lang="zh-TW" altLang="en-US" smtClean="0"/>
              <a:t>‹#›</a:t>
            </a:fld>
            <a:endParaRPr lang="zh-TW" altLang="en-US"/>
          </a:p>
        </p:txBody>
      </p:sp>
      <p:sp>
        <p:nvSpPr>
          <p:cNvPr id="7" name="直線接點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等腰三角形 7"/>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接點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C4AC74EF-204E-401D-B95B-36FA5025B42C}" type="datetimeFigureOut">
              <a:rPr lang="zh-TW" altLang="en-US" smtClean="0"/>
              <a:t>2019/12/9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02171C2-B6D4-4861-8475-D95726432876}" type="slidenum">
              <a:rPr lang="zh-TW" altLang="en-US" smtClean="0"/>
              <a:t>‹#›</a:t>
            </a:fld>
            <a:endParaRPr lang="zh-TW" altLang="en-US"/>
          </a:p>
        </p:txBody>
      </p:sp>
      <p:sp>
        <p:nvSpPr>
          <p:cNvPr id="8" name="內容版面配置區 7"/>
          <p:cNvSpPr>
            <a:spLocks noGrp="1"/>
          </p:cNvSpPr>
          <p:nvPr>
            <p:ph sz="quarter" idx="1"/>
          </p:nvPr>
        </p:nvSpPr>
        <p:spPr>
          <a:xfrm>
            <a:off x="457200" y="1219200"/>
            <a:ext cx="8229600"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a:xfrm>
            <a:off x="6400800" y="6355080"/>
            <a:ext cx="2286000" cy="365760"/>
          </a:xfrm>
        </p:spPr>
        <p:txBody>
          <a:bodyPr/>
          <a:lstStyle/>
          <a:p>
            <a:fld id="{C4AC74EF-204E-401D-B95B-36FA5025B42C}" type="datetimeFigureOut">
              <a:rPr lang="zh-TW" altLang="en-US" smtClean="0"/>
              <a:t>2019/12/9</a:t>
            </a:fld>
            <a:endParaRPr lang="zh-TW" altLang="en-US"/>
          </a:p>
        </p:txBody>
      </p:sp>
      <p:sp>
        <p:nvSpPr>
          <p:cNvPr id="5" name="頁尾版面配置區 4"/>
          <p:cNvSpPr>
            <a:spLocks noGrp="1"/>
          </p:cNvSpPr>
          <p:nvPr>
            <p:ph type="ftr" sz="quarter" idx="11"/>
          </p:nvPr>
        </p:nvSpPr>
        <p:spPr>
          <a:xfrm>
            <a:off x="2898648" y="6355080"/>
            <a:ext cx="3474720" cy="365760"/>
          </a:xfrm>
        </p:spPr>
        <p:txBody>
          <a:bodyPr/>
          <a:lstStyle/>
          <a:p>
            <a:endParaRPr lang="zh-TW" altLang="en-US"/>
          </a:p>
        </p:txBody>
      </p:sp>
      <p:sp>
        <p:nvSpPr>
          <p:cNvPr id="6" name="投影片編號版面配置區 5"/>
          <p:cNvSpPr>
            <a:spLocks noGrp="1"/>
          </p:cNvSpPr>
          <p:nvPr>
            <p:ph type="sldNum" sz="quarter" idx="12"/>
          </p:nvPr>
        </p:nvSpPr>
        <p:spPr>
          <a:xfrm>
            <a:off x="1069848" y="6355080"/>
            <a:ext cx="1520952" cy="365760"/>
          </a:xfrm>
        </p:spPr>
        <p:txBody>
          <a:bodyPr/>
          <a:lstStyle/>
          <a:p>
            <a:fld id="{902171C2-B6D4-4861-8475-D95726432876}" type="slidenum">
              <a:rPr lang="zh-TW" altLang="en-US" smtClean="0"/>
              <a:t>‹#›</a:t>
            </a:fld>
            <a:endParaRPr lang="zh-TW" altLang="en-US"/>
          </a:p>
        </p:txBody>
      </p:sp>
      <p:sp>
        <p:nvSpPr>
          <p:cNvPr id="7" name="矩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C4AC74EF-204E-401D-B95B-36FA5025B42C}" type="datetimeFigureOut">
              <a:rPr lang="zh-TW" altLang="en-US" smtClean="0"/>
              <a:t>2019/12/9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02171C2-B6D4-4861-8475-D95726432876}" type="slidenum">
              <a:rPr lang="zh-TW" altLang="en-US" smtClean="0"/>
              <a:t>‹#›</a:t>
            </a:fld>
            <a:endParaRPr lang="zh-TW" altLang="en-US"/>
          </a:p>
        </p:txBody>
      </p:sp>
      <p:sp>
        <p:nvSpPr>
          <p:cNvPr id="9" name="內容版面配置區 8"/>
          <p:cNvSpPr>
            <a:spLocks noGrp="1"/>
          </p:cNvSpPr>
          <p:nvPr>
            <p:ph sz="quarter" idx="1"/>
          </p:nvPr>
        </p:nvSpPr>
        <p:spPr>
          <a:xfrm>
            <a:off x="457200" y="1219200"/>
            <a:ext cx="4041648"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632199" y="1216152"/>
            <a:ext cx="4041648"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1"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8202"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C4AC74EF-204E-401D-B95B-36FA5025B42C}" type="datetimeFigureOut">
              <a:rPr lang="zh-TW" altLang="en-US" smtClean="0"/>
              <a:t>2019/12/9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02171C2-B6D4-4861-8475-D95726432876}" type="slidenum">
              <a:rPr lang="zh-TW" altLang="en-US" smtClean="0"/>
              <a:t>‹#›</a:t>
            </a:fld>
            <a:endParaRPr lang="zh-TW" altLang="en-US"/>
          </a:p>
        </p:txBody>
      </p:sp>
      <p:sp>
        <p:nvSpPr>
          <p:cNvPr id="11" name="內容版面配置區 10"/>
          <p:cNvSpPr>
            <a:spLocks noGrp="1"/>
          </p:cNvSpPr>
          <p:nvPr>
            <p:ph sz="quarter" idx="2"/>
          </p:nvPr>
        </p:nvSpPr>
        <p:spPr>
          <a:xfrm>
            <a:off x="457200" y="2133600"/>
            <a:ext cx="4038600" cy="4038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648200" y="2133600"/>
            <a:ext cx="4038600" cy="4038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C4AC74EF-204E-401D-B95B-36FA5025B42C}" type="datetimeFigureOut">
              <a:rPr lang="zh-TW" altLang="en-US" smtClean="0"/>
              <a:t>2019/12/9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02171C2-B6D4-4861-8475-D95726432876}" type="slidenum">
              <a:rPr lang="zh-TW" altLang="en-US" smtClean="0"/>
              <a:t>‹#›</a:t>
            </a:fld>
            <a:endParaRPr lang="zh-TW" altLang="en-US"/>
          </a:p>
        </p:txBody>
      </p:sp>
      <p:sp>
        <p:nvSpPr>
          <p:cNvPr id="6" name="等腰三角形 5"/>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4AC74EF-204E-401D-B95B-36FA5025B42C}" type="datetimeFigureOut">
              <a:rPr lang="zh-TW" altLang="en-US" smtClean="0"/>
              <a:t>2019/12/9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02171C2-B6D4-4861-8475-D95726432876}" type="slidenum">
              <a:rPr lang="zh-TW" altLang="en-US" smtClean="0"/>
              <a:t>‹#›</a:t>
            </a:fld>
            <a:endParaRPr lang="zh-TW" altLang="en-US"/>
          </a:p>
        </p:txBody>
      </p:sp>
      <p:sp>
        <p:nvSpPr>
          <p:cNvPr id="5" name="直線接點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等腰三角形 5"/>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324600" y="1219201"/>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C4AC74EF-204E-401D-B95B-36FA5025B42C}" type="datetimeFigureOut">
              <a:rPr lang="zh-TW" altLang="en-US" smtClean="0"/>
              <a:t>2019/12/9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02171C2-B6D4-4861-8475-D95726432876}" type="slidenum">
              <a:rPr lang="zh-TW" altLang="en-US" smtClean="0"/>
              <a:t>‹#›</a:t>
            </a:fld>
            <a:endParaRPr lang="zh-TW" altLang="en-US"/>
          </a:p>
        </p:txBody>
      </p:sp>
      <p:sp>
        <p:nvSpPr>
          <p:cNvPr id="8" name="直線接點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接點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等腰三角形 8"/>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內容版面配置區 11"/>
          <p:cNvSpPr>
            <a:spLocks noGrp="1"/>
          </p:cNvSpPr>
          <p:nvPr>
            <p:ph sz="quarter" idx="1"/>
          </p:nvPr>
        </p:nvSpPr>
        <p:spPr>
          <a:xfrm>
            <a:off x="304800" y="304800"/>
            <a:ext cx="57150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C4AC74EF-204E-401D-B95B-36FA5025B42C}" type="datetimeFigureOut">
              <a:rPr lang="zh-TW" altLang="en-US" smtClean="0"/>
              <a:t>2019/12/9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02171C2-B6D4-4861-8475-D95726432876}" type="slidenum">
              <a:rPr lang="zh-TW" altLang="en-US" smtClean="0"/>
              <a:t>‹#›</a:t>
            </a:fld>
            <a:endParaRPr lang="zh-TW" altLang="en-US"/>
          </a:p>
        </p:txBody>
      </p:sp>
      <p:sp>
        <p:nvSpPr>
          <p:cNvPr id="8" name="直線接點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等腰三角形 8"/>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標題版面配置區 21"/>
          <p:cNvSpPr>
            <a:spLocks noGrp="1"/>
          </p:cNvSpPr>
          <p:nvPr>
            <p:ph type="title"/>
          </p:nvPr>
        </p:nvSpPr>
        <p:spPr>
          <a:xfrm>
            <a:off x="457200" y="152400"/>
            <a:ext cx="8229600" cy="990600"/>
          </a:xfrm>
          <a:prstGeom prst="rect">
            <a:avLst/>
          </a:prstGeom>
        </p:spPr>
        <p:txBody>
          <a:bodyPr vert="horz"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4AC74EF-204E-401D-B95B-36FA5025B42C}" type="datetimeFigureOut">
              <a:rPr lang="zh-TW" altLang="en-US" smtClean="0"/>
              <a:t>2019/12/9</a:t>
            </a:fld>
            <a:endParaRPr lang="zh-TW" altLang="en-US"/>
          </a:p>
        </p:txBody>
      </p:sp>
      <p:sp>
        <p:nvSpPr>
          <p:cNvPr id="3" name="頁尾版面配置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02171C2-B6D4-4861-8475-D95726432876}" type="slidenum">
              <a:rPr lang="zh-TW" altLang="en-US" smtClean="0"/>
              <a:t>‹#›</a:t>
            </a:fld>
            <a:endParaRPr lang="zh-TW" altLang="en-US"/>
          </a:p>
        </p:txBody>
      </p:sp>
      <p:sp>
        <p:nvSpPr>
          <p:cNvPr id="28" name="直線接點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接點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等腰三角形 9"/>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3508" y="2564904"/>
            <a:ext cx="8856984" cy="990600"/>
          </a:xfrm>
        </p:spPr>
        <p:txBody>
          <a:bodyPr>
            <a:noAutofit/>
          </a:bodyPr>
          <a:lstStyle/>
          <a:p>
            <a:pPr algn="ctr"/>
            <a:r>
              <a:rPr lang="en-US" altLang="zh-TW" sz="2800" b="1" dirty="0">
                <a:solidFill>
                  <a:schemeClr val="tx2"/>
                </a:solidFill>
                <a:latin typeface="微軟正黑體" panose="020B0604030504040204" pitchFamily="34" charset="-120"/>
                <a:ea typeface="微軟正黑體" panose="020B0604030504040204" pitchFamily="34" charset="-120"/>
              </a:rPr>
              <a:t>The influence of context </a:t>
            </a:r>
            <a:r>
              <a:rPr lang="en-US" altLang="zh-TW" sz="2800" b="1" dirty="0" smtClean="0">
                <a:solidFill>
                  <a:schemeClr val="tx2"/>
                </a:solidFill>
                <a:latin typeface="微軟正黑體" panose="020B0604030504040204" pitchFamily="34" charset="-120"/>
                <a:ea typeface="微軟正黑體" panose="020B0604030504040204" pitchFamily="34" charset="-120"/>
              </a:rPr>
              <a:t>on </a:t>
            </a:r>
            <a:r>
              <a:rPr lang="en-US" altLang="zh-TW" sz="2800" b="1" dirty="0">
                <a:solidFill>
                  <a:schemeClr val="tx2"/>
                </a:solidFill>
                <a:latin typeface="微軟正黑體" panose="020B0604030504040204" pitchFamily="34" charset="-120"/>
                <a:ea typeface="微軟正黑體" panose="020B0604030504040204" pitchFamily="34" charset="-120"/>
              </a:rPr>
              <a:t>classificatory </a:t>
            </a:r>
            <a:r>
              <a:rPr lang="en-US" altLang="zh-TW" sz="2800" b="1" dirty="0" smtClean="0">
                <a:solidFill>
                  <a:schemeClr val="tx2"/>
                </a:solidFill>
                <a:latin typeface="微軟正黑體" panose="020B0604030504040204" pitchFamily="34" charset="-120"/>
                <a:ea typeface="微軟正黑體" panose="020B0604030504040204" pitchFamily="34" charset="-120"/>
              </a:rPr>
              <a:t>behavior.</a:t>
            </a:r>
            <a:br>
              <a:rPr lang="en-US" altLang="zh-TW" sz="2800" b="1" dirty="0" smtClean="0">
                <a:solidFill>
                  <a:schemeClr val="tx2"/>
                </a:solidFill>
                <a:latin typeface="微軟正黑體" panose="020B0604030504040204" pitchFamily="34" charset="-120"/>
                <a:ea typeface="微軟正黑體" panose="020B0604030504040204" pitchFamily="34" charset="-120"/>
              </a:rPr>
            </a:br>
            <a:r>
              <a:rPr lang="zh-TW" altLang="en-US" sz="2800" b="1" dirty="0" smtClean="0">
                <a:solidFill>
                  <a:schemeClr val="tx2"/>
                </a:solidFill>
                <a:latin typeface="微軟正黑體" panose="020B0604030504040204" pitchFamily="34" charset="-120"/>
                <a:ea typeface="微軟正黑體" panose="020B0604030504040204" pitchFamily="34" charset="-120"/>
              </a:rPr>
              <a:t>環境對分類行為的影響</a:t>
            </a:r>
            <a:endParaRPr lang="zh-TW" altLang="en-US" sz="2800" b="1" dirty="0">
              <a:solidFill>
                <a:schemeClr val="tx2"/>
              </a:solidFill>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1314400" y="5055840"/>
            <a:ext cx="6858000" cy="533400"/>
          </a:xfrm>
        </p:spPr>
        <p:txBody>
          <a:bodyPr>
            <a:noAutofit/>
          </a:bodyPr>
          <a:lstStyle/>
          <a:p>
            <a:r>
              <a:rPr lang="zh-TW" altLang="en-US" sz="1700" b="1" dirty="0" smtClean="0">
                <a:solidFill>
                  <a:schemeClr val="bg2">
                    <a:lumMod val="10000"/>
                  </a:schemeClr>
                </a:solidFill>
                <a:latin typeface="微軟正黑體" panose="020B0604030504040204" pitchFamily="34" charset="-120"/>
                <a:ea typeface="微軟正黑體" panose="020B0604030504040204" pitchFamily="34" charset="-120"/>
              </a:rPr>
              <a:t>指導</a:t>
            </a:r>
            <a:r>
              <a:rPr lang="zh-TW" altLang="en-US" sz="1700" b="1" dirty="0">
                <a:solidFill>
                  <a:schemeClr val="bg2">
                    <a:lumMod val="10000"/>
                  </a:schemeClr>
                </a:solidFill>
                <a:latin typeface="微軟正黑體" panose="020B0604030504040204" pitchFamily="34" charset="-120"/>
                <a:ea typeface="微軟正黑體" panose="020B0604030504040204" pitchFamily="34" charset="-120"/>
              </a:rPr>
              <a:t>老師 邱子恒 </a:t>
            </a:r>
            <a:r>
              <a:rPr lang="zh-TW" altLang="en-US" sz="1700" b="1" dirty="0" smtClean="0">
                <a:solidFill>
                  <a:schemeClr val="bg2">
                    <a:lumMod val="10000"/>
                  </a:schemeClr>
                </a:solidFill>
                <a:latin typeface="微軟正黑體" panose="020B0604030504040204" pitchFamily="34" charset="-120"/>
                <a:ea typeface="微軟正黑體" panose="020B0604030504040204" pitchFamily="34" charset="-120"/>
              </a:rPr>
              <a:t>老師</a:t>
            </a:r>
            <a:endParaRPr lang="en-US" altLang="zh-TW" sz="1700" b="1" dirty="0" smtClean="0">
              <a:solidFill>
                <a:schemeClr val="bg2">
                  <a:lumMod val="10000"/>
                </a:schemeClr>
              </a:solidFill>
              <a:latin typeface="微軟正黑體" panose="020B0604030504040204" pitchFamily="34" charset="-120"/>
              <a:ea typeface="微軟正黑體" panose="020B0604030504040204" pitchFamily="34" charset="-120"/>
            </a:endParaRPr>
          </a:p>
          <a:p>
            <a:r>
              <a:rPr lang="zh-TW" altLang="en-US" sz="1700" b="1" dirty="0" smtClean="0">
                <a:solidFill>
                  <a:schemeClr val="bg2">
                    <a:lumMod val="10000"/>
                  </a:schemeClr>
                </a:solidFill>
                <a:latin typeface="微軟正黑體" panose="020B0604030504040204" pitchFamily="34" charset="-120"/>
                <a:ea typeface="微軟正黑體" panose="020B0604030504040204" pitchFamily="34" charset="-120"/>
              </a:rPr>
              <a:t>圖資碩二 </a:t>
            </a:r>
            <a:r>
              <a:rPr lang="en-US" altLang="zh-TW" sz="1700" b="1" dirty="0" smtClean="0">
                <a:solidFill>
                  <a:schemeClr val="bg2">
                    <a:lumMod val="10000"/>
                  </a:schemeClr>
                </a:solidFill>
                <a:latin typeface="微軟正黑體" panose="020B0604030504040204" pitchFamily="34" charset="-120"/>
                <a:ea typeface="微軟正黑體" panose="020B0604030504040204" pitchFamily="34" charset="-120"/>
              </a:rPr>
              <a:t>407066126 </a:t>
            </a:r>
            <a:r>
              <a:rPr lang="zh-TW" altLang="en-US" sz="1700" b="1" dirty="0" smtClean="0">
                <a:solidFill>
                  <a:schemeClr val="bg2">
                    <a:lumMod val="10000"/>
                  </a:schemeClr>
                </a:solidFill>
                <a:latin typeface="微軟正黑體" panose="020B0604030504040204" pitchFamily="34" charset="-120"/>
                <a:ea typeface="微軟正黑體" panose="020B0604030504040204" pitchFamily="34" charset="-120"/>
              </a:rPr>
              <a:t>楊予澤</a:t>
            </a:r>
            <a:endParaRPr lang="en-US" altLang="zh-TW" sz="1700" b="1" dirty="0" smtClean="0">
              <a:solidFill>
                <a:schemeClr val="bg2">
                  <a:lumMod val="10000"/>
                </a:schemeClr>
              </a:solidFill>
              <a:latin typeface="微軟正黑體" panose="020B0604030504040204" pitchFamily="34" charset="-120"/>
              <a:ea typeface="微軟正黑體" panose="020B0604030504040204" pitchFamily="34" charset="-120"/>
            </a:endParaRPr>
          </a:p>
        </p:txBody>
      </p:sp>
      <p:sp>
        <p:nvSpPr>
          <p:cNvPr id="4" name="矩形 3"/>
          <p:cNvSpPr/>
          <p:nvPr/>
        </p:nvSpPr>
        <p:spPr>
          <a:xfrm>
            <a:off x="1115616" y="3861048"/>
            <a:ext cx="7056784" cy="1015663"/>
          </a:xfrm>
          <a:prstGeom prst="rect">
            <a:avLst/>
          </a:prstGeom>
        </p:spPr>
        <p:txBody>
          <a:bodyPr wrap="square">
            <a:spAutoFit/>
          </a:bodyPr>
          <a:lstStyle/>
          <a:p>
            <a:pPr algn="r"/>
            <a:r>
              <a:rPr lang="zh-TW" altLang="en-US" sz="2000" b="1" dirty="0" smtClean="0">
                <a:solidFill>
                  <a:schemeClr val="bg2">
                    <a:lumMod val="10000"/>
                  </a:schemeClr>
                </a:solidFill>
                <a:latin typeface="微軟正黑體" panose="020B0604030504040204" pitchFamily="34" charset="-120"/>
                <a:ea typeface="微軟正黑體" panose="020B0604030504040204" pitchFamily="34" charset="-120"/>
              </a:rPr>
              <a:t>                             </a:t>
            </a:r>
            <a:r>
              <a:rPr lang="en-US" altLang="zh-TW" sz="2000" b="1" dirty="0" smtClean="0">
                <a:solidFill>
                  <a:schemeClr val="bg2">
                    <a:lumMod val="10000"/>
                  </a:schemeClr>
                </a:solidFill>
                <a:latin typeface="微軟正黑體" panose="020B0604030504040204" pitchFamily="34" charset="-120"/>
                <a:ea typeface="微軟正黑體" panose="020B0604030504040204" pitchFamily="34" charset="-120"/>
              </a:rPr>
              <a:t>by </a:t>
            </a:r>
            <a:r>
              <a:rPr lang="en-US" altLang="zh-TW" sz="2000" b="1" dirty="0">
                <a:solidFill>
                  <a:schemeClr val="bg2">
                    <a:lumMod val="10000"/>
                  </a:schemeClr>
                </a:solidFill>
                <a:latin typeface="微軟正黑體" panose="020B0604030504040204" pitchFamily="34" charset="-120"/>
                <a:ea typeface="微軟正黑體" panose="020B0604030504040204" pitchFamily="34" charset="-120"/>
              </a:rPr>
              <a:t>Barbara Hanna </a:t>
            </a:r>
            <a:r>
              <a:rPr lang="en-US" altLang="zh-TW" sz="2000" b="1" dirty="0" err="1">
                <a:solidFill>
                  <a:schemeClr val="bg2">
                    <a:lumMod val="10000"/>
                  </a:schemeClr>
                </a:solidFill>
                <a:latin typeface="微軟正黑體" panose="020B0604030504040204" pitchFamily="34" charset="-120"/>
                <a:ea typeface="微軟正黑體" panose="020B0604030504040204" pitchFamily="34" charset="-120"/>
              </a:rPr>
              <a:t>Kwasnik</a:t>
            </a:r>
            <a:r>
              <a:rPr lang="en-US" altLang="zh-TW" sz="2000" b="1" dirty="0">
                <a:solidFill>
                  <a:schemeClr val="bg2">
                    <a:lumMod val="10000"/>
                  </a:schemeClr>
                </a:solidFill>
                <a:latin typeface="微軟正黑體" panose="020B0604030504040204" pitchFamily="34" charset="-120"/>
                <a:ea typeface="微軟正黑體" panose="020B0604030504040204" pitchFamily="34" charset="-120"/>
              </a:rPr>
              <a:t>. Thesis (Ph. D</a:t>
            </a:r>
            <a:r>
              <a:rPr lang="en-US" altLang="zh-TW" sz="2000" b="1" dirty="0" smtClean="0">
                <a:solidFill>
                  <a:schemeClr val="bg2">
                    <a:lumMod val="10000"/>
                  </a:schemeClr>
                </a:solidFill>
                <a:latin typeface="微軟正黑體" panose="020B0604030504040204" pitchFamily="34" charset="-120"/>
                <a:ea typeface="微軟正黑體" panose="020B0604030504040204" pitchFamily="34" charset="-120"/>
              </a:rPr>
              <a:t>.)</a:t>
            </a:r>
          </a:p>
          <a:p>
            <a:pPr algn="r"/>
            <a:r>
              <a:rPr lang="zh-TW" altLang="en-US" sz="2000" b="1" dirty="0" smtClean="0">
                <a:solidFill>
                  <a:schemeClr val="bg2">
                    <a:lumMod val="10000"/>
                  </a:schemeClr>
                </a:solidFill>
                <a:latin typeface="微軟正黑體" panose="020B0604030504040204" pitchFamily="34" charset="-120"/>
                <a:ea typeface="微軟正黑體" panose="020B0604030504040204" pitchFamily="34" charset="-120"/>
              </a:rPr>
              <a:t>           </a:t>
            </a:r>
            <a:r>
              <a:rPr lang="en-US" altLang="zh-TW" sz="2000" b="1" dirty="0" smtClean="0">
                <a:solidFill>
                  <a:schemeClr val="bg2">
                    <a:lumMod val="10000"/>
                  </a:schemeClr>
                </a:solidFill>
                <a:latin typeface="微軟正黑體" panose="020B0604030504040204" pitchFamily="34" charset="-120"/>
                <a:ea typeface="微軟正黑體" panose="020B0604030504040204" pitchFamily="34" charset="-120"/>
              </a:rPr>
              <a:t>--</a:t>
            </a:r>
            <a:r>
              <a:rPr lang="en-US" altLang="zh-TW" sz="2000" b="1" dirty="0">
                <a:solidFill>
                  <a:schemeClr val="bg2">
                    <a:lumMod val="10000"/>
                  </a:schemeClr>
                </a:solidFill>
                <a:latin typeface="微軟正黑體" panose="020B0604030504040204" pitchFamily="34" charset="-120"/>
                <a:ea typeface="微軟正黑體" panose="020B0604030504040204" pitchFamily="34" charset="-120"/>
              </a:rPr>
              <a:t>Rutgers, the State University of New Jersey, 1989</a:t>
            </a:r>
            <a:r>
              <a:rPr lang="en-US" altLang="zh-TW" sz="2000" b="1" dirty="0" smtClean="0">
                <a:solidFill>
                  <a:schemeClr val="bg2">
                    <a:lumMod val="10000"/>
                  </a:schemeClr>
                </a:solidFill>
                <a:latin typeface="微軟正黑體" panose="020B0604030504040204" pitchFamily="34" charset="-120"/>
                <a:ea typeface="微軟正黑體" panose="020B0604030504040204" pitchFamily="34" charset="-120"/>
              </a:rPr>
              <a:t>.</a:t>
            </a:r>
          </a:p>
          <a:p>
            <a:pPr algn="r"/>
            <a:r>
              <a:rPr lang="zh-TW" altLang="en-US" sz="2000" b="1" dirty="0">
                <a:solidFill>
                  <a:schemeClr val="bg2">
                    <a:lumMod val="10000"/>
                  </a:schemeClr>
                </a:solidFill>
                <a:latin typeface="微軟正黑體" panose="020B0604030504040204" pitchFamily="34" charset="-120"/>
                <a:ea typeface="微軟正黑體" panose="020B0604030504040204" pitchFamily="34" charset="-120"/>
              </a:rPr>
              <a:t>質性研究範例報告</a:t>
            </a:r>
          </a:p>
        </p:txBody>
      </p:sp>
    </p:spTree>
    <p:extLst>
      <p:ext uri="{BB962C8B-B14F-4D97-AF65-F5344CB8AC3E}">
        <p14:creationId xmlns:p14="http://schemas.microsoft.com/office/powerpoint/2010/main" val="2713960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研究方法</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sz="quarter" idx="1"/>
          </p:nvPr>
        </p:nvSpPr>
        <p:spPr/>
        <p:txBody>
          <a:bodyPr>
            <a:normAutofit lnSpcReduction="10000"/>
          </a:bodyPr>
          <a:lstStyle/>
          <a:p>
            <a:pPr marL="0" indent="0" algn="just">
              <a:buNone/>
            </a:pPr>
            <a:endParaRPr lang="en-US" altLang="zh-TW" sz="800" b="1"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800" b="1" dirty="0" smtClean="0">
                <a:solidFill>
                  <a:schemeClr val="bg2">
                    <a:lumMod val="10000"/>
                  </a:schemeClr>
                </a:solidFill>
                <a:latin typeface="微軟正黑體" panose="020B0604030504040204" pitchFamily="34" charset="-120"/>
                <a:ea typeface="微軟正黑體" panose="020B0604030504040204" pitchFamily="34" charset="-120"/>
              </a:rPr>
              <a:t>收集</a:t>
            </a:r>
            <a:r>
              <a:rPr lang="zh-TW" altLang="en-US" sz="2800" b="1" dirty="0">
                <a:solidFill>
                  <a:schemeClr val="bg2">
                    <a:lumMod val="10000"/>
                  </a:schemeClr>
                </a:solidFill>
                <a:latin typeface="微軟正黑體" panose="020B0604030504040204" pitchFamily="34" charset="-120"/>
                <a:ea typeface="微軟正黑體" panose="020B0604030504040204" pitchFamily="34" charset="-120"/>
              </a:rPr>
              <a:t>有</a:t>
            </a:r>
            <a:r>
              <a:rPr lang="zh-TW" altLang="en-US" sz="2800" b="1" dirty="0" smtClean="0">
                <a:solidFill>
                  <a:schemeClr val="bg2">
                    <a:lumMod val="10000"/>
                  </a:schemeClr>
                </a:solidFill>
                <a:latin typeface="微軟正黑體" panose="020B0604030504040204" pitchFamily="34" charset="-120"/>
                <a:ea typeface="微軟正黑體" panose="020B0604030504040204" pitchFamily="34" charset="-120"/>
              </a:rPr>
              <a:t>關文件本身的訊息</a:t>
            </a:r>
            <a:endParaRPr lang="en-US" altLang="zh-TW" sz="2800" b="1" dirty="0" smtClean="0">
              <a:solidFill>
                <a:schemeClr val="bg2">
                  <a:lumMod val="10000"/>
                </a:schemeClr>
              </a:solidFill>
              <a:latin typeface="微軟正黑體" panose="020B0604030504040204" pitchFamily="34" charset="-120"/>
              <a:ea typeface="微軟正黑體" panose="020B0604030504040204" pitchFamily="34" charset="-120"/>
            </a:endParaRPr>
          </a:p>
          <a:p>
            <a:r>
              <a:rPr lang="en-US" altLang="zh-TW" sz="2400" b="1" dirty="0" smtClean="0">
                <a:solidFill>
                  <a:schemeClr val="bg2">
                    <a:lumMod val="10000"/>
                  </a:schemeClr>
                </a:solidFill>
                <a:latin typeface="微軟正黑體" panose="020B0604030504040204" pitchFamily="34" charset="-120"/>
                <a:ea typeface="微軟正黑體" panose="020B0604030504040204" pitchFamily="34" charset="-120"/>
              </a:rPr>
              <a:t>The </a:t>
            </a:r>
            <a:r>
              <a:rPr lang="en-US" altLang="zh-TW" sz="2400" b="1" dirty="0">
                <a:solidFill>
                  <a:schemeClr val="bg2">
                    <a:lumMod val="10000"/>
                  </a:schemeClr>
                </a:solidFill>
                <a:latin typeface="微軟正黑體" panose="020B0604030504040204" pitchFamily="34" charset="-120"/>
                <a:ea typeface="微軟正黑體" panose="020B0604030504040204" pitchFamily="34" charset="-120"/>
              </a:rPr>
              <a:t>collection of information about the artifacts </a:t>
            </a:r>
            <a:r>
              <a:rPr lang="en-US" altLang="zh-TW" sz="2400" b="1" dirty="0" smtClean="0">
                <a:solidFill>
                  <a:schemeClr val="bg2">
                    <a:lumMod val="10000"/>
                  </a:schemeClr>
                </a:solidFill>
                <a:latin typeface="微軟正黑體" panose="020B0604030504040204" pitchFamily="34" charset="-120"/>
                <a:ea typeface="微軟正黑體" panose="020B0604030504040204" pitchFamily="34" charset="-120"/>
              </a:rPr>
              <a:t>themselves.</a:t>
            </a:r>
            <a:endParaRPr lang="en-US" altLang="zh-TW" sz="700" dirty="0">
              <a:solidFill>
                <a:schemeClr val="bg2">
                  <a:lumMod val="10000"/>
                </a:schemeClr>
              </a:solidFill>
              <a:latin typeface="微軟正黑體" panose="020B0604030504040204" pitchFamily="34" charset="-120"/>
              <a:ea typeface="微軟正黑體" panose="020B0604030504040204" pitchFamily="34" charset="-120"/>
            </a:endParaRPr>
          </a:p>
          <a:p>
            <a:pPr marL="731520" lvl="1" indent="-457200">
              <a:buFont typeface="+mj-lt"/>
              <a:buAutoNum type="arabicPeriod"/>
            </a:pPr>
            <a:r>
              <a:rPr lang="zh-TW" altLang="en-US" sz="2400" dirty="0" smtClean="0">
                <a:solidFill>
                  <a:schemeClr val="tx2"/>
                </a:solidFill>
                <a:latin typeface="微軟正黑體" panose="020B0604030504040204" pitchFamily="34" charset="-120"/>
                <a:ea typeface="微軟正黑體" panose="020B0604030504040204" pitchFamily="34" charset="-120"/>
              </a:rPr>
              <a:t>被分類後的文件</a:t>
            </a:r>
            <a:endParaRPr lang="en-US" altLang="zh-TW" sz="2400" dirty="0">
              <a:latin typeface="微軟正黑體" panose="020B0604030504040204" pitchFamily="34" charset="-120"/>
              <a:ea typeface="微軟正黑體" panose="020B0604030504040204" pitchFamily="34" charset="-120"/>
            </a:endParaRPr>
          </a:p>
          <a:p>
            <a:pPr marL="731520" lvl="1" indent="-457200">
              <a:buFont typeface="+mj-lt"/>
              <a:buAutoNum type="arabicPeriod"/>
            </a:pPr>
            <a:r>
              <a:rPr lang="zh-TW" altLang="en-US" sz="2400" dirty="0" smtClean="0">
                <a:solidFill>
                  <a:schemeClr val="tx2"/>
                </a:solidFill>
                <a:latin typeface="微軟正黑體" panose="020B0604030504040204" pitchFamily="34" charset="-120"/>
                <a:ea typeface="微軟正黑體" panose="020B0604030504040204" pitchFamily="34" charset="-120"/>
              </a:rPr>
              <a:t>為何</a:t>
            </a:r>
            <a:r>
              <a:rPr lang="zh-TW" altLang="en-US" sz="2400" dirty="0">
                <a:solidFill>
                  <a:schemeClr val="tx2"/>
                </a:solidFill>
                <a:latin typeface="微軟正黑體" panose="020B0604030504040204" pitchFamily="34" charset="-120"/>
                <a:ea typeface="微軟正黑體" panose="020B0604030504040204" pitchFamily="34" charset="-120"/>
              </a:rPr>
              <a:t>被</a:t>
            </a:r>
            <a:r>
              <a:rPr lang="zh-TW" altLang="en-US" sz="2400" dirty="0" smtClean="0">
                <a:solidFill>
                  <a:schemeClr val="tx2"/>
                </a:solidFill>
                <a:latin typeface="微軟正黑體" panose="020B0604030504040204" pitchFamily="34" charset="-120"/>
                <a:ea typeface="微軟正黑體" panose="020B0604030504040204" pitchFamily="34" charset="-120"/>
              </a:rPr>
              <a:t>分類</a:t>
            </a:r>
            <a:endParaRPr lang="en-US" altLang="zh-TW" sz="2400" dirty="0">
              <a:latin typeface="微軟正黑體" panose="020B0604030504040204" pitchFamily="34" charset="-120"/>
              <a:ea typeface="微軟正黑體" panose="020B0604030504040204" pitchFamily="34" charset="-120"/>
            </a:endParaRPr>
          </a:p>
          <a:p>
            <a:pPr marL="731520" lvl="1" indent="-457200">
              <a:buFont typeface="+mj-lt"/>
              <a:buAutoNum type="arabicPeriod"/>
            </a:pPr>
            <a:r>
              <a:rPr lang="zh-TW" altLang="en-US" sz="2400" dirty="0" smtClean="0">
                <a:solidFill>
                  <a:schemeClr val="tx2"/>
                </a:solidFill>
                <a:latin typeface="微軟正黑體" panose="020B0604030504040204" pitchFamily="34" charset="-120"/>
                <a:ea typeface="微軟正黑體" panose="020B0604030504040204" pitchFamily="34" charset="-120"/>
              </a:rPr>
              <a:t>依據的</a:t>
            </a:r>
            <a:r>
              <a:rPr lang="zh-TW" altLang="en-US" sz="2400" dirty="0" smtClean="0">
                <a:solidFill>
                  <a:schemeClr val="tx2"/>
                </a:solidFill>
                <a:latin typeface="微軟正黑體" panose="020B0604030504040204" pitchFamily="34" charset="-120"/>
                <a:ea typeface="微軟正黑體" panose="020B0604030504040204" pitchFamily="34" charset="-120"/>
              </a:rPr>
              <a:t>標準</a:t>
            </a:r>
            <a:endParaRPr lang="en-US" altLang="zh-TW" sz="2400" dirty="0" smtClean="0">
              <a:solidFill>
                <a:schemeClr val="tx2"/>
              </a:solidFill>
              <a:latin typeface="微軟正黑體" panose="020B0604030504040204" pitchFamily="34" charset="-120"/>
              <a:ea typeface="微軟正黑體" panose="020B0604030504040204" pitchFamily="34" charset="-120"/>
            </a:endParaRPr>
          </a:p>
          <a:p>
            <a:pPr marL="73152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注意到的第一個屬性可能導致不同的最終</a:t>
            </a:r>
            <a:r>
              <a:rPr lang="zh-TW" altLang="en-US" sz="2400" dirty="0" smtClean="0">
                <a:latin typeface="微軟正黑體" panose="020B0604030504040204" pitchFamily="34" charset="-120"/>
                <a:ea typeface="微軟正黑體" panose="020B0604030504040204" pitchFamily="34" charset="-120"/>
              </a:rPr>
              <a:t>印象</a:t>
            </a:r>
            <a:endParaRPr lang="en-US" altLang="zh-TW" sz="2400" dirty="0" smtClean="0">
              <a:latin typeface="微軟正黑體" panose="020B0604030504040204" pitchFamily="34" charset="-120"/>
              <a:ea typeface="微軟正黑體" panose="020B0604030504040204" pitchFamily="34" charset="-120"/>
            </a:endParaRPr>
          </a:p>
          <a:p>
            <a:pPr marL="731520" lvl="1" indent="-457200">
              <a:buFont typeface="+mj-lt"/>
              <a:buAutoNum type="arabicPeriod"/>
            </a:pPr>
            <a:r>
              <a:rPr lang="zh-TW" altLang="en-US" sz="2400" dirty="0" smtClean="0">
                <a:latin typeface="微軟正黑體" panose="020B0604030504040204" pitchFamily="34" charset="-120"/>
                <a:ea typeface="微軟正黑體" panose="020B0604030504040204" pitchFamily="34" charset="-120"/>
              </a:rPr>
              <a:t>例如，在</a:t>
            </a:r>
            <a:r>
              <a:rPr lang="zh-TW" altLang="en-US" sz="2400" dirty="0">
                <a:latin typeface="微軟正黑體" panose="020B0604030504040204" pitchFamily="34" charset="-120"/>
                <a:ea typeface="微軟正黑體" panose="020B0604030504040204" pitchFamily="34" charset="-120"/>
              </a:rPr>
              <a:t>評估一個人的性格</a:t>
            </a:r>
            <a:r>
              <a:rPr lang="zh-TW" altLang="en-US" sz="2400" dirty="0" smtClean="0">
                <a:latin typeface="微軟正黑體" panose="020B0604030504040204" pitchFamily="34" charset="-120"/>
                <a:ea typeface="微軟正黑體" panose="020B0604030504040204" pitchFamily="34" charset="-120"/>
              </a:rPr>
              <a:t>時</a:t>
            </a:r>
            <a:r>
              <a:rPr lang="zh-TW" altLang="en-US" sz="2400" dirty="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首先發現對方皺眉</a:t>
            </a:r>
            <a:r>
              <a:rPr lang="zh-TW" altLang="en-US" sz="2400" dirty="0">
                <a:latin typeface="微軟正黑體" panose="020B0604030504040204" pitchFamily="34" charset="-120"/>
                <a:ea typeface="微軟正黑體" panose="020B0604030504040204" pitchFamily="34" charset="-120"/>
              </a:rPr>
              <a:t>，那麼該人可能會被標記為悲觀主義者，並且根據此屬性可以看到所有其他特徵。相反，如果</a:t>
            </a:r>
            <a:r>
              <a:rPr lang="zh-TW" altLang="en-US" sz="2400" dirty="0" smtClean="0">
                <a:latin typeface="微軟正黑體" panose="020B0604030504040204" pitchFamily="34" charset="-120"/>
                <a:ea typeface="微軟正黑體" panose="020B0604030504040204" pitchFamily="34" charset="-120"/>
              </a:rPr>
              <a:t>首先</a:t>
            </a:r>
            <a:r>
              <a:rPr lang="zh-TW" altLang="en-US" sz="2400" dirty="0">
                <a:latin typeface="微軟正黑體" panose="020B0604030504040204" pitchFamily="34" charset="-120"/>
                <a:ea typeface="微軟正黑體" panose="020B0604030504040204" pitchFamily="34" charset="-120"/>
              </a:rPr>
              <a:t>注意</a:t>
            </a:r>
            <a:r>
              <a:rPr lang="zh-TW" altLang="en-US" sz="2400" dirty="0" smtClean="0">
                <a:latin typeface="微軟正黑體" panose="020B0604030504040204" pitchFamily="34" charset="-120"/>
                <a:ea typeface="微軟正黑體" panose="020B0604030504040204" pitchFamily="34" charset="-120"/>
              </a:rPr>
              <a:t>到的是對方微笑</a:t>
            </a:r>
            <a:r>
              <a:rPr lang="zh-TW" altLang="en-US" sz="2400" dirty="0">
                <a:latin typeface="微軟正黑體" panose="020B0604030504040204" pitchFamily="34" charset="-120"/>
                <a:ea typeface="微軟正黑體" panose="020B0604030504040204" pitchFamily="34" charset="-120"/>
              </a:rPr>
              <a:t>，那</a:t>
            </a:r>
            <a:r>
              <a:rPr lang="zh-TW" altLang="en-US" sz="2400" dirty="0" smtClean="0">
                <a:latin typeface="微軟正黑體" panose="020B0604030504040204" pitchFamily="34" charset="-120"/>
                <a:ea typeface="微軟正黑體" panose="020B0604030504040204" pitchFamily="34" charset="-120"/>
              </a:rPr>
              <a:t>可能就會造成對方是樂觀主義者的印象</a:t>
            </a:r>
            <a:r>
              <a:rPr lang="en-US" altLang="zh-TW" sz="2400" dirty="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Cohen</a:t>
            </a:r>
            <a:r>
              <a:rPr lang="zh-TW" altLang="en-US" sz="2400" dirty="0" smtClean="0">
                <a:latin typeface="微軟正黑體" panose="020B0604030504040204" pitchFamily="34" charset="-120"/>
                <a:ea typeface="微軟正黑體" panose="020B0604030504040204" pitchFamily="34" charset="-120"/>
              </a:rPr>
              <a:t> </a:t>
            </a:r>
            <a:r>
              <a:rPr lang="en-US" altLang="zh-TW" sz="2400" dirty="0" smtClean="0">
                <a:latin typeface="微軟正黑體" panose="020B0604030504040204" pitchFamily="34" charset="-120"/>
                <a:ea typeface="微軟正黑體" panose="020B0604030504040204" pitchFamily="34" charset="-120"/>
              </a:rPr>
              <a:t>and </a:t>
            </a:r>
            <a:r>
              <a:rPr lang="en-US" altLang="zh-TW" sz="2400" dirty="0" err="1">
                <a:latin typeface="微軟正黑體" panose="020B0604030504040204" pitchFamily="34" charset="-120"/>
                <a:ea typeface="微軟正黑體" panose="020B0604030504040204" pitchFamily="34" charset="-120"/>
              </a:rPr>
              <a:t>Ebbesen</a:t>
            </a:r>
            <a:r>
              <a:rPr lang="en-US" altLang="zh-TW" sz="2400" dirty="0">
                <a:latin typeface="微軟正黑體" panose="020B0604030504040204" pitchFamily="34" charset="-120"/>
                <a:ea typeface="微軟正黑體" panose="020B0604030504040204" pitchFamily="34" charset="-120"/>
              </a:rPr>
              <a:t>, 1979, p.326</a:t>
            </a:r>
            <a:r>
              <a:rPr lang="en-US" altLang="zh-TW" sz="2400" dirty="0" smtClean="0">
                <a:latin typeface="微軟正黑體" panose="020B0604030504040204" pitchFamily="34" charset="-120"/>
                <a:ea typeface="微軟正黑體" panose="020B0604030504040204" pitchFamily="34" charset="-120"/>
              </a:rPr>
              <a:t>)</a:t>
            </a:r>
            <a:endParaRPr lang="en-US" altLang="zh-TW" sz="2400" dirty="0" smtClean="0">
              <a:solidFill>
                <a:schemeClr val="tx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484549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研究方法</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sz="quarter" idx="1"/>
          </p:nvPr>
        </p:nvSpPr>
        <p:spPr/>
        <p:txBody>
          <a:bodyPr>
            <a:normAutofit/>
          </a:bodyPr>
          <a:lstStyle/>
          <a:p>
            <a:pPr marL="0" indent="0" algn="just">
              <a:buNone/>
            </a:pPr>
            <a:endParaRPr lang="en-US" altLang="zh-TW" sz="800" b="1"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800" b="1" dirty="0" smtClean="0">
                <a:solidFill>
                  <a:schemeClr val="bg2">
                    <a:lumMod val="10000"/>
                  </a:schemeClr>
                </a:solidFill>
                <a:latin typeface="微軟正黑體" panose="020B0604030504040204" pitchFamily="34" charset="-120"/>
                <a:ea typeface="微軟正黑體" panose="020B0604030504040204" pitchFamily="34" charset="-120"/>
              </a:rPr>
              <a:t>描述</a:t>
            </a:r>
            <a:r>
              <a:rPr lang="zh-TW" altLang="en-US" sz="2800" b="1" dirty="0">
                <a:solidFill>
                  <a:schemeClr val="bg2">
                    <a:lumMod val="10000"/>
                  </a:schemeClr>
                </a:solidFill>
                <a:latin typeface="微軟正黑體" panose="020B0604030504040204" pitchFamily="34" charset="-120"/>
                <a:ea typeface="微軟正黑體" panose="020B0604030504040204" pitchFamily="34" charset="-120"/>
              </a:rPr>
              <a:t>環境的</a:t>
            </a:r>
            <a:r>
              <a:rPr lang="zh-TW" altLang="en-US" sz="2800" b="1" dirty="0" smtClean="0">
                <a:solidFill>
                  <a:schemeClr val="bg2">
                    <a:lumMod val="10000"/>
                  </a:schemeClr>
                </a:solidFill>
                <a:latin typeface="微軟正黑體" panose="020B0604030504040204" pitchFamily="34" charset="-120"/>
                <a:ea typeface="微軟正黑體" panose="020B0604030504040204" pitchFamily="34" charset="-120"/>
              </a:rPr>
              <a:t>樣子</a:t>
            </a:r>
            <a:r>
              <a:rPr lang="en-US" altLang="zh-TW" sz="2800" b="1" dirty="0" smtClean="0">
                <a:solidFill>
                  <a:schemeClr val="bg2">
                    <a:lumMod val="10000"/>
                  </a:schemeClr>
                </a:solidFill>
                <a:latin typeface="微軟正黑體" panose="020B0604030504040204" pitchFamily="34" charset="-120"/>
                <a:ea typeface="微軟正黑體" panose="020B0604030504040204" pitchFamily="34" charset="-120"/>
              </a:rPr>
              <a:t>(</a:t>
            </a:r>
            <a:r>
              <a:rPr lang="zh-TW" altLang="en-US" sz="2800" b="1" dirty="0" smtClean="0">
                <a:solidFill>
                  <a:schemeClr val="bg2">
                    <a:lumMod val="10000"/>
                  </a:schemeClr>
                </a:solidFill>
                <a:latin typeface="微軟正黑體" panose="020B0604030504040204" pitchFamily="34" charset="-120"/>
                <a:ea typeface="微軟正黑體" panose="020B0604030504040204" pitchFamily="34" charset="-120"/>
              </a:rPr>
              <a:t>空間、大小</a:t>
            </a:r>
            <a:r>
              <a:rPr lang="en-US" altLang="zh-TW" sz="2800" b="1" dirty="0" smtClean="0">
                <a:solidFill>
                  <a:schemeClr val="bg2">
                    <a:lumMod val="10000"/>
                  </a:schemeClr>
                </a:solidFill>
                <a:latin typeface="微軟正黑體" panose="020B0604030504040204" pitchFamily="34" charset="-120"/>
                <a:ea typeface="微軟正黑體" panose="020B0604030504040204" pitchFamily="34" charset="-120"/>
              </a:rPr>
              <a:t>)</a:t>
            </a:r>
          </a:p>
          <a:p>
            <a:pPr algn="just"/>
            <a:r>
              <a:rPr lang="en-US" altLang="zh-TW" sz="2400" b="1" dirty="0" smtClean="0">
                <a:solidFill>
                  <a:schemeClr val="bg2">
                    <a:lumMod val="10000"/>
                  </a:schemeClr>
                </a:solidFill>
                <a:latin typeface="微軟正黑體" panose="020B0604030504040204" pitchFamily="34" charset="-120"/>
                <a:ea typeface="微軟正黑體" panose="020B0604030504040204" pitchFamily="34" charset="-120"/>
              </a:rPr>
              <a:t>Describing </a:t>
            </a:r>
            <a:r>
              <a:rPr lang="en-US" altLang="zh-TW" sz="2400" b="1" dirty="0">
                <a:solidFill>
                  <a:schemeClr val="bg2">
                    <a:lumMod val="10000"/>
                  </a:schemeClr>
                </a:solidFill>
                <a:latin typeface="微軟正黑體" panose="020B0604030504040204" pitchFamily="34" charset="-120"/>
                <a:ea typeface="微軟正黑體" panose="020B0604030504040204" pitchFamily="34" charset="-120"/>
              </a:rPr>
              <a:t>the dimensions of </a:t>
            </a:r>
            <a:r>
              <a:rPr lang="en-US" altLang="zh-TW" sz="2400" b="1" dirty="0" smtClean="0">
                <a:solidFill>
                  <a:schemeClr val="bg2">
                    <a:lumMod val="10000"/>
                  </a:schemeClr>
                </a:solidFill>
                <a:latin typeface="微軟正黑體" panose="020B0604030504040204" pitchFamily="34" charset="-120"/>
                <a:ea typeface="微軟正黑體" panose="020B0604030504040204" pitchFamily="34" charset="-120"/>
              </a:rPr>
              <a:t>context.</a:t>
            </a:r>
            <a:endParaRPr lang="en-US" altLang="zh-TW" sz="2400" dirty="0">
              <a:solidFill>
                <a:schemeClr val="bg2">
                  <a:lumMod val="10000"/>
                </a:schemeClr>
              </a:solidFill>
              <a:latin typeface="微軟正黑體" panose="020B0604030504040204" pitchFamily="34" charset="-120"/>
              <a:ea typeface="微軟正黑體" panose="020B0604030504040204" pitchFamily="34" charset="-120"/>
            </a:endParaRPr>
          </a:p>
          <a:p>
            <a:pPr marL="731520" lvl="1" indent="-457200" algn="just">
              <a:buFont typeface="+mj-lt"/>
              <a:buAutoNum type="arabicPeriod"/>
            </a:pPr>
            <a:r>
              <a:rPr lang="zh-TW" altLang="en-US" sz="2400" dirty="0">
                <a:latin typeface="微軟正黑體" panose="020B0604030504040204" pitchFamily="34" charset="-120"/>
                <a:ea typeface="微軟正黑體" panose="020B0604030504040204" pitchFamily="34" charset="-120"/>
              </a:rPr>
              <a:t>一種方法是直接向對方詢問，另一種方法是從觀察到的行為的重複模式中發現它們</a:t>
            </a:r>
          </a:p>
          <a:p>
            <a:pPr marL="731520" lvl="1" indent="-457200" algn="just">
              <a:buFont typeface="+mj-lt"/>
              <a:buAutoNum type="arabicPeriod"/>
            </a:pPr>
            <a:r>
              <a:rPr lang="zh-TW" altLang="en-US" sz="2400" dirty="0" smtClean="0">
                <a:solidFill>
                  <a:schemeClr val="tx2"/>
                </a:solidFill>
                <a:latin typeface="微軟正黑體" panose="020B0604030504040204" pitchFamily="34" charset="-120"/>
                <a:ea typeface="微軟正黑體" panose="020B0604030504040204" pitchFamily="34" charset="-120"/>
              </a:rPr>
              <a:t>這</a:t>
            </a:r>
            <a:r>
              <a:rPr lang="zh-TW" altLang="en-US" sz="2400" dirty="0">
                <a:solidFill>
                  <a:schemeClr val="tx2"/>
                </a:solidFill>
                <a:latin typeface="微軟正黑體" panose="020B0604030504040204" pitchFamily="34" charset="-120"/>
                <a:ea typeface="微軟正黑體" panose="020B0604030504040204" pitchFamily="34" charset="-120"/>
              </a:rPr>
              <a:t>方法可以激發人們</a:t>
            </a:r>
            <a:r>
              <a:rPr lang="zh-TW" altLang="en-US" sz="2400" dirty="0" smtClean="0">
                <a:solidFill>
                  <a:schemeClr val="tx2"/>
                </a:solidFill>
                <a:latin typeface="微軟正黑體" panose="020B0604030504040204" pitchFamily="34" charset="-120"/>
                <a:ea typeface="微軟正黑體" panose="020B0604030504040204" pitchFamily="34" charset="-120"/>
              </a:rPr>
              <a:t>論述</a:t>
            </a:r>
            <a:r>
              <a:rPr lang="zh-TW" altLang="en-US" sz="2400" dirty="0" smtClean="0">
                <a:solidFill>
                  <a:schemeClr val="tx2"/>
                </a:solidFill>
                <a:latin typeface="微軟正黑體" panose="020B0604030504040204" pitchFamily="34" charset="-120"/>
                <a:ea typeface="微軟正黑體" panose="020B0604030504040204" pitchFamily="34" charset="-120"/>
              </a:rPr>
              <a:t>自身行為</a:t>
            </a:r>
            <a:r>
              <a:rPr lang="zh-TW" altLang="en-US" sz="2400" dirty="0" smtClean="0">
                <a:solidFill>
                  <a:schemeClr val="tx2"/>
                </a:solidFill>
                <a:latin typeface="微軟正黑體" panose="020B0604030504040204" pitchFamily="34" charset="-120"/>
                <a:ea typeface="微軟正黑體" panose="020B0604030504040204" pitchFamily="34" charset="-120"/>
              </a:rPr>
              <a:t>對於環境</a:t>
            </a:r>
            <a:r>
              <a:rPr lang="zh-TW" altLang="en-US" sz="2400" dirty="0">
                <a:solidFill>
                  <a:schemeClr val="tx2"/>
                </a:solidFill>
                <a:latin typeface="微軟正黑體" panose="020B0604030504040204" pitchFamily="34" charset="-120"/>
                <a:ea typeface="微軟正黑體" panose="020B0604030504040204" pitchFamily="34" charset="-120"/>
              </a:rPr>
              <a:t>的</a:t>
            </a:r>
            <a:r>
              <a:rPr lang="zh-TW" altLang="en-US" sz="2400" dirty="0" smtClean="0">
                <a:solidFill>
                  <a:schemeClr val="tx2"/>
                </a:solidFill>
                <a:latin typeface="微軟正黑體" panose="020B0604030504040204" pitchFamily="34" charset="-120"/>
                <a:ea typeface="微軟正黑體" panose="020B0604030504040204" pitchFamily="34" charset="-120"/>
              </a:rPr>
              <a:t>重要性</a:t>
            </a:r>
            <a:endParaRPr lang="en-US" altLang="zh-TW" sz="2400" dirty="0" smtClean="0">
              <a:solidFill>
                <a:schemeClr val="tx2"/>
              </a:solidFill>
              <a:latin typeface="微軟正黑體" panose="020B0604030504040204" pitchFamily="34" charset="-120"/>
              <a:ea typeface="微軟正黑體" panose="020B0604030504040204" pitchFamily="34" charset="-120"/>
            </a:endParaRPr>
          </a:p>
          <a:p>
            <a:pPr marL="731520" lvl="1" indent="-457200" algn="just">
              <a:buFont typeface="+mj-lt"/>
              <a:buAutoNum type="arabicPeriod"/>
            </a:pPr>
            <a:r>
              <a:rPr lang="zh-TW" altLang="en-US" sz="2400" dirty="0" smtClean="0">
                <a:solidFill>
                  <a:schemeClr val="tx2"/>
                </a:solidFill>
                <a:latin typeface="微軟正黑體" panose="020B0604030504040204" pitchFamily="34" charset="-120"/>
                <a:ea typeface="微軟正黑體" panose="020B0604030504040204" pitchFamily="34" charset="-120"/>
              </a:rPr>
              <a:t>有足夠的機會可以觀察與發現所口述的環境型態與</a:t>
            </a:r>
            <a:r>
              <a:rPr lang="zh-TW" altLang="en-US" sz="2400" dirty="0" smtClean="0">
                <a:solidFill>
                  <a:schemeClr val="tx2"/>
                </a:solidFill>
                <a:latin typeface="微軟正黑體" panose="020B0604030504040204" pitchFamily="34" charset="-120"/>
                <a:ea typeface="微軟正黑體" panose="020B0604030504040204" pitchFamily="34" charset="-120"/>
              </a:rPr>
              <a:t>分類行為</a:t>
            </a:r>
            <a:endParaRPr lang="en-US" altLang="zh-TW" sz="2400" dirty="0" smtClean="0">
              <a:solidFill>
                <a:schemeClr val="tx2"/>
              </a:solidFill>
              <a:latin typeface="微軟正黑體" panose="020B0604030504040204" pitchFamily="34" charset="-120"/>
              <a:ea typeface="微軟正黑體" panose="020B0604030504040204" pitchFamily="34" charset="-120"/>
            </a:endParaRPr>
          </a:p>
          <a:p>
            <a:pPr marL="731520" lvl="1" indent="-457200" algn="just">
              <a:buFont typeface="+mj-lt"/>
              <a:buAutoNum type="arabicPeriod"/>
            </a:pPr>
            <a:r>
              <a:rPr lang="zh-TW" altLang="en-US" sz="2400" dirty="0">
                <a:latin typeface="微軟正黑體" panose="020B0604030504040204" pitchFamily="34" charset="-120"/>
                <a:ea typeface="微軟正黑體" panose="020B0604030504040204" pitchFamily="34" charset="-120"/>
              </a:rPr>
              <a:t>當出現</a:t>
            </a:r>
            <a:r>
              <a:rPr lang="zh-TW" altLang="en-US" sz="2400" dirty="0" smtClean="0">
                <a:latin typeface="微軟正黑體" panose="020B0604030504040204" pitchFamily="34" charset="-120"/>
                <a:ea typeface="微軟正黑體" panose="020B0604030504040204" pitchFamily="34" charset="-120"/>
              </a:rPr>
              <a:t>差異矛盾時</a:t>
            </a:r>
            <a:r>
              <a:rPr lang="zh-TW" altLang="en-US" sz="2400" dirty="0">
                <a:latin typeface="微軟正黑體" panose="020B0604030504040204" pitchFamily="34" charset="-120"/>
                <a:ea typeface="微軟正黑體" panose="020B0604030504040204" pitchFamily="34" charset="-120"/>
              </a:rPr>
              <a:t>進行探測尤其有趣，例如</a:t>
            </a:r>
            <a:r>
              <a:rPr lang="zh-TW" altLang="en-US" sz="2400" dirty="0" smtClean="0">
                <a:latin typeface="微軟正黑體" panose="020B0604030504040204" pitchFamily="34" charset="-120"/>
                <a:ea typeface="微軟正黑體" panose="020B0604030504040204" pitchFamily="34" charset="-120"/>
              </a:rPr>
              <a:t>，一</a:t>
            </a:r>
            <a:r>
              <a:rPr lang="zh-TW" altLang="en-US" sz="2400" dirty="0">
                <a:latin typeface="微軟正黑體" panose="020B0604030504040204" pitchFamily="34" charset="-120"/>
                <a:ea typeface="微軟正黑體" panose="020B0604030504040204" pitchFamily="34" charset="-120"/>
              </a:rPr>
              <a:t>個人說一件物品是不重要的垃圾，但要小心地將其</a:t>
            </a:r>
            <a:r>
              <a:rPr lang="zh-TW" altLang="en-US" sz="2400" dirty="0" smtClean="0">
                <a:latin typeface="微軟正黑體" panose="020B0604030504040204" pitchFamily="34" charset="-120"/>
                <a:ea typeface="微軟正黑體" panose="020B0604030504040204" pitchFamily="34" charset="-120"/>
              </a:rPr>
              <a:t>丟棄</a:t>
            </a:r>
            <a:endParaRPr lang="en-US" altLang="zh-TW" sz="2400" dirty="0" smtClean="0">
              <a:solidFill>
                <a:schemeClr val="tx2"/>
              </a:solidFill>
              <a:latin typeface="微軟正黑體" panose="020B0604030504040204" pitchFamily="34" charset="-120"/>
              <a:ea typeface="微軟正黑體" panose="020B0604030504040204" pitchFamily="34" charset="-120"/>
            </a:endParaRPr>
          </a:p>
          <a:p>
            <a:pPr algn="just"/>
            <a:endParaRPr lang="en-US" altLang="zh-TW" sz="2800" b="1" dirty="0" smtClean="0">
              <a:solidFill>
                <a:schemeClr val="tx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05301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研究方法</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sz="quarter" idx="1"/>
          </p:nvPr>
        </p:nvSpPr>
        <p:spPr/>
        <p:txBody>
          <a:bodyPr>
            <a:normAutofit/>
          </a:bodyPr>
          <a:lstStyle/>
          <a:p>
            <a:pPr marL="0" indent="0" algn="just">
              <a:buNone/>
            </a:pPr>
            <a:endParaRPr lang="en-US" altLang="zh-TW" sz="800" b="1"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800" b="1" dirty="0" smtClean="0">
                <a:solidFill>
                  <a:schemeClr val="bg2">
                    <a:lumMod val="10000"/>
                  </a:schemeClr>
                </a:solidFill>
                <a:latin typeface="微軟正黑體" panose="020B0604030504040204" pitchFamily="34" charset="-120"/>
                <a:ea typeface="微軟正黑體" panose="020B0604030504040204" pitchFamily="34" charset="-120"/>
              </a:rPr>
              <a:t>選擇樣本</a:t>
            </a:r>
            <a:endParaRPr lang="en-US" altLang="zh-TW" sz="2800" b="1" dirty="0" smtClean="0">
              <a:solidFill>
                <a:schemeClr val="bg2">
                  <a:lumMod val="10000"/>
                </a:schemeClr>
              </a:solidFill>
              <a:latin typeface="微軟正黑體" panose="020B0604030504040204" pitchFamily="34" charset="-120"/>
              <a:ea typeface="微軟正黑體" panose="020B0604030504040204" pitchFamily="34" charset="-120"/>
            </a:endParaRPr>
          </a:p>
          <a:p>
            <a:pPr algn="just"/>
            <a:r>
              <a:rPr lang="en-US" altLang="zh-TW" sz="2400" b="1" dirty="0">
                <a:solidFill>
                  <a:schemeClr val="bg2">
                    <a:lumMod val="10000"/>
                  </a:schemeClr>
                </a:solidFill>
                <a:latin typeface="微軟正黑體" panose="020B0604030504040204" pitchFamily="34" charset="-120"/>
                <a:ea typeface="微軟正黑體" panose="020B0604030504040204" pitchFamily="34" charset="-120"/>
              </a:rPr>
              <a:t>Choosing a sample.</a:t>
            </a:r>
          </a:p>
          <a:p>
            <a:pPr marL="731520" lvl="1" indent="-457200" algn="just">
              <a:buFont typeface="+mj-lt"/>
              <a:buAutoNum type="arabicPeriod"/>
            </a:pPr>
            <a:r>
              <a:rPr lang="zh-TW" altLang="en-US" sz="2400" dirty="0">
                <a:latin typeface="微軟正黑體" panose="020B0604030504040204" pitchFamily="34" charset="-120"/>
                <a:ea typeface="微軟正黑體" panose="020B0604030504040204" pitchFamily="34" charset="-120"/>
              </a:rPr>
              <a:t>個人材料分類的相當廣泛的可能行為</a:t>
            </a:r>
          </a:p>
          <a:p>
            <a:pPr marL="731520" lvl="1" indent="-457200" algn="just">
              <a:buFont typeface="+mj-lt"/>
              <a:buAutoNum type="arabicPeriod"/>
            </a:pPr>
            <a:r>
              <a:rPr lang="zh-TW" altLang="en-US" sz="2400" dirty="0" smtClean="0">
                <a:solidFill>
                  <a:schemeClr val="tx2"/>
                </a:solidFill>
                <a:latin typeface="微軟正黑體" panose="020B0604030504040204" pitchFamily="34" charset="-120"/>
                <a:ea typeface="微軟正黑體" panose="020B0604030504040204" pitchFamily="34" charset="-120"/>
              </a:rPr>
              <a:t>因為</a:t>
            </a:r>
            <a:r>
              <a:rPr lang="zh-TW" altLang="en-US" sz="2400" dirty="0" smtClean="0">
                <a:solidFill>
                  <a:schemeClr val="tx2"/>
                </a:solidFill>
                <a:latin typeface="微軟正黑體" panose="020B0604030504040204" pitchFamily="34" charset="-120"/>
                <a:ea typeface="微軟正黑體" panose="020B0604030504040204" pitchFamily="34" charset="-120"/>
              </a:rPr>
              <a:t>社會背景、文化</a:t>
            </a:r>
            <a:r>
              <a:rPr lang="zh-TW" altLang="en-US" sz="2400" dirty="0">
                <a:solidFill>
                  <a:schemeClr val="tx2"/>
                </a:solidFill>
                <a:latin typeface="微軟正黑體" panose="020B0604030504040204" pitchFamily="34" charset="-120"/>
                <a:ea typeface="微軟正黑體" panose="020B0604030504040204" pitchFamily="34" charset="-120"/>
              </a:rPr>
              <a:t>的</a:t>
            </a:r>
            <a:r>
              <a:rPr lang="zh-TW" altLang="en-US" sz="2400" dirty="0" smtClean="0">
                <a:solidFill>
                  <a:schemeClr val="tx2"/>
                </a:solidFill>
                <a:latin typeface="微軟正黑體" panose="020B0604030504040204" pitchFamily="34" charset="-120"/>
                <a:ea typeface="微軟正黑體" panose="020B0604030504040204" pitchFamily="34" charset="-120"/>
              </a:rPr>
              <a:t>不同</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造成</a:t>
            </a:r>
            <a:r>
              <a:rPr lang="zh-TW" altLang="en-US" sz="2400" dirty="0" smtClean="0">
                <a:solidFill>
                  <a:schemeClr val="tx2"/>
                </a:solidFill>
                <a:latin typeface="微軟正黑體" panose="020B0604030504040204" pitchFamily="34" charset="-120"/>
                <a:ea typeface="微軟正黑體" panose="020B0604030504040204" pitchFamily="34" charset="-120"/>
              </a:rPr>
              <a:t>學科</a:t>
            </a:r>
            <a:r>
              <a:rPr lang="zh-TW" altLang="en-US" sz="2400" dirty="0">
                <a:solidFill>
                  <a:schemeClr val="tx2"/>
                </a:solidFill>
                <a:latin typeface="微軟正黑體" panose="020B0604030504040204" pitchFamily="34" charset="-120"/>
                <a:ea typeface="微軟正黑體" panose="020B0604030504040204" pitchFamily="34" charset="-120"/>
              </a:rPr>
              <a:t>的專業領域會被</a:t>
            </a:r>
            <a:r>
              <a:rPr lang="zh-TW" altLang="en-US" sz="2400" dirty="0" smtClean="0">
                <a:solidFill>
                  <a:schemeClr val="tx2"/>
                </a:solidFill>
                <a:latin typeface="微軟正黑體" panose="020B0604030504040204" pitchFamily="34" charset="-120"/>
                <a:ea typeface="微軟正黑體" panose="020B0604030504040204" pitchFamily="34" charset="-120"/>
              </a:rPr>
              <a:t>分類</a:t>
            </a:r>
            <a:endParaRPr lang="en-US" altLang="zh-TW" sz="2400" dirty="0" smtClean="0">
              <a:solidFill>
                <a:schemeClr val="tx2"/>
              </a:solidFill>
              <a:latin typeface="微軟正黑體" panose="020B0604030504040204" pitchFamily="34" charset="-120"/>
              <a:ea typeface="微軟正黑體" panose="020B0604030504040204" pitchFamily="34" charset="-120"/>
            </a:endParaRPr>
          </a:p>
          <a:p>
            <a:pPr marL="731520" lvl="1" indent="-457200" algn="just">
              <a:buFont typeface="+mj-lt"/>
              <a:buAutoNum type="arabicPeriod"/>
            </a:pPr>
            <a:r>
              <a:rPr lang="zh-TW" altLang="en-US" sz="2400" dirty="0" smtClean="0">
                <a:solidFill>
                  <a:schemeClr val="tx2"/>
                </a:solidFill>
                <a:latin typeface="微軟正黑體" panose="020B0604030504040204" pitchFamily="34" charset="-120"/>
                <a:ea typeface="微軟正黑體" panose="020B0604030504040204" pitchFamily="34" charset="-120"/>
              </a:rPr>
              <a:t>學科</a:t>
            </a:r>
            <a:r>
              <a:rPr lang="zh-TW" altLang="en-US" sz="2400" dirty="0">
                <a:solidFill>
                  <a:schemeClr val="tx2"/>
                </a:solidFill>
                <a:latin typeface="微軟正黑體" panose="020B0604030504040204" pitchFamily="34" charset="-120"/>
                <a:ea typeface="微軟正黑體" panose="020B0604030504040204" pitchFamily="34" charset="-120"/>
              </a:rPr>
              <a:t>領域</a:t>
            </a:r>
            <a:r>
              <a:rPr lang="zh-TW" altLang="en-US" sz="2400" dirty="0" smtClean="0">
                <a:solidFill>
                  <a:schemeClr val="tx2"/>
                </a:solidFill>
                <a:latin typeface="微軟正黑體" panose="020B0604030504040204" pitchFamily="34" charset="-120"/>
                <a:ea typeface="微軟正黑體" panose="020B0604030504040204" pitchFamily="34" charset="-120"/>
              </a:rPr>
              <a:t>不同</a:t>
            </a:r>
            <a:r>
              <a:rPr lang="en-US" altLang="zh-TW" sz="2400" dirty="0">
                <a:latin typeface="微軟正黑體" panose="020B0604030504040204" pitchFamily="34" charset="-120"/>
                <a:ea typeface="微軟正黑體" panose="020B0604030504040204" pitchFamily="34" charset="-120"/>
              </a:rPr>
              <a:t>，</a:t>
            </a:r>
            <a:r>
              <a:rPr lang="zh-TW" altLang="en-US" sz="2400" dirty="0" smtClean="0">
                <a:solidFill>
                  <a:schemeClr val="tx2"/>
                </a:solidFill>
                <a:latin typeface="微軟正黑體" panose="020B0604030504040204" pitchFamily="34" charset="-120"/>
                <a:ea typeface="微軟正黑體" panose="020B0604030504040204" pitchFamily="34" charset="-120"/>
              </a:rPr>
              <a:t>也</a:t>
            </a:r>
            <a:r>
              <a:rPr lang="zh-TW" altLang="en-US" sz="2400" dirty="0">
                <a:solidFill>
                  <a:schemeClr val="tx2"/>
                </a:solidFill>
                <a:latin typeface="微軟正黑體" panose="020B0604030504040204" pitchFamily="34" charset="-120"/>
                <a:ea typeface="微軟正黑體" panose="020B0604030504040204" pitchFamily="34" charset="-120"/>
              </a:rPr>
              <a:t>會影響分類行為的</a:t>
            </a:r>
            <a:r>
              <a:rPr lang="zh-TW" altLang="en-US" sz="2400" dirty="0" smtClean="0">
                <a:solidFill>
                  <a:schemeClr val="tx2"/>
                </a:solidFill>
                <a:latin typeface="微軟正黑體" panose="020B0604030504040204" pitchFamily="34" charset="-120"/>
                <a:ea typeface="微軟正黑體" panose="020B0604030504040204" pitchFamily="34" charset="-120"/>
              </a:rPr>
              <a:t>想法</a:t>
            </a:r>
            <a:endParaRPr lang="en-US" altLang="zh-TW" sz="2400" dirty="0" smtClean="0">
              <a:solidFill>
                <a:schemeClr val="tx2"/>
              </a:solidFill>
              <a:latin typeface="微軟正黑體" panose="020B0604030504040204" pitchFamily="34" charset="-120"/>
              <a:ea typeface="微軟正黑體" panose="020B0604030504040204" pitchFamily="34" charset="-120"/>
            </a:endParaRPr>
          </a:p>
          <a:p>
            <a:pPr marL="731520" lvl="1" indent="-457200" algn="just">
              <a:buFont typeface="+mj-lt"/>
              <a:buAutoNum type="arabicPeriod"/>
            </a:pPr>
            <a:r>
              <a:rPr lang="zh-TW" altLang="en-US" sz="2400" dirty="0">
                <a:latin typeface="微軟正黑體" panose="020B0604030504040204" pitchFamily="34" charset="-120"/>
                <a:ea typeface="微軟正黑體" panose="020B0604030504040204" pitchFamily="34" charset="-120"/>
              </a:rPr>
              <a:t>例如，</a:t>
            </a:r>
            <a:r>
              <a:rPr lang="zh-TW" altLang="en-US" sz="2400" dirty="0" smtClean="0">
                <a:latin typeface="微軟正黑體" panose="020B0604030504040204" pitchFamily="34" charset="-120"/>
                <a:ea typeface="微軟正黑體" panose="020B0604030504040204" pitchFamily="34" charset="-120"/>
              </a:rPr>
              <a:t>種植蘋果和</a:t>
            </a:r>
            <a:r>
              <a:rPr lang="zh-TW" altLang="en-US" sz="2400" dirty="0">
                <a:latin typeface="微軟正黑體" panose="020B0604030504040204" pitchFamily="34" charset="-120"/>
                <a:ea typeface="微軟正黑體" panose="020B0604030504040204" pitchFamily="34" charset="-120"/>
              </a:rPr>
              <a:t>銷售</a:t>
            </a:r>
            <a:r>
              <a:rPr lang="zh-TW" altLang="en-US" sz="2400" dirty="0" smtClean="0">
                <a:latin typeface="微軟正黑體" panose="020B0604030504040204" pitchFamily="34" charset="-120"/>
                <a:ea typeface="微軟正黑體" panose="020B0604030504040204" pitchFamily="34" charset="-120"/>
              </a:rPr>
              <a:t>蘋果</a:t>
            </a:r>
            <a:r>
              <a:rPr lang="zh-TW" altLang="en-US" sz="2400" dirty="0">
                <a:latin typeface="微軟正黑體" panose="020B0604030504040204" pitchFamily="34" charset="-120"/>
                <a:ea typeface="微軟正黑體" panose="020B0604030504040204" pitchFamily="34" charset="-120"/>
              </a:rPr>
              <a:t>與</a:t>
            </a:r>
            <a:r>
              <a:rPr lang="zh-TW" altLang="en-US" sz="2400" dirty="0" smtClean="0">
                <a:latin typeface="微軟正黑體" panose="020B0604030504040204" pitchFamily="34" charset="-120"/>
                <a:ea typeface="微軟正黑體" panose="020B0604030504040204" pitchFamily="34" charset="-120"/>
              </a:rPr>
              <a:t>蘋果烹飪</a:t>
            </a:r>
            <a:endParaRPr lang="en-US" altLang="zh-TW" sz="2400" dirty="0" smtClean="0">
              <a:latin typeface="微軟正黑體" panose="020B0604030504040204" pitchFamily="34" charset="-120"/>
              <a:ea typeface="微軟正黑體" panose="020B0604030504040204" pitchFamily="34" charset="-120"/>
            </a:endParaRPr>
          </a:p>
          <a:p>
            <a:pPr marL="731520" lvl="1" indent="-457200" algn="just">
              <a:buFont typeface="+mj-lt"/>
              <a:buAutoNum type="arabicPeriod"/>
            </a:pPr>
            <a:r>
              <a:rPr lang="zh-TW" altLang="en-US" sz="2400" dirty="0">
                <a:latin typeface="微軟正黑體" panose="020B0604030504040204" pitchFamily="34" charset="-120"/>
                <a:ea typeface="微軟正黑體" panose="020B0604030504040204" pitchFamily="34" charset="-120"/>
              </a:rPr>
              <a:t>樣本的大小將受到數據收集的詳盡性和方法以及意願對象的可用性的限制</a:t>
            </a:r>
            <a:endParaRPr lang="en-US" altLang="zh-TW" sz="2400" dirty="0" smtClean="0">
              <a:solidFill>
                <a:schemeClr val="tx2"/>
              </a:solidFill>
              <a:latin typeface="微軟正黑體" panose="020B0604030504040204" pitchFamily="34" charset="-120"/>
              <a:ea typeface="微軟正黑體" panose="020B0604030504040204" pitchFamily="34" charset="-120"/>
            </a:endParaRPr>
          </a:p>
          <a:p>
            <a:pPr algn="just"/>
            <a:endParaRPr lang="en-US" altLang="zh-TW" sz="2400" dirty="0" smtClean="0">
              <a:solidFill>
                <a:schemeClr val="tx2"/>
              </a:solidFill>
              <a:latin typeface="微軟正黑體" panose="020B0604030504040204" pitchFamily="34" charset="-120"/>
              <a:ea typeface="微軟正黑體" panose="020B0604030504040204" pitchFamily="34" charset="-120"/>
            </a:endParaRPr>
          </a:p>
          <a:p>
            <a:pPr marL="0" indent="0" algn="just">
              <a:buNone/>
            </a:pPr>
            <a:endParaRPr lang="en-US" altLang="zh-TW" sz="800"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3279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研究方法</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sz="quarter" idx="1"/>
          </p:nvPr>
        </p:nvSpPr>
        <p:spPr/>
        <p:txBody>
          <a:bodyPr>
            <a:normAutofit/>
          </a:bodyPr>
          <a:lstStyle/>
          <a:p>
            <a:pPr marL="0" indent="0" algn="just">
              <a:buNone/>
            </a:pPr>
            <a:endParaRPr lang="en-US" altLang="zh-TW" sz="800" b="1"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800" b="1" dirty="0" smtClean="0">
                <a:solidFill>
                  <a:schemeClr val="bg2">
                    <a:lumMod val="10000"/>
                  </a:schemeClr>
                </a:solidFill>
                <a:latin typeface="微軟正黑體" panose="020B0604030504040204" pitchFamily="34" charset="-120"/>
                <a:ea typeface="微軟正黑體" panose="020B0604030504040204" pitchFamily="34" charset="-120"/>
              </a:rPr>
              <a:t>資料分析</a:t>
            </a:r>
            <a:endParaRPr lang="en-US" altLang="zh-TW" sz="2800" b="1" dirty="0" smtClean="0">
              <a:solidFill>
                <a:schemeClr val="bg2">
                  <a:lumMod val="10000"/>
                </a:schemeClr>
              </a:solidFill>
              <a:latin typeface="微軟正黑體" panose="020B0604030504040204" pitchFamily="34" charset="-120"/>
              <a:ea typeface="微軟正黑體" panose="020B0604030504040204" pitchFamily="34" charset="-120"/>
            </a:endParaRPr>
          </a:p>
          <a:p>
            <a:pPr algn="just"/>
            <a:r>
              <a:rPr lang="en-US" altLang="zh-TW" sz="2400" b="1" dirty="0" smtClean="0">
                <a:solidFill>
                  <a:schemeClr val="bg2">
                    <a:lumMod val="10000"/>
                  </a:schemeClr>
                </a:solidFill>
                <a:latin typeface="微軟正黑體" panose="020B0604030504040204" pitchFamily="34" charset="-120"/>
                <a:ea typeface="微軟正黑體" panose="020B0604030504040204" pitchFamily="34" charset="-120"/>
              </a:rPr>
              <a:t>Possible </a:t>
            </a:r>
            <a:r>
              <a:rPr lang="en-US" altLang="zh-TW" sz="2400" b="1" dirty="0">
                <a:solidFill>
                  <a:schemeClr val="bg2">
                    <a:lumMod val="10000"/>
                  </a:schemeClr>
                </a:solidFill>
                <a:latin typeface="微軟正黑體" panose="020B0604030504040204" pitchFamily="34" charset="-120"/>
                <a:ea typeface="微軟正黑體" panose="020B0604030504040204" pitchFamily="34" charset="-120"/>
              </a:rPr>
              <a:t>approaches to data reduction and </a:t>
            </a:r>
            <a:r>
              <a:rPr lang="en-US" altLang="zh-TW" sz="2400" b="1" dirty="0" smtClean="0">
                <a:solidFill>
                  <a:schemeClr val="bg2">
                    <a:lumMod val="10000"/>
                  </a:schemeClr>
                </a:solidFill>
                <a:latin typeface="微軟正黑體" panose="020B0604030504040204" pitchFamily="34" charset="-120"/>
                <a:ea typeface="微軟正黑體" panose="020B0604030504040204" pitchFamily="34" charset="-120"/>
              </a:rPr>
              <a:t>analysis.</a:t>
            </a:r>
          </a:p>
          <a:p>
            <a:pPr marL="731520" lvl="1" indent="-457200" algn="just">
              <a:buFont typeface="+mj-lt"/>
              <a:buAutoNum type="arabicPeriod"/>
            </a:pPr>
            <a:r>
              <a:rPr lang="zh-TW" altLang="en-US" sz="2400" dirty="0">
                <a:latin typeface="微軟正黑體" panose="020B0604030504040204" pitchFamily="34" charset="-120"/>
                <a:ea typeface="微軟正黑體" panose="020B0604030504040204" pitchFamily="34" charset="-120"/>
              </a:rPr>
              <a:t>始於一種概念化的組織</a:t>
            </a:r>
            <a:endParaRPr lang="en-US" altLang="zh-TW" sz="2400" dirty="0">
              <a:latin typeface="微軟正黑體" panose="020B0604030504040204" pitchFamily="34" charset="-120"/>
              <a:ea typeface="微軟正黑體" panose="020B0604030504040204" pitchFamily="34" charset="-120"/>
            </a:endParaRPr>
          </a:p>
          <a:p>
            <a:pPr marL="731520" lvl="1" indent="-457200" algn="just">
              <a:buFont typeface="+mj-lt"/>
              <a:buAutoNum type="arabicPeriod"/>
            </a:pPr>
            <a:r>
              <a:rPr lang="zh-TW" altLang="en-US" sz="2400" dirty="0" smtClean="0">
                <a:solidFill>
                  <a:schemeClr val="tx2"/>
                </a:solidFill>
                <a:latin typeface="微軟正黑體" panose="020B0604030504040204" pitchFamily="34" charset="-120"/>
                <a:ea typeface="微軟正黑體" panose="020B0604030504040204" pitchFamily="34" charset="-120"/>
              </a:rPr>
              <a:t>盡可能</a:t>
            </a:r>
            <a:r>
              <a:rPr lang="zh-TW" altLang="en-US" sz="2400" dirty="0" smtClean="0">
                <a:solidFill>
                  <a:schemeClr val="tx2"/>
                </a:solidFill>
                <a:latin typeface="微軟正黑體" panose="020B0604030504040204" pitchFamily="34" charset="-120"/>
                <a:ea typeface="微軟正黑體" panose="020B0604030504040204" pitchFamily="34" charset="-120"/>
              </a:rPr>
              <a:t>的接近抽樣資料</a:t>
            </a:r>
            <a:r>
              <a:rPr lang="en-US" altLang="zh-TW" sz="2400" dirty="0">
                <a:solidFill>
                  <a:schemeClr val="tx2"/>
                </a:solidFill>
                <a:latin typeface="微軟正黑體" panose="020B0604030504040204" pitchFamily="34" charset="-120"/>
                <a:ea typeface="微軟正黑體" panose="020B0604030504040204" pitchFamily="34" charset="-120"/>
              </a:rPr>
              <a:t>(</a:t>
            </a:r>
            <a:r>
              <a:rPr lang="zh-TW" altLang="en-US" sz="2400" dirty="0">
                <a:solidFill>
                  <a:schemeClr val="tx2"/>
                </a:solidFill>
                <a:latin typeface="微軟正黑體" panose="020B0604030504040204" pitchFamily="34" charset="-120"/>
                <a:ea typeface="微軟正黑體" panose="020B0604030504040204" pitchFamily="34" charset="-120"/>
              </a:rPr>
              <a:t>人、被分類的文件</a:t>
            </a:r>
            <a:r>
              <a:rPr lang="en-US" altLang="zh-TW" sz="2400" dirty="0">
                <a:solidFill>
                  <a:schemeClr val="tx2"/>
                </a:solidFill>
                <a:latin typeface="微軟正黑體" panose="020B0604030504040204" pitchFamily="34" charset="-120"/>
                <a:ea typeface="微軟正黑體" panose="020B0604030504040204" pitchFamily="34" charset="-120"/>
              </a:rPr>
              <a:t>)</a:t>
            </a:r>
            <a:r>
              <a:rPr lang="zh-TW" altLang="en-US" sz="2400" dirty="0">
                <a:solidFill>
                  <a:schemeClr val="tx2"/>
                </a:solidFill>
                <a:latin typeface="微軟正黑體" panose="020B0604030504040204" pitchFamily="34" charset="-120"/>
                <a:ea typeface="微軟正黑體" panose="020B0604030504040204" pitchFamily="34" charset="-120"/>
              </a:rPr>
              <a:t>、觀察、訪談、分析</a:t>
            </a:r>
            <a:r>
              <a:rPr lang="zh-TW" altLang="en-US" sz="2400" dirty="0" smtClean="0">
                <a:solidFill>
                  <a:schemeClr val="tx2"/>
                </a:solidFill>
                <a:latin typeface="微軟正黑體" panose="020B0604030504040204" pitchFamily="34" charset="-120"/>
                <a:ea typeface="微軟正黑體" panose="020B0604030504040204" pitchFamily="34" charset="-120"/>
              </a:rPr>
              <a:t>結果</a:t>
            </a:r>
            <a:endParaRPr lang="en-US" altLang="zh-TW" sz="2400" dirty="0" smtClean="0">
              <a:solidFill>
                <a:schemeClr val="tx2"/>
              </a:solidFill>
              <a:latin typeface="微軟正黑體" panose="020B0604030504040204" pitchFamily="34" charset="-120"/>
              <a:ea typeface="微軟正黑體" panose="020B0604030504040204" pitchFamily="34" charset="-120"/>
            </a:endParaRPr>
          </a:p>
          <a:p>
            <a:pPr marL="731520" lvl="1" indent="-457200" algn="just">
              <a:buFont typeface="+mj-lt"/>
              <a:buAutoNum type="arabicPeriod"/>
            </a:pPr>
            <a:r>
              <a:rPr lang="en-US" altLang="zh-TW" sz="2400" dirty="0" smtClean="0">
                <a:solidFill>
                  <a:schemeClr val="tx2"/>
                </a:solidFill>
                <a:latin typeface="微軟正黑體" panose="020B0604030504040204" pitchFamily="34" charset="-120"/>
                <a:ea typeface="微軟正黑體" panose="020B0604030504040204" pitchFamily="34" charset="-120"/>
              </a:rPr>
              <a:t>Simon </a:t>
            </a:r>
            <a:r>
              <a:rPr lang="en-US" altLang="zh-TW" sz="2400" dirty="0">
                <a:solidFill>
                  <a:schemeClr val="tx2"/>
                </a:solidFill>
                <a:latin typeface="微軟正黑體" panose="020B0604030504040204" pitchFamily="34" charset="-120"/>
                <a:ea typeface="微軟正黑體" panose="020B0604030504040204" pitchFamily="34" charset="-120"/>
              </a:rPr>
              <a:t>and </a:t>
            </a:r>
            <a:r>
              <a:rPr lang="en-US" altLang="zh-TW" sz="2400" dirty="0" smtClean="0">
                <a:solidFill>
                  <a:schemeClr val="tx2"/>
                </a:solidFill>
                <a:latin typeface="微軟正黑體" panose="020B0604030504040204" pitchFamily="34" charset="-120"/>
                <a:ea typeface="微軟正黑體" panose="020B0604030504040204" pitchFamily="34" charset="-120"/>
              </a:rPr>
              <a:t>Burstein(1985</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solidFill>
                  <a:schemeClr val="tx2"/>
                </a:solidFill>
                <a:latin typeface="微軟正黑體" panose="020B0604030504040204" pitchFamily="34" charset="-120"/>
                <a:ea typeface="微軟正黑體" panose="020B0604030504040204" pitchFamily="34" charset="-120"/>
              </a:rPr>
              <a:t>認為</a:t>
            </a:r>
            <a:r>
              <a:rPr lang="zh-TW" altLang="en-US" sz="2400" dirty="0">
                <a:solidFill>
                  <a:schemeClr val="tx2"/>
                </a:solidFill>
                <a:latin typeface="微軟正黑體" panose="020B0604030504040204" pitchFamily="34" charset="-120"/>
                <a:ea typeface="微軟正黑體" panose="020B0604030504040204" pitchFamily="34" charset="-120"/>
              </a:rPr>
              <a:t>這種方法就像是在繪製一種系統</a:t>
            </a:r>
            <a:r>
              <a:rPr lang="zh-TW" altLang="en-US" sz="2400" dirty="0" smtClean="0">
                <a:solidFill>
                  <a:schemeClr val="tx2"/>
                </a:solidFill>
                <a:latin typeface="微軟正黑體" panose="020B0604030504040204" pitchFamily="34" charset="-120"/>
                <a:ea typeface="微軟正黑體" panose="020B0604030504040204" pitchFamily="34" charset="-120"/>
              </a:rPr>
              <a:t>組織</a:t>
            </a:r>
            <a:endParaRPr lang="en-US" altLang="zh-TW" sz="2400" dirty="0" smtClean="0">
              <a:solidFill>
                <a:schemeClr val="tx2"/>
              </a:solidFill>
              <a:latin typeface="微軟正黑體" panose="020B0604030504040204" pitchFamily="34" charset="-120"/>
              <a:ea typeface="微軟正黑體" panose="020B0604030504040204" pitchFamily="34" charset="-120"/>
            </a:endParaRPr>
          </a:p>
          <a:p>
            <a:pPr marL="731520" lvl="1" indent="-457200" algn="just">
              <a:buFont typeface="+mj-lt"/>
              <a:buAutoNum type="arabicPeriod"/>
            </a:pPr>
            <a:r>
              <a:rPr lang="zh-TW" altLang="en-US" sz="2400" dirty="0" smtClean="0">
                <a:latin typeface="微軟正黑體" panose="020B0604030504040204" pitchFamily="34" charset="-120"/>
                <a:ea typeface="微軟正黑體" panose="020B0604030504040204" pitchFamily="34" charset="-120"/>
              </a:rPr>
              <a:t>目的為盡可能的將描述組織資料用在</a:t>
            </a:r>
            <a:r>
              <a:rPr lang="zh-TW" altLang="en-US" sz="2400" dirty="0">
                <a:latin typeface="微軟正黑體" panose="020B0604030504040204" pitchFamily="34" charset="-120"/>
                <a:ea typeface="微軟正黑體" panose="020B0604030504040204" pitchFamily="34" charset="-120"/>
              </a:rPr>
              <a:t>實際使用中的認知</a:t>
            </a:r>
            <a:r>
              <a:rPr lang="zh-TW" altLang="en-US" sz="2400" dirty="0" smtClean="0">
                <a:latin typeface="微軟正黑體" panose="020B0604030504040204" pitchFamily="34" charset="-120"/>
                <a:ea typeface="微軟正黑體" panose="020B0604030504040204" pitchFamily="34" charset="-120"/>
              </a:rPr>
              <a:t>原理內</a:t>
            </a:r>
            <a:endParaRPr lang="zh-TW" altLang="en-US" sz="2400" dirty="0">
              <a:solidFill>
                <a:schemeClr val="tx2"/>
              </a:solidFill>
              <a:latin typeface="微軟正黑體" panose="020B0604030504040204" pitchFamily="34" charset="-120"/>
              <a:ea typeface="微軟正黑體" panose="020B0604030504040204" pitchFamily="34" charset="-120"/>
            </a:endParaRPr>
          </a:p>
          <a:p>
            <a:pPr algn="just"/>
            <a:endParaRPr lang="en-US" altLang="zh-TW" sz="2800" b="1" dirty="0" smtClean="0">
              <a:solidFill>
                <a:schemeClr val="tx2"/>
              </a:solidFill>
              <a:latin typeface="微軟正黑體" panose="020B0604030504040204" pitchFamily="34" charset="-120"/>
              <a:ea typeface="微軟正黑體" panose="020B0604030504040204" pitchFamily="34" charset="-120"/>
            </a:endParaRPr>
          </a:p>
          <a:p>
            <a:pPr marL="0" indent="0" algn="just">
              <a:buNone/>
            </a:pPr>
            <a:endParaRPr lang="en-US" altLang="zh-TW" sz="800"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30036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研究方法</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sz="quarter" idx="1"/>
          </p:nvPr>
        </p:nvSpPr>
        <p:spPr/>
        <p:txBody>
          <a:bodyPr>
            <a:normAutofit/>
          </a:bodyPr>
          <a:lstStyle/>
          <a:p>
            <a:pPr marL="0" indent="0" algn="just">
              <a:buNone/>
            </a:pPr>
            <a:endParaRPr lang="en-US" altLang="zh-TW" sz="800" b="1"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800" b="1" dirty="0" smtClean="0">
                <a:solidFill>
                  <a:schemeClr val="bg2">
                    <a:lumMod val="10000"/>
                  </a:schemeClr>
                </a:solidFill>
                <a:latin typeface="微軟正黑體" panose="020B0604030504040204" pitchFamily="34" charset="-120"/>
                <a:ea typeface="微軟正黑體" panose="020B0604030504040204" pitchFamily="34" charset="-120"/>
              </a:rPr>
              <a:t>測試 </a:t>
            </a:r>
            <a:endParaRPr lang="en-US" altLang="zh-TW" sz="2800" b="1" dirty="0" smtClean="0">
              <a:solidFill>
                <a:schemeClr val="bg2">
                  <a:lumMod val="10000"/>
                </a:schemeClr>
              </a:solidFill>
              <a:latin typeface="微軟正黑體" panose="020B0604030504040204" pitchFamily="34" charset="-120"/>
              <a:ea typeface="微軟正黑體" panose="020B0604030504040204" pitchFamily="34" charset="-120"/>
            </a:endParaRPr>
          </a:p>
          <a:p>
            <a:pPr algn="just"/>
            <a:r>
              <a:rPr lang="en-US" altLang="zh-TW" sz="2400" b="1" dirty="0" smtClean="0">
                <a:solidFill>
                  <a:schemeClr val="bg2">
                    <a:lumMod val="10000"/>
                  </a:schemeClr>
                </a:solidFill>
                <a:latin typeface="微軟正黑體" panose="020B0604030504040204" pitchFamily="34" charset="-120"/>
                <a:ea typeface="微軟正黑體" panose="020B0604030504040204" pitchFamily="34" charset="-120"/>
              </a:rPr>
              <a:t>Testing.</a:t>
            </a:r>
          </a:p>
          <a:p>
            <a:pPr marL="731520" lvl="1" indent="-457200" algn="just">
              <a:buFont typeface="+mj-lt"/>
              <a:buAutoNum type="arabicPeriod"/>
            </a:pPr>
            <a:r>
              <a:rPr lang="zh-TW" altLang="en-US" sz="2400" dirty="0" smtClean="0">
                <a:solidFill>
                  <a:schemeClr val="tx2"/>
                </a:solidFill>
                <a:latin typeface="微軟正黑體" panose="020B0604030504040204" pitchFamily="34" charset="-120"/>
                <a:ea typeface="微軟正黑體" panose="020B0604030504040204" pitchFamily="34" charset="-120"/>
              </a:rPr>
              <a:t>研究</a:t>
            </a:r>
            <a:r>
              <a:rPr lang="zh-TW" altLang="en-US" sz="2400" dirty="0">
                <a:solidFill>
                  <a:schemeClr val="tx2"/>
                </a:solidFill>
                <a:latin typeface="微軟正黑體" panose="020B0604030504040204" pitchFamily="34" charset="-120"/>
                <a:ea typeface="微軟正黑體" panose="020B0604030504040204" pitchFamily="34" charset="-120"/>
              </a:rPr>
              <a:t>設計的最後一</a:t>
            </a:r>
            <a:r>
              <a:rPr lang="zh-TW" altLang="en-US" sz="2400" dirty="0" smtClean="0">
                <a:solidFill>
                  <a:schemeClr val="tx2"/>
                </a:solidFill>
                <a:latin typeface="微軟正黑體" panose="020B0604030504040204" pitchFamily="34" charset="-120"/>
                <a:ea typeface="微軟正黑體" panose="020B0604030504040204" pitchFamily="34" charset="-120"/>
              </a:rPr>
              <a:t>步</a:t>
            </a:r>
            <a:endParaRPr lang="en-US" altLang="zh-TW" sz="2400" dirty="0" smtClean="0">
              <a:solidFill>
                <a:schemeClr val="tx2"/>
              </a:solidFill>
              <a:latin typeface="微軟正黑體" panose="020B0604030504040204" pitchFamily="34" charset="-120"/>
              <a:ea typeface="微軟正黑體" panose="020B0604030504040204" pitchFamily="34" charset="-120"/>
            </a:endParaRPr>
          </a:p>
          <a:p>
            <a:pPr marL="731520" lvl="1" indent="-457200" algn="just">
              <a:buFont typeface="+mj-lt"/>
              <a:buAutoNum type="arabicPeriod"/>
            </a:pPr>
            <a:r>
              <a:rPr lang="zh-TW" altLang="en-US" sz="2400" dirty="0" smtClean="0">
                <a:solidFill>
                  <a:schemeClr val="tx2"/>
                </a:solidFill>
                <a:latin typeface="微軟正黑體" panose="020B0604030504040204" pitchFamily="34" charset="-120"/>
                <a:ea typeface="微軟正黑體" panose="020B0604030504040204" pitchFamily="34" charset="-120"/>
              </a:rPr>
              <a:t>對</a:t>
            </a:r>
            <a:r>
              <a:rPr lang="zh-TW" altLang="en-US" sz="2400" dirty="0">
                <a:solidFill>
                  <a:schemeClr val="tx2"/>
                </a:solidFill>
                <a:latin typeface="微軟正黑體" panose="020B0604030504040204" pitchFamily="34" charset="-120"/>
                <a:ea typeface="微軟正黑體" panose="020B0604030504040204" pitchFamily="34" charset="-120"/>
              </a:rPr>
              <a:t>每個受試者</a:t>
            </a:r>
            <a:r>
              <a:rPr lang="zh-TW" altLang="en-US" sz="2400" dirty="0" smtClean="0">
                <a:solidFill>
                  <a:schemeClr val="tx2"/>
                </a:solidFill>
                <a:latin typeface="微軟正黑體" panose="020B0604030504040204" pitchFamily="34" charset="-120"/>
                <a:ea typeface="微軟正黑體" panose="020B0604030504040204" pitchFamily="34" charset="-120"/>
              </a:rPr>
              <a:t>評估，從</a:t>
            </a:r>
            <a:r>
              <a:rPr lang="zh-TW" altLang="en-US" sz="2400" dirty="0">
                <a:solidFill>
                  <a:schemeClr val="tx2"/>
                </a:solidFill>
                <a:latin typeface="微軟正黑體" panose="020B0604030504040204" pitchFamily="34" charset="-120"/>
                <a:ea typeface="微軟正黑體" panose="020B0604030504040204" pitchFamily="34" charset="-120"/>
              </a:rPr>
              <a:t>收集到的</a:t>
            </a:r>
            <a:r>
              <a:rPr lang="zh-TW" altLang="en-US" sz="2400" dirty="0" smtClean="0">
                <a:solidFill>
                  <a:schemeClr val="tx2"/>
                </a:solidFill>
                <a:latin typeface="微軟正黑體" panose="020B0604030504040204" pitchFamily="34" charset="-120"/>
                <a:ea typeface="微軟正黑體" panose="020B0604030504040204" pitchFamily="34" charset="-120"/>
              </a:rPr>
              <a:t>數據分析與分類</a:t>
            </a:r>
            <a:r>
              <a:rPr lang="zh-TW" altLang="en-US" sz="2400" dirty="0">
                <a:solidFill>
                  <a:schemeClr val="tx2"/>
                </a:solidFill>
                <a:latin typeface="微軟正黑體" panose="020B0604030504040204" pitchFamily="34" charset="-120"/>
                <a:ea typeface="微軟正黑體" panose="020B0604030504040204" pitchFamily="34" charset="-120"/>
              </a:rPr>
              <a:t>中</a:t>
            </a:r>
            <a:r>
              <a:rPr lang="zh-TW" altLang="en-US" sz="2400" dirty="0" smtClean="0">
                <a:solidFill>
                  <a:schemeClr val="tx2"/>
                </a:solidFill>
                <a:latin typeface="微軟正黑體" panose="020B0604030504040204" pitchFamily="34" charset="-120"/>
                <a:ea typeface="微軟正黑體" panose="020B0604030504040204" pitchFamily="34" charset="-120"/>
              </a:rPr>
              <a:t>發現其中的規則</a:t>
            </a:r>
            <a:r>
              <a:rPr lang="zh-TW" altLang="en-US" sz="2400" dirty="0">
                <a:solidFill>
                  <a:schemeClr val="tx2"/>
                </a:solidFill>
                <a:latin typeface="微軟正黑體" panose="020B0604030504040204" pitchFamily="34" charset="-120"/>
                <a:ea typeface="微軟正黑體" panose="020B0604030504040204" pitchFamily="34" charset="-120"/>
              </a:rPr>
              <a:t>和</a:t>
            </a:r>
            <a:r>
              <a:rPr lang="zh-TW" altLang="en-US" sz="2400" dirty="0" smtClean="0">
                <a:solidFill>
                  <a:schemeClr val="tx2"/>
                </a:solidFill>
                <a:latin typeface="微軟正黑體" panose="020B0604030504040204" pitchFamily="34" charset="-120"/>
                <a:ea typeface="微軟正黑體" panose="020B0604030504040204" pitchFamily="34" charset="-120"/>
              </a:rPr>
              <a:t>關係</a:t>
            </a:r>
            <a:endParaRPr lang="zh-TW" altLang="en-US" sz="2400" dirty="0">
              <a:solidFill>
                <a:schemeClr val="tx2"/>
              </a:solidFill>
              <a:latin typeface="微軟正黑體" panose="020B0604030504040204" pitchFamily="34" charset="-120"/>
              <a:ea typeface="微軟正黑體" panose="020B0604030504040204" pitchFamily="34" charset="-120"/>
            </a:endParaRPr>
          </a:p>
          <a:p>
            <a:pPr marL="731520" lvl="1" indent="-457200" algn="just">
              <a:buFont typeface="+mj-lt"/>
              <a:buAutoNum type="arabicPeriod"/>
            </a:pPr>
            <a:r>
              <a:rPr lang="zh-TW" altLang="en-US" sz="2400" dirty="0">
                <a:solidFill>
                  <a:schemeClr val="tx2"/>
                </a:solidFill>
                <a:latin typeface="微軟正黑體" panose="020B0604030504040204" pitchFamily="34" charset="-120"/>
                <a:ea typeface="微軟正黑體" panose="020B0604030504040204" pitchFamily="34" charset="-120"/>
              </a:rPr>
              <a:t>來自此評估</a:t>
            </a:r>
            <a:r>
              <a:rPr lang="zh-TW" altLang="en-US" sz="2400" dirty="0" smtClean="0">
                <a:solidFill>
                  <a:schemeClr val="tx2"/>
                </a:solidFill>
                <a:latin typeface="微軟正黑體" panose="020B0604030504040204" pitchFamily="34" charset="-120"/>
                <a:ea typeface="微軟正黑體" panose="020B0604030504040204" pitchFamily="34" charset="-120"/>
              </a:rPr>
              <a:t>的資訊也會被</a:t>
            </a:r>
            <a:r>
              <a:rPr lang="zh-TW" altLang="en-US" sz="2400" dirty="0">
                <a:solidFill>
                  <a:schemeClr val="tx2"/>
                </a:solidFill>
                <a:latin typeface="微軟正黑體" panose="020B0604030504040204" pitchFamily="34" charset="-120"/>
                <a:ea typeface="微軟正黑體" panose="020B0604030504040204" pitchFamily="34" charset="-120"/>
              </a:rPr>
              <a:t>納入</a:t>
            </a:r>
            <a:r>
              <a:rPr lang="zh-TW" altLang="en-US" sz="2400" dirty="0" smtClean="0">
                <a:solidFill>
                  <a:schemeClr val="tx2"/>
                </a:solidFill>
                <a:latin typeface="微軟正黑體" panose="020B0604030504040204" pitchFamily="34" charset="-120"/>
                <a:ea typeface="微軟正黑體" panose="020B0604030504040204" pitchFamily="34" charset="-120"/>
              </a:rPr>
              <a:t>分析</a:t>
            </a:r>
            <a:endParaRPr lang="en-US" altLang="zh-TW" sz="2400" dirty="0" smtClean="0">
              <a:solidFill>
                <a:schemeClr val="tx2"/>
              </a:solidFill>
              <a:latin typeface="微軟正黑體" panose="020B0604030504040204" pitchFamily="34" charset="-120"/>
              <a:ea typeface="微軟正黑體" panose="020B0604030504040204" pitchFamily="34" charset="-120"/>
            </a:endParaRPr>
          </a:p>
          <a:p>
            <a:pPr marL="731520" lvl="1" indent="-457200" algn="just">
              <a:buFont typeface="+mj-lt"/>
              <a:buAutoNum type="arabicPeriod"/>
            </a:pPr>
            <a:r>
              <a:rPr lang="zh-TW" altLang="en-US" sz="2400" dirty="0" smtClean="0">
                <a:latin typeface="微軟正黑體" panose="020B0604030504040204" pitchFamily="34" charset="-120"/>
                <a:ea typeface="微軟正黑體" panose="020B0604030504040204" pitchFamily="34" charset="-120"/>
              </a:rPr>
              <a:t>是否</a:t>
            </a:r>
            <a:r>
              <a:rPr lang="zh-TW" altLang="en-US" sz="2400" dirty="0">
                <a:latin typeface="微軟正黑體" panose="020B0604030504040204" pitchFamily="34" charset="-120"/>
                <a:ea typeface="微軟正黑體" panose="020B0604030504040204" pitchFamily="34" charset="-120"/>
              </a:rPr>
              <a:t>可以預測必要的</a:t>
            </a:r>
            <a:r>
              <a:rPr lang="zh-TW" altLang="en-US" sz="2400" dirty="0" smtClean="0">
                <a:latin typeface="微軟正黑體" panose="020B0604030504040204" pitchFamily="34" charset="-120"/>
                <a:ea typeface="微軟正黑體" panose="020B0604030504040204" pitchFamily="34" charset="-120"/>
              </a:rPr>
              <a:t>知識</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必須</a:t>
            </a:r>
            <a:r>
              <a:rPr lang="zh-TW" altLang="en-US" sz="2400" dirty="0">
                <a:latin typeface="微軟正黑體" panose="020B0604030504040204" pitchFamily="34" charset="-120"/>
                <a:ea typeface="微軟正黑體" panose="020B0604030504040204" pitchFamily="34" charset="-120"/>
              </a:rPr>
              <a:t>調用哪些</a:t>
            </a:r>
            <a:r>
              <a:rPr lang="zh-TW" altLang="en-US" sz="2400" dirty="0" smtClean="0">
                <a:latin typeface="微軟正黑體" panose="020B0604030504040204" pitchFamily="34" charset="-120"/>
                <a:ea typeface="微軟正黑體" panose="020B0604030504040204" pitchFamily="34" charset="-120"/>
              </a:rPr>
              <a:t>規則</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才能</a:t>
            </a:r>
            <a:r>
              <a:rPr lang="zh-TW" altLang="en-US" sz="2400" dirty="0">
                <a:latin typeface="微軟正黑體" panose="020B0604030504040204" pitchFamily="34" charset="-120"/>
                <a:ea typeface="微軟正黑體" panose="020B0604030504040204" pitchFamily="34" charset="-120"/>
              </a:rPr>
              <a:t>以</a:t>
            </a:r>
            <a:r>
              <a:rPr lang="zh-TW" altLang="en-US" sz="2400" dirty="0" smtClean="0">
                <a:latin typeface="微軟正黑體" panose="020B0604030504040204" pitchFamily="34" charset="-120"/>
                <a:ea typeface="微軟正黑體" panose="020B0604030504040204" pitchFamily="34" charset="-120"/>
              </a:rPr>
              <a:t>與</a:t>
            </a:r>
            <a:r>
              <a:rPr lang="zh-TW" altLang="en-US" sz="2400" dirty="0">
                <a:latin typeface="微軟正黑體" panose="020B0604030504040204" pitchFamily="34" charset="-120"/>
                <a:ea typeface="微軟正黑體" panose="020B0604030504040204" pitchFamily="34" charset="-120"/>
              </a:rPr>
              <a:t>大致相同的</a:t>
            </a:r>
            <a:r>
              <a:rPr lang="zh-TW" altLang="en-US" sz="2400" dirty="0" smtClean="0">
                <a:latin typeface="微軟正黑體" panose="020B0604030504040204" pitchFamily="34" charset="-120"/>
                <a:ea typeface="微軟正黑體" panose="020B0604030504040204" pitchFamily="34" charset="-120"/>
              </a:rPr>
              <a:t>思維方式“</a:t>
            </a:r>
            <a:r>
              <a:rPr lang="zh-TW" altLang="en-US" sz="2400" dirty="0">
                <a:latin typeface="微軟正黑體" panose="020B0604030504040204" pitchFamily="34" charset="-120"/>
                <a:ea typeface="微軟正黑體" panose="020B0604030504040204" pitchFamily="34" charset="-120"/>
              </a:rPr>
              <a:t>思考</a:t>
            </a:r>
            <a:r>
              <a:rPr lang="zh-TW" altLang="en-US" sz="2400" dirty="0" smtClean="0">
                <a:latin typeface="微軟正黑體" panose="020B0604030504040204" pitchFamily="34" charset="-120"/>
                <a:ea typeface="微軟正黑體" panose="020B0604030504040204" pitchFamily="34" charset="-120"/>
              </a:rPr>
              <a:t>”被</a:t>
            </a:r>
            <a:r>
              <a:rPr lang="zh-TW" altLang="en-US" sz="2400" dirty="0">
                <a:latin typeface="微軟正黑體" panose="020B0604030504040204" pitchFamily="34" charset="-120"/>
                <a:ea typeface="微軟正黑體" panose="020B0604030504040204" pitchFamily="34" charset="-120"/>
              </a:rPr>
              <a:t>描述的人</a:t>
            </a:r>
            <a:endParaRPr lang="en-US" altLang="zh-TW" sz="2400" dirty="0" smtClean="0">
              <a:solidFill>
                <a:schemeClr val="tx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49126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頁數整理</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sz="quarter" idx="1"/>
          </p:nvPr>
        </p:nvSpPr>
        <p:spPr/>
        <p:txBody>
          <a:bodyPr>
            <a:normAutofit/>
          </a:bodyPr>
          <a:lstStyle/>
          <a:p>
            <a:pPr marL="0" indent="0" algn="just">
              <a:buNone/>
            </a:pPr>
            <a:endParaRPr lang="en-US" altLang="zh-TW" sz="800"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500" dirty="0" smtClean="0">
                <a:solidFill>
                  <a:schemeClr val="tx2"/>
                </a:solidFill>
                <a:latin typeface="微軟正黑體" panose="020B0604030504040204" pitchFamily="34" charset="-120"/>
                <a:ea typeface="微軟正黑體" panose="020B0604030504040204" pitchFamily="34" charset="-120"/>
              </a:rPr>
              <a:t>總頁數</a:t>
            </a:r>
            <a:r>
              <a:rPr lang="en-US" altLang="zh-TW" sz="2500" dirty="0" smtClean="0">
                <a:solidFill>
                  <a:schemeClr val="tx2"/>
                </a:solidFill>
                <a:latin typeface="微軟正黑體" panose="020B0604030504040204" pitchFamily="34" charset="-120"/>
                <a:ea typeface="微軟正黑體" panose="020B0604030504040204" pitchFamily="34" charset="-120"/>
              </a:rPr>
              <a:t>250</a:t>
            </a:r>
            <a:r>
              <a:rPr lang="zh-TW" altLang="en-US" sz="2500" dirty="0" smtClean="0">
                <a:solidFill>
                  <a:schemeClr val="tx2"/>
                </a:solidFill>
                <a:latin typeface="微軟正黑體" panose="020B0604030504040204" pitchFamily="34" charset="-120"/>
                <a:ea typeface="微軟正黑體" panose="020B0604030504040204" pitchFamily="34" charset="-120"/>
              </a:rPr>
              <a:t>頁</a:t>
            </a:r>
            <a:endParaRPr lang="en-US" altLang="zh-TW" sz="2500" dirty="0" smtClean="0">
              <a:solidFill>
                <a:schemeClr val="tx2"/>
              </a:solidFill>
              <a:latin typeface="微軟正黑體" panose="020B0604030504040204" pitchFamily="34" charset="-120"/>
              <a:ea typeface="微軟正黑體" panose="020B0604030504040204" pitchFamily="34" charset="-120"/>
            </a:endParaRPr>
          </a:p>
          <a:p>
            <a:pPr marL="0" indent="0" algn="just">
              <a:buNone/>
            </a:pPr>
            <a:endParaRPr lang="en-US" altLang="zh-TW" sz="800"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500" b="1" dirty="0" smtClean="0">
                <a:solidFill>
                  <a:schemeClr val="tx2"/>
                </a:solidFill>
                <a:latin typeface="微軟正黑體" panose="020B0604030504040204" pitchFamily="34" charset="-120"/>
                <a:ea typeface="微軟正黑體" panose="020B0604030504040204" pitchFamily="34" charset="-120"/>
              </a:rPr>
              <a:t>論文</a:t>
            </a:r>
            <a:r>
              <a:rPr lang="zh-TW" altLang="en-US" sz="2500" b="1" dirty="0" smtClean="0">
                <a:solidFill>
                  <a:schemeClr val="tx2"/>
                </a:solidFill>
                <a:latin typeface="微軟正黑體" panose="020B0604030504040204" pitchFamily="34" charset="-120"/>
                <a:ea typeface="微軟正黑體" panose="020B0604030504040204" pitchFamily="34" charset="-120"/>
              </a:rPr>
              <a:t>摘要 </a:t>
            </a:r>
            <a:r>
              <a:rPr lang="en-US" altLang="zh-TW" sz="2500" b="1" dirty="0" smtClean="0">
                <a:solidFill>
                  <a:schemeClr val="tx2"/>
                </a:solidFill>
                <a:latin typeface="微軟正黑體" panose="020B0604030504040204" pitchFamily="34" charset="-120"/>
                <a:ea typeface="微軟正黑體" panose="020B0604030504040204" pitchFamily="34" charset="-120"/>
              </a:rPr>
              <a:t>2</a:t>
            </a:r>
            <a:r>
              <a:rPr lang="zh-TW" altLang="en-US" sz="2500" b="1" dirty="0" smtClean="0">
                <a:solidFill>
                  <a:schemeClr val="tx2"/>
                </a:solidFill>
                <a:latin typeface="微軟正黑體" panose="020B0604030504040204" pitchFamily="34" charset="-120"/>
                <a:ea typeface="微軟正黑體" panose="020B0604030504040204" pitchFamily="34" charset="-120"/>
              </a:rPr>
              <a:t>頁</a:t>
            </a:r>
            <a:endParaRPr lang="en-US" altLang="zh-TW" sz="800" b="1"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500" dirty="0">
                <a:solidFill>
                  <a:schemeClr val="tx2"/>
                </a:solidFill>
                <a:latin typeface="微軟正黑體" panose="020B0604030504040204" pitchFamily="34" charset="-120"/>
                <a:ea typeface="微軟正黑體" panose="020B0604030504040204" pitchFamily="34" charset="-120"/>
              </a:rPr>
              <a:t>第一</a:t>
            </a:r>
            <a:r>
              <a:rPr lang="zh-TW" altLang="en-US" sz="2500" dirty="0" smtClean="0">
                <a:solidFill>
                  <a:schemeClr val="tx2"/>
                </a:solidFill>
                <a:latin typeface="微軟正黑體" panose="020B0604030504040204" pitchFamily="34" charset="-120"/>
                <a:ea typeface="微軟正黑體" panose="020B0604030504040204" pitchFamily="34" charset="-120"/>
              </a:rPr>
              <a:t>章 </a:t>
            </a:r>
            <a:r>
              <a:rPr lang="zh-TW" altLang="en-US" sz="2500" dirty="0" smtClean="0">
                <a:solidFill>
                  <a:schemeClr val="tx2"/>
                </a:solidFill>
                <a:latin typeface="微軟正黑體" panose="020B0604030504040204" pitchFamily="34" charset="-120"/>
                <a:ea typeface="微軟正黑體" panose="020B0604030504040204" pitchFamily="34" charset="-120"/>
              </a:rPr>
              <a:t>介紹 </a:t>
            </a:r>
            <a:r>
              <a:rPr lang="en-US" altLang="zh-TW" sz="2500" dirty="0" smtClean="0">
                <a:solidFill>
                  <a:schemeClr val="tx2"/>
                </a:solidFill>
                <a:latin typeface="微軟正黑體" panose="020B0604030504040204" pitchFamily="34" charset="-120"/>
                <a:ea typeface="微軟正黑體" panose="020B0604030504040204" pitchFamily="34" charset="-120"/>
              </a:rPr>
              <a:t>7</a:t>
            </a:r>
            <a:r>
              <a:rPr lang="zh-TW" altLang="en-US" sz="2500" dirty="0" smtClean="0">
                <a:solidFill>
                  <a:schemeClr val="tx2"/>
                </a:solidFill>
                <a:latin typeface="微軟正黑體" panose="020B0604030504040204" pitchFamily="34" charset="-120"/>
                <a:ea typeface="微軟正黑體" panose="020B0604030504040204" pitchFamily="34" charset="-120"/>
              </a:rPr>
              <a:t>頁</a:t>
            </a:r>
            <a:endParaRPr lang="en-US" altLang="zh-TW" sz="2500" dirty="0" smtClean="0">
              <a:solidFill>
                <a:schemeClr val="tx2"/>
              </a:solidFill>
              <a:latin typeface="微軟正黑體" panose="020B0604030504040204" pitchFamily="34" charset="-120"/>
              <a:ea typeface="微軟正黑體" panose="020B0604030504040204" pitchFamily="34" charset="-120"/>
            </a:endParaRPr>
          </a:p>
          <a:p>
            <a:pPr algn="just">
              <a:buClr>
                <a:schemeClr val="bg1"/>
              </a:buClr>
            </a:pPr>
            <a:r>
              <a:rPr lang="zh-TW" altLang="en-US" sz="2500" b="1" dirty="0">
                <a:solidFill>
                  <a:schemeClr val="tx2"/>
                </a:solidFill>
                <a:latin typeface="微軟正黑體" panose="020B0604030504040204" pitchFamily="34" charset="-120"/>
                <a:ea typeface="微軟正黑體" panose="020B0604030504040204" pitchFamily="34" charset="-120"/>
              </a:rPr>
              <a:t>研究背景及</a:t>
            </a:r>
            <a:r>
              <a:rPr lang="zh-TW" altLang="en-US" sz="2500" b="1" dirty="0" smtClean="0">
                <a:solidFill>
                  <a:schemeClr val="tx2"/>
                </a:solidFill>
                <a:latin typeface="微軟正黑體" panose="020B0604030504040204" pitchFamily="34" charset="-120"/>
                <a:ea typeface="微軟正黑體" panose="020B0604030504040204" pitchFamily="34" charset="-120"/>
              </a:rPr>
              <a:t>動機</a:t>
            </a:r>
            <a:r>
              <a:rPr lang="en-US" altLang="zh-TW" sz="2500" b="1" dirty="0" smtClean="0">
                <a:solidFill>
                  <a:schemeClr val="tx2"/>
                </a:solidFill>
                <a:latin typeface="微軟正黑體" panose="020B0604030504040204" pitchFamily="34" charset="-120"/>
                <a:ea typeface="微軟正黑體" panose="020B0604030504040204" pitchFamily="34" charset="-120"/>
              </a:rPr>
              <a:t>p.1</a:t>
            </a:r>
          </a:p>
          <a:p>
            <a:pPr algn="just">
              <a:buClr>
                <a:schemeClr val="bg1"/>
              </a:buClr>
            </a:pPr>
            <a:r>
              <a:rPr lang="zh-TW" altLang="en-US" sz="2500" b="1" dirty="0">
                <a:solidFill>
                  <a:schemeClr val="tx2"/>
                </a:solidFill>
                <a:latin typeface="微軟正黑體" panose="020B0604030504040204" pitchFamily="34" charset="-120"/>
                <a:ea typeface="微軟正黑體" panose="020B0604030504040204" pitchFamily="34" charset="-120"/>
              </a:rPr>
              <a:t>研究目的與具體</a:t>
            </a:r>
            <a:r>
              <a:rPr lang="zh-TW" altLang="en-US" sz="2500" b="1" dirty="0" smtClean="0">
                <a:solidFill>
                  <a:schemeClr val="tx2"/>
                </a:solidFill>
                <a:latin typeface="微軟正黑體" panose="020B0604030504040204" pitchFamily="34" charset="-120"/>
                <a:ea typeface="微軟正黑體" panose="020B0604030504040204" pitchFamily="34" charset="-120"/>
              </a:rPr>
              <a:t>問題</a:t>
            </a:r>
            <a:r>
              <a:rPr lang="en-US" altLang="zh-TW" sz="2500" b="1" dirty="0" smtClean="0">
                <a:solidFill>
                  <a:schemeClr val="tx2"/>
                </a:solidFill>
                <a:latin typeface="微軟正黑體" panose="020B0604030504040204" pitchFamily="34" charset="-120"/>
                <a:ea typeface="微軟正黑體" panose="020B0604030504040204" pitchFamily="34" charset="-120"/>
              </a:rPr>
              <a:t>p.3</a:t>
            </a:r>
            <a:endParaRPr lang="en-US" altLang="zh-TW" sz="800" b="1"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500" dirty="0" smtClean="0">
                <a:solidFill>
                  <a:schemeClr val="tx2"/>
                </a:solidFill>
                <a:latin typeface="微軟正黑體" panose="020B0604030504040204" pitchFamily="34" charset="-120"/>
                <a:ea typeface="微軟正黑體" panose="020B0604030504040204" pitchFamily="34" charset="-120"/>
              </a:rPr>
              <a:t>第三章 </a:t>
            </a:r>
            <a:r>
              <a:rPr lang="zh-TW" altLang="en-US" sz="2500" dirty="0" smtClean="0">
                <a:solidFill>
                  <a:schemeClr val="tx2"/>
                </a:solidFill>
                <a:latin typeface="微軟正黑體" panose="020B0604030504040204" pitchFamily="34" charset="-120"/>
                <a:ea typeface="微軟正黑體" panose="020B0604030504040204" pitchFamily="34" charset="-120"/>
              </a:rPr>
              <a:t>方法 </a:t>
            </a:r>
            <a:r>
              <a:rPr lang="en-US" altLang="zh-TW" sz="2500" dirty="0" smtClean="0">
                <a:solidFill>
                  <a:schemeClr val="tx2"/>
                </a:solidFill>
                <a:latin typeface="微軟正黑體" panose="020B0604030504040204" pitchFamily="34" charset="-120"/>
                <a:ea typeface="微軟正黑體" panose="020B0604030504040204" pitchFamily="34" charset="-120"/>
              </a:rPr>
              <a:t>13</a:t>
            </a:r>
            <a:r>
              <a:rPr lang="zh-TW" altLang="en-US" sz="2500" dirty="0" smtClean="0">
                <a:solidFill>
                  <a:schemeClr val="tx2"/>
                </a:solidFill>
                <a:latin typeface="微軟正黑體" panose="020B0604030504040204" pitchFamily="34" charset="-120"/>
                <a:ea typeface="微軟正黑體" panose="020B0604030504040204" pitchFamily="34" charset="-120"/>
              </a:rPr>
              <a:t>頁</a:t>
            </a:r>
            <a:endParaRPr lang="en-US" altLang="zh-TW" sz="2500" dirty="0" smtClean="0">
              <a:solidFill>
                <a:schemeClr val="tx2"/>
              </a:solidFill>
              <a:latin typeface="微軟正黑體" panose="020B0604030504040204" pitchFamily="34" charset="-120"/>
              <a:ea typeface="微軟正黑體" panose="020B0604030504040204" pitchFamily="34" charset="-120"/>
            </a:endParaRPr>
          </a:p>
          <a:p>
            <a:pPr algn="just">
              <a:buClr>
                <a:schemeClr val="bg1"/>
              </a:buClr>
            </a:pPr>
            <a:r>
              <a:rPr lang="zh-TW" altLang="en-US" sz="2500" b="1" dirty="0" smtClean="0">
                <a:solidFill>
                  <a:schemeClr val="tx2"/>
                </a:solidFill>
                <a:latin typeface="微軟正黑體" panose="020B0604030504040204" pitchFamily="34" charset="-120"/>
                <a:ea typeface="微軟正黑體" panose="020B0604030504040204" pitchFamily="34" charset="-120"/>
              </a:rPr>
              <a:t>研究設計和方法</a:t>
            </a:r>
            <a:r>
              <a:rPr lang="en-US" altLang="zh-TW" sz="2500" b="1" dirty="0" smtClean="0">
                <a:solidFill>
                  <a:schemeClr val="tx2"/>
                </a:solidFill>
                <a:latin typeface="微軟正黑體" panose="020B0604030504040204" pitchFamily="34" charset="-120"/>
                <a:ea typeface="微軟正黑體" panose="020B0604030504040204" pitchFamily="34" charset="-120"/>
              </a:rPr>
              <a:t>p.37-p.49</a:t>
            </a:r>
            <a:r>
              <a:rPr lang="zh-TW" altLang="en-US" sz="2500" b="1" dirty="0" smtClean="0">
                <a:solidFill>
                  <a:schemeClr val="tx2"/>
                </a:solidFill>
                <a:latin typeface="微軟正黑體" panose="020B0604030504040204" pitchFamily="34" charset="-120"/>
                <a:ea typeface="微軟正黑體" panose="020B0604030504040204" pitchFamily="34" charset="-120"/>
              </a:rPr>
              <a:t> </a:t>
            </a:r>
            <a:endParaRPr lang="en-US" altLang="zh-TW" sz="2500" b="1" dirty="0" smtClean="0">
              <a:solidFill>
                <a:schemeClr val="tx2"/>
              </a:solidFill>
              <a:latin typeface="微軟正黑體" panose="020B0604030504040204" pitchFamily="34" charset="-120"/>
              <a:ea typeface="微軟正黑體" panose="020B0604030504040204" pitchFamily="34" charset="-120"/>
            </a:endParaRPr>
          </a:p>
          <a:p>
            <a:pPr marL="0" indent="0" algn="just">
              <a:buNone/>
            </a:pPr>
            <a:endParaRPr lang="en-US" altLang="zh-TW" sz="800" dirty="0">
              <a:solidFill>
                <a:schemeClr val="tx2"/>
              </a:solidFill>
              <a:latin typeface="微軟正黑體" panose="020B0604030504040204" pitchFamily="34" charset="-120"/>
              <a:ea typeface="微軟正黑體" panose="020B0604030504040204" pitchFamily="34" charset="-120"/>
            </a:endParaRPr>
          </a:p>
          <a:p>
            <a:pPr algn="just"/>
            <a:r>
              <a:rPr lang="zh-TW" altLang="en-US" sz="2500" b="1" dirty="0" smtClean="0">
                <a:solidFill>
                  <a:schemeClr val="tx2"/>
                </a:solidFill>
                <a:latin typeface="微軟正黑體" panose="020B0604030504040204" pitchFamily="34" charset="-120"/>
                <a:ea typeface="微軟正黑體" panose="020B0604030504040204" pitchFamily="34" charset="-120"/>
              </a:rPr>
              <a:t>共</a:t>
            </a:r>
            <a:r>
              <a:rPr lang="en-US" altLang="zh-TW" sz="2500" b="1" dirty="0" smtClean="0">
                <a:solidFill>
                  <a:schemeClr val="tx2"/>
                </a:solidFill>
                <a:latin typeface="微軟正黑體" panose="020B0604030504040204" pitchFamily="34" charset="-120"/>
                <a:ea typeface="微軟正黑體" panose="020B0604030504040204" pitchFamily="34" charset="-120"/>
              </a:rPr>
              <a:t>17</a:t>
            </a:r>
            <a:r>
              <a:rPr lang="zh-TW" altLang="en-US" sz="2500" b="1" dirty="0" smtClean="0">
                <a:solidFill>
                  <a:schemeClr val="tx2"/>
                </a:solidFill>
                <a:latin typeface="微軟正黑體" panose="020B0604030504040204" pitchFamily="34" charset="-120"/>
                <a:ea typeface="微軟正黑體" panose="020B0604030504040204" pitchFamily="34" charset="-120"/>
              </a:rPr>
              <a:t>頁 </a:t>
            </a:r>
            <a:r>
              <a:rPr lang="en-US" altLang="zh-TW" sz="2500" b="1" dirty="0" smtClean="0">
                <a:solidFill>
                  <a:schemeClr val="tx2"/>
                </a:solidFill>
                <a:latin typeface="微軟正黑體" panose="020B0604030504040204" pitchFamily="34" charset="-120"/>
                <a:ea typeface="微軟正黑體" panose="020B0604030504040204" pitchFamily="34" charset="-120"/>
              </a:rPr>
              <a:t>6.8%</a:t>
            </a:r>
          </a:p>
          <a:p>
            <a:pPr algn="just"/>
            <a:endParaRPr lang="en-US" altLang="zh-TW" sz="2500" dirty="0" smtClean="0">
              <a:solidFill>
                <a:schemeClr val="tx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9640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normAutofit/>
          </a:bodyPr>
          <a:lstStyle/>
          <a:p>
            <a:pPr>
              <a:buSzPct val="91000"/>
            </a:pPr>
            <a:r>
              <a:rPr lang="zh-TW" altLang="en-US" sz="3000" b="1" dirty="0" smtClean="0">
                <a:solidFill>
                  <a:schemeClr val="tx2"/>
                </a:solidFill>
                <a:latin typeface="微軟正黑體" panose="020B0604030504040204" pitchFamily="34" charset="-120"/>
                <a:ea typeface="微軟正黑體" panose="020B0604030504040204" pitchFamily="34" charset="-120"/>
              </a:rPr>
              <a:t>第一章</a:t>
            </a:r>
            <a:endParaRPr lang="en-US" altLang="zh-TW" sz="3000" b="1" dirty="0" smtClean="0">
              <a:solidFill>
                <a:schemeClr val="tx2"/>
              </a:solidFill>
              <a:latin typeface="微軟正黑體" panose="020B0604030504040204" pitchFamily="34" charset="-120"/>
              <a:ea typeface="微軟正黑體" panose="020B0604030504040204" pitchFamily="34" charset="-120"/>
            </a:endParaRPr>
          </a:p>
          <a:p>
            <a:pPr>
              <a:buSzPct val="91000"/>
            </a:pPr>
            <a:r>
              <a:rPr lang="zh-TW" altLang="en-US" sz="3000" b="1" dirty="0" smtClean="0">
                <a:solidFill>
                  <a:schemeClr val="tx2"/>
                </a:solidFill>
                <a:latin typeface="微軟正黑體" panose="020B0604030504040204" pitchFamily="34" charset="-120"/>
                <a:ea typeface="微軟正黑體" panose="020B0604030504040204" pitchFamily="34" charset="-120"/>
              </a:rPr>
              <a:t>介紹 </a:t>
            </a:r>
            <a:r>
              <a:rPr lang="en-US" altLang="zh-TW" sz="2800" b="1" dirty="0" smtClean="0">
                <a:solidFill>
                  <a:schemeClr val="tx2"/>
                </a:solidFill>
                <a:latin typeface="微軟正黑體" panose="020B0604030504040204" pitchFamily="34" charset="-120"/>
                <a:ea typeface="微軟正黑體" panose="020B0604030504040204" pitchFamily="34" charset="-120"/>
              </a:rPr>
              <a:t>Introduction </a:t>
            </a:r>
          </a:p>
          <a:p>
            <a:pPr marL="0" indent="0">
              <a:buSzPct val="91000"/>
              <a:buNone/>
            </a:pPr>
            <a:endParaRPr lang="en-US" altLang="zh-TW" sz="800" b="1" dirty="0" smtClean="0">
              <a:solidFill>
                <a:schemeClr val="tx2"/>
              </a:solidFill>
              <a:latin typeface="微軟正黑體" panose="020B0604030504040204" pitchFamily="34" charset="-120"/>
              <a:ea typeface="微軟正黑體" panose="020B0604030504040204" pitchFamily="34" charset="-120"/>
            </a:endParaRPr>
          </a:p>
          <a:p>
            <a:pPr marL="788670" lvl="1" indent="-514350">
              <a:buSzPct val="84000"/>
              <a:buFont typeface="+mj-ea"/>
              <a:buAutoNum type="ea1ChtPeriod"/>
            </a:pPr>
            <a:r>
              <a:rPr lang="zh-TW" altLang="en-US" sz="2800" b="1" dirty="0" smtClean="0">
                <a:latin typeface="微軟正黑體" panose="020B0604030504040204" pitchFamily="34" charset="-120"/>
                <a:ea typeface="微軟正黑體" panose="020B0604030504040204" pitchFamily="34" charset="-120"/>
              </a:rPr>
              <a:t>學習目的 </a:t>
            </a:r>
            <a:r>
              <a:rPr lang="en-US" altLang="zh-TW" sz="2400" b="1" dirty="0" smtClean="0">
                <a:latin typeface="微軟正黑體" panose="020B0604030504040204" pitchFamily="34" charset="-120"/>
                <a:ea typeface="微軟正黑體" panose="020B0604030504040204" pitchFamily="34" charset="-120"/>
              </a:rPr>
              <a:t>Purpose of Study</a:t>
            </a:r>
          </a:p>
          <a:p>
            <a:pPr marL="274320" lvl="1" indent="0">
              <a:buSzPct val="84000"/>
              <a:buNone/>
            </a:pPr>
            <a:endParaRPr lang="zh-TW" altLang="en-US" sz="800" dirty="0" smtClean="0">
              <a:latin typeface="微軟正黑體" panose="020B0604030504040204" pitchFamily="34" charset="-120"/>
              <a:ea typeface="微軟正黑體" panose="020B0604030504040204" pitchFamily="34" charset="-120"/>
            </a:endParaRPr>
          </a:p>
          <a:p>
            <a:pPr marL="788670" lvl="1" indent="-514350">
              <a:buSzPct val="84000"/>
              <a:buFont typeface="+mj-ea"/>
              <a:buAutoNum type="ea1ChtPeriod" startAt="2"/>
            </a:pPr>
            <a:r>
              <a:rPr lang="zh-TW" altLang="en-US" sz="2800" b="1" dirty="0" smtClean="0">
                <a:latin typeface="微軟正黑體" panose="020B0604030504040204" pitchFamily="34" charset="-120"/>
                <a:ea typeface="微軟正黑體" panose="020B0604030504040204" pitchFamily="34" charset="-120"/>
              </a:rPr>
              <a:t>研究問題 </a:t>
            </a:r>
            <a:r>
              <a:rPr lang="en-US" altLang="zh-TW" sz="2400" b="1" dirty="0" smtClean="0">
                <a:latin typeface="微軟正黑體" panose="020B0604030504040204" pitchFamily="34" charset="-120"/>
                <a:ea typeface="微軟正黑體" panose="020B0604030504040204" pitchFamily="34" charset="-120"/>
              </a:rPr>
              <a:t>The Research Problem</a:t>
            </a:r>
          </a:p>
          <a:p>
            <a:pPr marL="274320" lvl="1" indent="0">
              <a:buSzPct val="84000"/>
              <a:buNone/>
            </a:pPr>
            <a:endParaRPr lang="zh-TW" altLang="en-US" sz="800" b="1" dirty="0" smtClean="0">
              <a:latin typeface="微軟正黑體" panose="020B0604030504040204" pitchFamily="34" charset="-120"/>
              <a:ea typeface="微軟正黑體" panose="020B0604030504040204" pitchFamily="34" charset="-120"/>
            </a:endParaRPr>
          </a:p>
          <a:p>
            <a:pPr marL="0" indent="0">
              <a:buNone/>
            </a:pPr>
            <a:endParaRPr lang="en-US" altLang="zh-TW" sz="800" dirty="0" smtClean="0">
              <a:solidFill>
                <a:schemeClr val="tx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66521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研究</a:t>
            </a:r>
            <a:r>
              <a:rPr lang="zh-TW" altLang="en-US" b="1" dirty="0">
                <a:latin typeface="微軟正黑體" panose="020B0604030504040204" pitchFamily="34" charset="-120"/>
                <a:ea typeface="微軟正黑體" panose="020B0604030504040204" pitchFamily="34" charset="-120"/>
              </a:rPr>
              <a:t>背景及動機</a:t>
            </a:r>
          </a:p>
        </p:txBody>
      </p:sp>
      <p:sp>
        <p:nvSpPr>
          <p:cNvPr id="3" name="內容版面配置區 2"/>
          <p:cNvSpPr>
            <a:spLocks noGrp="1"/>
          </p:cNvSpPr>
          <p:nvPr>
            <p:ph sz="quarter" idx="1"/>
          </p:nvPr>
        </p:nvSpPr>
        <p:spPr/>
        <p:txBody>
          <a:bodyPr>
            <a:normAutofit/>
          </a:bodyPr>
          <a:lstStyle/>
          <a:p>
            <a:pPr marL="0" indent="0" algn="just">
              <a:buNone/>
            </a:pPr>
            <a:endParaRPr lang="en-US" altLang="zh-TW" sz="800" b="1"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800" b="1" dirty="0" smtClean="0">
                <a:solidFill>
                  <a:schemeClr val="tx2"/>
                </a:solidFill>
                <a:latin typeface="微軟正黑體" panose="020B0604030504040204" pitchFamily="34" charset="-120"/>
                <a:ea typeface="微軟正黑體" panose="020B0604030504040204" pitchFamily="34" charset="-120"/>
              </a:rPr>
              <a:t>介紹 </a:t>
            </a:r>
            <a:r>
              <a:rPr lang="en-US" altLang="zh-TW" sz="2800" b="1" dirty="0" smtClean="0">
                <a:solidFill>
                  <a:schemeClr val="tx2"/>
                </a:solidFill>
                <a:latin typeface="微軟正黑體" panose="020B0604030504040204" pitchFamily="34" charset="-120"/>
                <a:ea typeface="微軟正黑體" panose="020B0604030504040204" pitchFamily="34" charset="-120"/>
              </a:rPr>
              <a:t>Introduction</a:t>
            </a:r>
            <a:endParaRPr lang="en-US" altLang="zh-TW" sz="2800" dirty="0" smtClean="0">
              <a:solidFill>
                <a:schemeClr val="tx2"/>
              </a:solidFill>
              <a:latin typeface="微軟正黑體" panose="020B0604030504040204" pitchFamily="34" charset="-120"/>
              <a:ea typeface="微軟正黑體" panose="020B0604030504040204" pitchFamily="34" charset="-120"/>
            </a:endParaRPr>
          </a:p>
          <a:p>
            <a:pPr marL="0" indent="0">
              <a:buNone/>
            </a:pPr>
            <a:endParaRPr lang="en-US" altLang="zh-TW" sz="800" dirty="0" smtClean="0">
              <a:latin typeface="微軟正黑體" panose="020B0604030504040204" pitchFamily="34" charset="-120"/>
              <a:ea typeface="微軟正黑體" panose="020B0604030504040204" pitchFamily="34" charset="-120"/>
            </a:endParaRPr>
          </a:p>
          <a:p>
            <a:r>
              <a:rPr lang="zh-TW" altLang="en-US" sz="2400" dirty="0" smtClean="0">
                <a:solidFill>
                  <a:schemeClr val="tx2"/>
                </a:solidFill>
                <a:latin typeface="微軟正黑體" panose="020B0604030504040204" pitchFamily="34" charset="-120"/>
                <a:ea typeface="微軟正黑體" panose="020B0604030504040204" pitchFamily="34" charset="-120"/>
              </a:rPr>
              <a:t>建立結構</a:t>
            </a:r>
            <a:r>
              <a:rPr lang="zh-TW" altLang="en-US" sz="2400" dirty="0">
                <a:solidFill>
                  <a:schemeClr val="tx2"/>
                </a:solidFill>
                <a:latin typeface="微軟正黑體" panose="020B0604030504040204" pitchFamily="34" charset="-120"/>
                <a:ea typeface="微軟正黑體" panose="020B0604030504040204" pitchFamily="34" charset="-120"/>
              </a:rPr>
              <a:t>或</a:t>
            </a:r>
            <a:r>
              <a:rPr lang="zh-TW" altLang="en-US" sz="2400" dirty="0" smtClean="0">
                <a:solidFill>
                  <a:schemeClr val="tx2"/>
                </a:solidFill>
                <a:latin typeface="微軟正黑體" panose="020B0604030504040204" pitchFamily="34" charset="-120"/>
                <a:ea typeface="微軟正黑體" panose="020B0604030504040204" pitchFamily="34" charset="-120"/>
              </a:rPr>
              <a:t>分類活動</a:t>
            </a:r>
            <a:r>
              <a:rPr lang="zh-TW" altLang="en-US" sz="2400" dirty="0">
                <a:solidFill>
                  <a:schemeClr val="tx2"/>
                </a:solidFill>
                <a:latin typeface="微軟正黑體" panose="020B0604030504040204" pitchFamily="34" charset="-120"/>
                <a:ea typeface="微軟正黑體" panose="020B0604030504040204" pitchFamily="34" charset="-120"/>
              </a:rPr>
              <a:t>是</a:t>
            </a:r>
            <a:r>
              <a:rPr lang="zh-TW" altLang="en-US" sz="2400" dirty="0" smtClean="0">
                <a:solidFill>
                  <a:schemeClr val="tx2"/>
                </a:solidFill>
                <a:latin typeface="微軟正黑體" panose="020B0604030504040204" pitchFamily="34" charset="-120"/>
                <a:ea typeface="微軟正黑體" panose="020B0604030504040204" pitchFamily="34" charset="-120"/>
              </a:rPr>
              <a:t>所有生物的</a:t>
            </a:r>
            <a:r>
              <a:rPr lang="zh-TW" altLang="en-US" sz="2400" dirty="0">
                <a:solidFill>
                  <a:schemeClr val="tx2"/>
                </a:solidFill>
                <a:latin typeface="微軟正黑體" panose="020B0604030504040204" pitchFamily="34" charset="-120"/>
                <a:ea typeface="微軟正黑體" panose="020B0604030504040204" pitchFamily="34" charset="-120"/>
              </a:rPr>
              <a:t>基本</a:t>
            </a:r>
            <a:r>
              <a:rPr lang="zh-TW" altLang="en-US" sz="2400" dirty="0" smtClean="0">
                <a:solidFill>
                  <a:schemeClr val="tx2"/>
                </a:solidFill>
                <a:latin typeface="微軟正黑體" panose="020B0604030504040204" pitchFamily="34" charset="-120"/>
                <a:ea typeface="微軟正黑體" panose="020B0604030504040204" pitchFamily="34" charset="-120"/>
              </a:rPr>
              <a:t>功能</a:t>
            </a:r>
            <a:endParaRPr lang="zh-TW" altLang="en-US" sz="2400" dirty="0">
              <a:solidFill>
                <a:schemeClr val="tx2"/>
              </a:solidFill>
              <a:latin typeface="微軟正黑體" panose="020B0604030504040204" pitchFamily="34" charset="-120"/>
              <a:ea typeface="微軟正黑體" panose="020B0604030504040204" pitchFamily="34" charset="-120"/>
            </a:endParaRPr>
          </a:p>
          <a:p>
            <a:r>
              <a:rPr lang="zh-TW" altLang="en-US" sz="2400" dirty="0">
                <a:solidFill>
                  <a:schemeClr val="tx2"/>
                </a:solidFill>
                <a:latin typeface="微軟正黑體" panose="020B0604030504040204" pitchFamily="34" charset="-120"/>
                <a:ea typeface="微軟正黑體" panose="020B0604030504040204" pitchFamily="34" charset="-120"/>
              </a:rPr>
              <a:t>它需要</a:t>
            </a:r>
            <a:r>
              <a:rPr lang="zh-TW" altLang="en-US" sz="2400" dirty="0" smtClean="0">
                <a:solidFill>
                  <a:schemeClr val="tx2"/>
                </a:solidFill>
                <a:latin typeface="微軟正黑體" panose="020B0604030504040204" pitchFamily="34" charset="-120"/>
                <a:ea typeface="微軟正黑體" panose="020B0604030504040204" pitchFamily="34" charset="-120"/>
              </a:rPr>
              <a:t>能區分數據與辨別相似數據之間的關聯</a:t>
            </a:r>
            <a:endParaRPr lang="zh-TW" altLang="en-US" sz="2400" dirty="0">
              <a:solidFill>
                <a:schemeClr val="tx2"/>
              </a:solidFill>
              <a:latin typeface="微軟正黑體" panose="020B0604030504040204" pitchFamily="34" charset="-120"/>
              <a:ea typeface="微軟正黑體" panose="020B0604030504040204" pitchFamily="34" charset="-120"/>
            </a:endParaRPr>
          </a:p>
          <a:p>
            <a:r>
              <a:rPr lang="zh-TW" altLang="en-US" sz="2400" dirty="0">
                <a:solidFill>
                  <a:schemeClr val="tx2"/>
                </a:solidFill>
                <a:latin typeface="微軟正黑體" panose="020B0604030504040204" pitchFamily="34" charset="-120"/>
                <a:ea typeface="微軟正黑體" panose="020B0604030504040204" pitchFamily="34" charset="-120"/>
              </a:rPr>
              <a:t>沒有這樣的能力，生活將</a:t>
            </a:r>
            <a:r>
              <a:rPr lang="zh-TW" altLang="en-US" sz="2400" dirty="0" smtClean="0">
                <a:solidFill>
                  <a:schemeClr val="tx2"/>
                </a:solidFill>
                <a:latin typeface="微軟正黑體" panose="020B0604030504040204" pitchFamily="34" charset="-120"/>
                <a:ea typeface="微軟正黑體" panose="020B0604030504040204" pitchFamily="34" charset="-120"/>
              </a:rPr>
              <a:t>是一個充滿碰撞、刺激與混亂且無盡</a:t>
            </a:r>
            <a:r>
              <a:rPr lang="zh-TW" altLang="en-US" sz="2400" dirty="0">
                <a:solidFill>
                  <a:schemeClr val="tx2"/>
                </a:solidFill>
                <a:latin typeface="微軟正黑體" panose="020B0604030504040204" pitchFamily="34" charset="-120"/>
                <a:ea typeface="微軟正黑體" panose="020B0604030504040204" pitchFamily="34" charset="-120"/>
              </a:rPr>
              <a:t>的危險</a:t>
            </a:r>
            <a:r>
              <a:rPr lang="zh-TW" altLang="en-US" sz="2400" dirty="0" smtClean="0">
                <a:solidFill>
                  <a:schemeClr val="tx2"/>
                </a:solidFill>
                <a:latin typeface="微軟正黑體" panose="020B0604030504040204" pitchFamily="34" charset="-120"/>
                <a:ea typeface="微軟正黑體" panose="020B0604030504040204" pitchFamily="34" charset="-120"/>
              </a:rPr>
              <a:t>實驗</a:t>
            </a:r>
            <a:endParaRPr lang="zh-TW" altLang="en-US" sz="2400" dirty="0">
              <a:solidFill>
                <a:schemeClr val="tx2"/>
              </a:solidFill>
              <a:latin typeface="微軟正黑體" panose="020B0604030504040204" pitchFamily="34" charset="-120"/>
              <a:ea typeface="微軟正黑體" panose="020B0604030504040204" pitchFamily="34" charset="-120"/>
            </a:endParaRPr>
          </a:p>
          <a:p>
            <a:r>
              <a:rPr lang="zh-TW" altLang="en-US" sz="2400" dirty="0">
                <a:solidFill>
                  <a:schemeClr val="tx2"/>
                </a:solidFill>
                <a:latin typeface="微軟正黑體" panose="020B0604030504040204" pitchFamily="34" charset="-120"/>
                <a:ea typeface="微軟正黑體" panose="020B0604030504040204" pitchFamily="34" charset="-120"/>
              </a:rPr>
              <a:t>但是，我們無法處理所有</a:t>
            </a:r>
            <a:r>
              <a:rPr lang="zh-TW" altLang="en-US" sz="2400" dirty="0" smtClean="0">
                <a:solidFill>
                  <a:schemeClr val="tx2"/>
                </a:solidFill>
                <a:latin typeface="微軟正黑體" panose="020B0604030504040204" pitchFamily="34" charset="-120"/>
                <a:ea typeface="微軟正黑體" panose="020B0604030504040204" pitchFamily="34" charset="-120"/>
              </a:rPr>
              <a:t>數據</a:t>
            </a:r>
            <a:endParaRPr lang="zh-TW" altLang="en-US" sz="2400" dirty="0">
              <a:solidFill>
                <a:schemeClr val="tx2"/>
              </a:solidFill>
              <a:latin typeface="微軟正黑體" panose="020B0604030504040204" pitchFamily="34" charset="-120"/>
              <a:ea typeface="微軟正黑體" panose="020B0604030504040204" pitchFamily="34" charset="-120"/>
            </a:endParaRPr>
          </a:p>
          <a:p>
            <a:r>
              <a:rPr lang="zh-TW" altLang="en-US" sz="2400" dirty="0">
                <a:solidFill>
                  <a:schemeClr val="tx2"/>
                </a:solidFill>
                <a:latin typeface="微軟正黑體" panose="020B0604030504040204" pitchFamily="34" charset="-120"/>
                <a:ea typeface="微軟正黑體" panose="020B0604030504040204" pitchFamily="34" charset="-120"/>
              </a:rPr>
              <a:t>因此，</a:t>
            </a:r>
            <a:r>
              <a:rPr lang="zh-TW" altLang="en-US" sz="2400" dirty="0" smtClean="0">
                <a:solidFill>
                  <a:schemeClr val="tx2"/>
                </a:solidFill>
                <a:latin typeface="微軟正黑體" panose="020B0604030504040204" pitchFamily="34" charset="-120"/>
                <a:ea typeface="微軟正黑體" panose="020B0604030504040204" pitchFamily="34" charset="-120"/>
              </a:rPr>
              <a:t>出自於可能性，</a:t>
            </a:r>
            <a:r>
              <a:rPr lang="zh-TW" altLang="en-US" sz="2400" dirty="0">
                <a:solidFill>
                  <a:schemeClr val="tx2"/>
                </a:solidFill>
                <a:latin typeface="微軟正黑體" panose="020B0604030504040204" pitchFamily="34" charset="-120"/>
                <a:ea typeface="微軟正黑體" panose="020B0604030504040204" pitchFamily="34" charset="-120"/>
              </a:rPr>
              <a:t>受具體世界的結構限制，受個別情況的驅使</a:t>
            </a:r>
            <a:r>
              <a:rPr lang="zh-TW" altLang="en-US" sz="2400" dirty="0" smtClean="0">
                <a:solidFill>
                  <a:schemeClr val="tx2"/>
                </a:solidFill>
                <a:latin typeface="微軟正黑體" panose="020B0604030504040204" pitchFamily="34" charset="-120"/>
                <a:ea typeface="微軟正黑體" panose="020B0604030504040204" pitchFamily="34" charset="-120"/>
              </a:rPr>
              <a:t>，透過分類</a:t>
            </a:r>
            <a:r>
              <a:rPr lang="zh-TW" altLang="en-US" sz="2400" dirty="0">
                <a:solidFill>
                  <a:schemeClr val="tx2"/>
                </a:solidFill>
                <a:latin typeface="微軟正黑體" panose="020B0604030504040204" pitchFamily="34" charset="-120"/>
                <a:ea typeface="微軟正黑體" panose="020B0604030504040204" pitchFamily="34" charset="-120"/>
              </a:rPr>
              <a:t>行為挑選出重要，有用和有效的</a:t>
            </a:r>
            <a:r>
              <a:rPr lang="zh-TW" altLang="en-US" sz="2400" dirty="0" smtClean="0">
                <a:solidFill>
                  <a:schemeClr val="tx2"/>
                </a:solidFill>
                <a:latin typeface="微軟正黑體" panose="020B0604030504040204" pitchFamily="34" charset="-120"/>
                <a:ea typeface="微軟正黑體" panose="020B0604030504040204" pitchFamily="34" charset="-120"/>
              </a:rPr>
              <a:t>事物</a:t>
            </a:r>
            <a:endParaRPr lang="zh-TW" altLang="en-US" sz="2400" dirty="0">
              <a:solidFill>
                <a:schemeClr val="tx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719147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研究目的及具體問題</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sz="quarter" idx="1"/>
          </p:nvPr>
        </p:nvSpPr>
        <p:spPr/>
        <p:txBody>
          <a:bodyPr>
            <a:normAutofit/>
          </a:bodyPr>
          <a:lstStyle/>
          <a:p>
            <a:pPr marL="0" indent="0" algn="just">
              <a:buNone/>
            </a:pPr>
            <a:endParaRPr lang="en-US" altLang="zh-TW" sz="800" b="1"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800" b="1" dirty="0" smtClean="0">
                <a:solidFill>
                  <a:schemeClr val="tx2"/>
                </a:solidFill>
                <a:latin typeface="微軟正黑體" panose="020B0604030504040204" pitchFamily="34" charset="-120"/>
                <a:ea typeface="微軟正黑體" panose="020B0604030504040204" pitchFamily="34" charset="-120"/>
              </a:rPr>
              <a:t>研究</a:t>
            </a:r>
            <a:r>
              <a:rPr lang="zh-TW" altLang="en-US" sz="2800" b="1" dirty="0">
                <a:solidFill>
                  <a:schemeClr val="tx2"/>
                </a:solidFill>
                <a:latin typeface="微軟正黑體" panose="020B0604030504040204" pitchFamily="34" charset="-120"/>
                <a:ea typeface="微軟正黑體" panose="020B0604030504040204" pitchFamily="34" charset="-120"/>
              </a:rPr>
              <a:t>目的</a:t>
            </a:r>
            <a:endParaRPr lang="en-US" altLang="zh-TW" sz="2800" b="1"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400" dirty="0" smtClean="0">
                <a:solidFill>
                  <a:schemeClr val="tx2"/>
                </a:solidFill>
                <a:latin typeface="微軟正黑體" panose="020B0604030504040204" pitchFamily="34" charset="-120"/>
                <a:ea typeface="微軟正黑體" panose="020B0604030504040204" pitchFamily="34" charset="-120"/>
              </a:rPr>
              <a:t>調查</a:t>
            </a:r>
            <a:r>
              <a:rPr lang="zh-TW" altLang="en-US" sz="2400" dirty="0">
                <a:solidFill>
                  <a:schemeClr val="tx2"/>
                </a:solidFill>
                <a:latin typeface="微軟正黑體" panose="020B0604030504040204" pitchFamily="34" charset="-120"/>
                <a:ea typeface="微軟正黑體" panose="020B0604030504040204" pitchFamily="34" charset="-120"/>
              </a:rPr>
              <a:t>和</a:t>
            </a:r>
            <a:r>
              <a:rPr lang="zh-TW" altLang="en-US" sz="2400" dirty="0" smtClean="0">
                <a:solidFill>
                  <a:schemeClr val="tx2"/>
                </a:solidFill>
                <a:latin typeface="微軟正黑體" panose="020B0604030504040204" pitchFamily="34" charset="-120"/>
                <a:ea typeface="微軟正黑體" panose="020B0604030504040204" pitchFamily="34" charset="-120"/>
              </a:rPr>
              <a:t>描述</a:t>
            </a:r>
            <a:r>
              <a:rPr lang="zh-TW" altLang="en-US" sz="2400" dirty="0">
                <a:solidFill>
                  <a:schemeClr val="tx2"/>
                </a:solidFill>
                <a:latin typeface="微軟正黑體" panose="020B0604030504040204" pitchFamily="34" charset="-120"/>
                <a:ea typeface="微軟正黑體" panose="020B0604030504040204" pitchFamily="34" charset="-120"/>
              </a:rPr>
              <a:t>環境</a:t>
            </a:r>
            <a:r>
              <a:rPr lang="zh-TW" altLang="en-US" sz="2400" dirty="0" smtClean="0">
                <a:solidFill>
                  <a:schemeClr val="tx2"/>
                </a:solidFill>
                <a:latin typeface="微軟正黑體" panose="020B0604030504040204" pitchFamily="34" charset="-120"/>
                <a:ea typeface="微軟正黑體" panose="020B0604030504040204" pitchFamily="34" charset="-120"/>
              </a:rPr>
              <a:t>對</a:t>
            </a:r>
            <a:r>
              <a:rPr lang="zh-TW" altLang="en-US" sz="2400" dirty="0">
                <a:solidFill>
                  <a:schemeClr val="tx2"/>
                </a:solidFill>
                <a:latin typeface="微軟正黑體" panose="020B0604030504040204" pitchFamily="34" charset="-120"/>
                <a:ea typeface="微軟正黑體" panose="020B0604030504040204" pitchFamily="34" charset="-120"/>
              </a:rPr>
              <a:t>人們</a:t>
            </a:r>
            <a:r>
              <a:rPr lang="zh-TW" altLang="en-US" sz="2400" dirty="0" smtClean="0">
                <a:solidFill>
                  <a:schemeClr val="tx2"/>
                </a:solidFill>
                <a:latin typeface="微軟正黑體" panose="020B0604030504040204" pitchFamily="34" charset="-120"/>
                <a:ea typeface="微軟正黑體" panose="020B0604030504040204" pitchFamily="34" charset="-120"/>
              </a:rPr>
              <a:t>在個人訊息空間</a:t>
            </a:r>
            <a:r>
              <a:rPr lang="zh-TW" altLang="en-US" sz="2400" dirty="0">
                <a:solidFill>
                  <a:schemeClr val="tx2"/>
                </a:solidFill>
                <a:latin typeface="微軟正黑體" panose="020B0604030504040204" pitchFamily="34" charset="-120"/>
                <a:ea typeface="微軟正黑體" panose="020B0604030504040204" pitchFamily="34" charset="-120"/>
              </a:rPr>
              <a:t>中對自己的</a:t>
            </a:r>
            <a:r>
              <a:rPr lang="zh-TW" altLang="en-US" sz="2400" dirty="0" smtClean="0">
                <a:solidFill>
                  <a:schemeClr val="tx2"/>
                </a:solidFill>
                <a:latin typeface="微軟正黑體" panose="020B0604030504040204" pitchFamily="34" charset="-120"/>
                <a:ea typeface="微軟正黑體" panose="020B0604030504040204" pitchFamily="34" charset="-120"/>
              </a:rPr>
              <a:t>文</a:t>
            </a:r>
            <a:r>
              <a:rPr lang="zh-TW" altLang="en-US" sz="2400" dirty="0">
                <a:solidFill>
                  <a:schemeClr val="tx2"/>
                </a:solidFill>
                <a:latin typeface="微軟正黑體" panose="020B0604030504040204" pitchFamily="34" charset="-120"/>
                <a:ea typeface="微軟正黑體" panose="020B0604030504040204" pitchFamily="34" charset="-120"/>
              </a:rPr>
              <a:t>件</a:t>
            </a:r>
            <a:r>
              <a:rPr lang="zh-TW" altLang="en-US" sz="2400" dirty="0" smtClean="0">
                <a:solidFill>
                  <a:schemeClr val="tx2"/>
                </a:solidFill>
                <a:latin typeface="微軟正黑體" panose="020B0604030504040204" pitchFamily="34" charset="-120"/>
                <a:ea typeface="微軟正黑體" panose="020B0604030504040204" pitchFamily="34" charset="-120"/>
              </a:rPr>
              <a:t>、</a:t>
            </a:r>
            <a:r>
              <a:rPr lang="zh-TW" altLang="en-US" sz="2400" dirty="0" smtClean="0">
                <a:solidFill>
                  <a:schemeClr val="tx2"/>
                </a:solidFill>
                <a:latin typeface="微軟正黑體" panose="020B0604030504040204" pitchFamily="34" charset="-120"/>
                <a:ea typeface="微軟正黑體" panose="020B0604030504040204" pitchFamily="34" charset="-120"/>
              </a:rPr>
              <a:t>資料進行</a:t>
            </a:r>
            <a:r>
              <a:rPr lang="zh-TW" altLang="en-US" sz="2400" dirty="0">
                <a:solidFill>
                  <a:schemeClr val="tx2"/>
                </a:solidFill>
                <a:latin typeface="微軟正黑體" panose="020B0604030504040204" pitchFamily="34" charset="-120"/>
                <a:ea typeface="微軟正黑體" panose="020B0604030504040204" pitchFamily="34" charset="-120"/>
              </a:rPr>
              <a:t>組織和分類的過程的</a:t>
            </a:r>
            <a:r>
              <a:rPr lang="zh-TW" altLang="en-US" sz="2400" dirty="0" smtClean="0">
                <a:solidFill>
                  <a:schemeClr val="tx2"/>
                </a:solidFill>
                <a:latin typeface="微軟正黑體" panose="020B0604030504040204" pitchFamily="34" charset="-120"/>
                <a:ea typeface="微軟正黑體" panose="020B0604030504040204" pitchFamily="34" charset="-120"/>
              </a:rPr>
              <a:t>影響</a:t>
            </a:r>
            <a:endParaRPr lang="en-US" altLang="zh-TW" sz="2400"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400" dirty="0" smtClean="0">
                <a:solidFill>
                  <a:schemeClr val="tx2"/>
                </a:solidFill>
                <a:latin typeface="微軟正黑體" panose="020B0604030504040204" pitchFamily="34" charset="-120"/>
                <a:ea typeface="微軟正黑體" panose="020B0604030504040204" pitchFamily="34" charset="-120"/>
              </a:rPr>
              <a:t>了解</a:t>
            </a:r>
            <a:r>
              <a:rPr lang="zh-TW" altLang="en-US" sz="2400" dirty="0">
                <a:solidFill>
                  <a:schemeClr val="tx2"/>
                </a:solidFill>
                <a:latin typeface="微軟正黑體" panose="020B0604030504040204" pitchFamily="34" charset="-120"/>
                <a:ea typeface="微軟正黑體" panose="020B0604030504040204" pitchFamily="34" charset="-120"/>
              </a:rPr>
              <a:t>人們在日常活動中組織文件時的行為以及想法</a:t>
            </a:r>
            <a:endParaRPr lang="en-US" altLang="zh-TW" sz="2400" dirty="0" smtClean="0">
              <a:solidFill>
                <a:schemeClr val="tx2"/>
              </a:solidFill>
              <a:latin typeface="微軟正黑體" panose="020B0604030504040204" pitchFamily="34" charset="-120"/>
              <a:ea typeface="微軟正黑體" panose="020B0604030504040204" pitchFamily="34" charset="-120"/>
            </a:endParaRPr>
          </a:p>
          <a:p>
            <a:pPr marL="0" indent="0">
              <a:buNone/>
            </a:pPr>
            <a:endParaRPr lang="en-US" altLang="zh-TW" sz="800" dirty="0" smtClean="0">
              <a:latin typeface="微軟正黑體" panose="020B0604030504040204" pitchFamily="34" charset="-120"/>
              <a:ea typeface="微軟正黑體" panose="020B0604030504040204" pitchFamily="34" charset="-120"/>
            </a:endParaRPr>
          </a:p>
          <a:p>
            <a:pPr marL="0" indent="0">
              <a:buNone/>
            </a:pPr>
            <a:endParaRPr lang="en-US" altLang="zh-TW" sz="800" dirty="0" smtClean="0">
              <a:latin typeface="微軟正黑體" panose="020B0604030504040204" pitchFamily="34" charset="-120"/>
              <a:ea typeface="微軟正黑體" panose="020B0604030504040204" pitchFamily="34" charset="-120"/>
            </a:endParaRPr>
          </a:p>
          <a:p>
            <a:pPr algn="just"/>
            <a:endParaRPr lang="en-US" altLang="zh-TW" sz="2800" b="1" dirty="0" smtClean="0">
              <a:solidFill>
                <a:schemeClr val="tx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37822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研究目的及具體問題</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sz="quarter" idx="1"/>
          </p:nvPr>
        </p:nvSpPr>
        <p:spPr/>
        <p:txBody>
          <a:bodyPr>
            <a:normAutofit/>
          </a:bodyPr>
          <a:lstStyle/>
          <a:p>
            <a:pPr algn="just"/>
            <a:endParaRPr lang="en-US" altLang="zh-TW" sz="1000" b="1"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800" b="1" dirty="0" smtClean="0">
                <a:solidFill>
                  <a:schemeClr val="tx2"/>
                </a:solidFill>
                <a:latin typeface="微軟正黑體" panose="020B0604030504040204" pitchFamily="34" charset="-120"/>
                <a:ea typeface="微軟正黑體" panose="020B0604030504040204" pitchFamily="34" charset="-120"/>
              </a:rPr>
              <a:t>研究問題 </a:t>
            </a:r>
            <a:r>
              <a:rPr lang="en-US" altLang="zh-TW" sz="2800" b="1" dirty="0" smtClean="0">
                <a:solidFill>
                  <a:schemeClr val="tx2"/>
                </a:solidFill>
                <a:latin typeface="微軟正黑體" panose="020B0604030504040204" pitchFamily="34" charset="-120"/>
                <a:ea typeface="微軟正黑體" panose="020B0604030504040204" pitchFamily="34" charset="-120"/>
              </a:rPr>
              <a:t>The Research Problem</a:t>
            </a:r>
          </a:p>
          <a:p>
            <a:pPr marL="0" indent="0">
              <a:buNone/>
            </a:pPr>
            <a:endParaRPr lang="en-US" altLang="zh-TW" sz="800" dirty="0" smtClean="0">
              <a:latin typeface="微軟正黑體" panose="020B0604030504040204" pitchFamily="34" charset="-120"/>
              <a:ea typeface="微軟正黑體" panose="020B0604030504040204" pitchFamily="34" charset="-120"/>
            </a:endParaRPr>
          </a:p>
          <a:p>
            <a:pPr marL="788670" lvl="1" indent="-514350">
              <a:buFont typeface="+mj-lt"/>
              <a:buAutoNum type="arabicPeriod"/>
            </a:pPr>
            <a:r>
              <a:rPr lang="zh-TW" altLang="en-US" sz="2600" dirty="0" smtClean="0">
                <a:latin typeface="微軟正黑體" panose="020B0604030504040204" pitchFamily="34" charset="-120"/>
                <a:ea typeface="微軟正黑體" panose="020B0604030504040204" pitchFamily="34" charset="-120"/>
              </a:rPr>
              <a:t>引起人們對正在研究時的自己</a:t>
            </a:r>
            <a:r>
              <a:rPr lang="zh-TW" altLang="en-US" sz="2600" dirty="0">
                <a:latin typeface="微軟正黑體" panose="020B0604030504040204" pitchFamily="34" charset="-120"/>
                <a:ea typeface="微軟正黑體" panose="020B0604030504040204" pitchFamily="34" charset="-120"/>
              </a:rPr>
              <a:t>進行</a:t>
            </a:r>
            <a:r>
              <a:rPr lang="zh-TW" altLang="en-US" sz="2600" dirty="0" smtClean="0">
                <a:latin typeface="微軟正黑體" panose="020B0604030504040204" pitchFamily="34" charset="-120"/>
                <a:ea typeface="微軟正黑體" panose="020B0604030504040204" pitchFamily="34" charset="-120"/>
              </a:rPr>
              <a:t>情境描述</a:t>
            </a:r>
            <a:endParaRPr lang="en-US" altLang="zh-TW" sz="2600" dirty="0" smtClean="0">
              <a:latin typeface="微軟正黑體" panose="020B0604030504040204" pitchFamily="34" charset="-120"/>
              <a:ea typeface="微軟正黑體" panose="020B0604030504040204" pitchFamily="34" charset="-120"/>
            </a:endParaRPr>
          </a:p>
          <a:p>
            <a:pPr marL="788670" lvl="1" indent="-514350">
              <a:buFont typeface="+mj-lt"/>
              <a:buAutoNum type="arabicPeriod"/>
            </a:pPr>
            <a:r>
              <a:rPr lang="zh-TW" altLang="en-US" sz="2600" dirty="0" smtClean="0">
                <a:latin typeface="微軟正黑體" panose="020B0604030504040204" pitchFamily="34" charset="-120"/>
                <a:ea typeface="微軟正黑體" panose="020B0604030504040204" pitchFamily="34" charset="-120"/>
              </a:rPr>
              <a:t>確定在此情況下重要的文件、資料</a:t>
            </a:r>
            <a:endParaRPr lang="en-US" altLang="zh-TW" sz="2600" dirty="0" smtClean="0">
              <a:latin typeface="微軟正黑體" panose="020B0604030504040204" pitchFamily="34" charset="-120"/>
              <a:ea typeface="微軟正黑體" panose="020B0604030504040204" pitchFamily="34" charset="-120"/>
            </a:endParaRPr>
          </a:p>
          <a:p>
            <a:pPr marL="788670" lvl="1" indent="-514350">
              <a:buFont typeface="+mj-lt"/>
              <a:buAutoNum type="arabicPeriod"/>
            </a:pPr>
            <a:r>
              <a:rPr lang="zh-TW" altLang="en-US" sz="2600" dirty="0" smtClean="0">
                <a:latin typeface="微軟正黑體" panose="020B0604030504040204" pitchFamily="34" charset="-120"/>
                <a:ea typeface="微軟正黑體" panose="020B0604030504040204" pitchFamily="34" charset="-120"/>
              </a:rPr>
              <a:t>觀察並描述如何整理以及在什麼情況下</a:t>
            </a:r>
            <a:r>
              <a:rPr lang="zh-TW" altLang="en-US" sz="2600" dirty="0">
                <a:latin typeface="微軟正黑體" panose="020B0604030504040204" pitchFamily="34" charset="-120"/>
                <a:ea typeface="微軟正黑體" panose="020B0604030504040204" pitchFamily="34" charset="-120"/>
              </a:rPr>
              <a:t>會對文件、</a:t>
            </a:r>
            <a:r>
              <a:rPr lang="zh-TW" altLang="en-US" sz="2600" dirty="0" smtClean="0">
                <a:latin typeface="微軟正黑體" panose="020B0604030504040204" pitchFamily="34" charset="-120"/>
                <a:ea typeface="微軟正黑體" panose="020B0604030504040204" pitchFamily="34" charset="-120"/>
              </a:rPr>
              <a:t>資料進行區分，</a:t>
            </a:r>
            <a:r>
              <a:rPr lang="zh-TW" altLang="en-US" sz="2600" dirty="0">
                <a:latin typeface="微軟正黑體" panose="020B0604030504040204" pitchFamily="34" charset="-120"/>
                <a:ea typeface="微軟正黑體" panose="020B0604030504040204" pitchFamily="34" charset="-120"/>
              </a:rPr>
              <a:t>並且分類、</a:t>
            </a:r>
            <a:r>
              <a:rPr lang="zh-TW" altLang="en-US" sz="2600" dirty="0" smtClean="0">
                <a:latin typeface="微軟正黑體" panose="020B0604030504040204" pitchFamily="34" charset="-120"/>
                <a:ea typeface="微軟正黑體" panose="020B0604030504040204" pitchFamily="34" charset="-120"/>
              </a:rPr>
              <a:t>整合成有意義的整體</a:t>
            </a:r>
            <a:endParaRPr lang="en-US" altLang="zh-TW" sz="2600" dirty="0" smtClean="0">
              <a:latin typeface="微軟正黑體" panose="020B0604030504040204" pitchFamily="34" charset="-120"/>
              <a:ea typeface="微軟正黑體" panose="020B0604030504040204" pitchFamily="34" charset="-120"/>
            </a:endParaRPr>
          </a:p>
          <a:p>
            <a:pPr marL="788670" lvl="1" indent="-514350">
              <a:buFont typeface="+mj-lt"/>
              <a:buAutoNum type="arabicPeriod"/>
            </a:pPr>
            <a:r>
              <a:rPr lang="zh-TW" altLang="en-US" sz="2600" dirty="0" smtClean="0">
                <a:latin typeface="微軟正黑體" panose="020B0604030504040204" pitchFamily="34" charset="-120"/>
                <a:ea typeface="微軟正黑體" panose="020B0604030504040204" pitchFamily="34" charset="-120"/>
              </a:rPr>
              <a:t>從該過程中分離出那些環境</a:t>
            </a:r>
            <a:r>
              <a:rPr lang="zh-TW" altLang="en-US" sz="2600" dirty="0">
                <a:latin typeface="微軟正黑體" panose="020B0604030504040204" pitchFamily="34" charset="-120"/>
                <a:ea typeface="微軟正黑體" panose="020B0604030504040204" pitchFamily="34" charset="-120"/>
              </a:rPr>
              <a:t>的</a:t>
            </a:r>
            <a:r>
              <a:rPr lang="zh-TW" altLang="en-US" sz="2600" dirty="0" smtClean="0">
                <a:latin typeface="微軟正黑體" panose="020B0604030504040204" pitchFamily="34" charset="-120"/>
                <a:ea typeface="微軟正黑體" panose="020B0604030504040204" pitchFamily="34" charset="-120"/>
              </a:rPr>
              <a:t>描述以及對用戶而言很</a:t>
            </a:r>
            <a:r>
              <a:rPr lang="zh-TW" altLang="en-US" sz="2600" dirty="0">
                <a:latin typeface="微軟正黑體" panose="020B0604030504040204" pitchFamily="34" charset="-120"/>
                <a:ea typeface="微軟正黑體" panose="020B0604030504040204" pitchFamily="34" charset="-120"/>
              </a:rPr>
              <a:t>重要的文件、</a:t>
            </a:r>
            <a:r>
              <a:rPr lang="zh-TW" altLang="en-US" sz="2600" dirty="0" smtClean="0">
                <a:latin typeface="微軟正黑體" panose="020B0604030504040204" pitchFamily="34" charset="-120"/>
                <a:ea typeface="微軟正黑體" panose="020B0604030504040204" pitchFamily="34" charset="-120"/>
              </a:rPr>
              <a:t>資料特徵</a:t>
            </a:r>
            <a:endParaRPr lang="en-US" altLang="zh-TW" sz="2600" dirty="0" smtClean="0">
              <a:latin typeface="微軟正黑體" panose="020B0604030504040204" pitchFamily="34" charset="-120"/>
              <a:ea typeface="微軟正黑體" panose="020B0604030504040204" pitchFamily="34" charset="-120"/>
            </a:endParaRPr>
          </a:p>
          <a:p>
            <a:pPr marL="788670" lvl="1" indent="-514350">
              <a:buFont typeface="+mj-lt"/>
              <a:buAutoNum type="arabicPeriod"/>
            </a:pPr>
            <a:r>
              <a:rPr lang="zh-TW" altLang="en-US" sz="2600" dirty="0" smtClean="0">
                <a:latin typeface="微軟正黑體" panose="020B0604030504040204" pitchFamily="34" charset="-120"/>
                <a:ea typeface="微軟正黑體" panose="020B0604030504040204" pitchFamily="34" charset="-120"/>
              </a:rPr>
              <a:t>識別這種行為的模式並發現人們建立與組織用戶組織過程模型時遵循的規則</a:t>
            </a:r>
            <a:endParaRPr lang="en-US" altLang="zh-TW" sz="2600" b="1" dirty="0" smtClean="0">
              <a:solidFill>
                <a:schemeClr val="tx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44322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normAutofit/>
          </a:bodyPr>
          <a:lstStyle/>
          <a:p>
            <a:pPr marL="0" indent="0">
              <a:buNone/>
            </a:pPr>
            <a:endParaRPr lang="en-US" altLang="zh-TW" sz="800" b="1" dirty="0" smtClean="0">
              <a:solidFill>
                <a:schemeClr val="tx2"/>
              </a:solidFill>
              <a:latin typeface="微軟正黑體" panose="020B0604030504040204" pitchFamily="34" charset="-120"/>
              <a:ea typeface="微軟正黑體" panose="020B0604030504040204" pitchFamily="34" charset="-120"/>
            </a:endParaRPr>
          </a:p>
          <a:p>
            <a:r>
              <a:rPr lang="zh-TW" altLang="en-US" sz="3000" b="1" dirty="0" smtClean="0">
                <a:solidFill>
                  <a:schemeClr val="tx2"/>
                </a:solidFill>
                <a:latin typeface="微軟正黑體" panose="020B0604030504040204" pitchFamily="34" charset="-120"/>
                <a:ea typeface="微軟正黑體" panose="020B0604030504040204" pitchFamily="34" charset="-120"/>
              </a:rPr>
              <a:t>方法</a:t>
            </a:r>
            <a:r>
              <a:rPr lang="zh-TW" altLang="en-US" sz="3200" b="1" dirty="0" smtClean="0">
                <a:solidFill>
                  <a:schemeClr val="tx2"/>
                </a:solidFill>
                <a:latin typeface="微軟正黑體" panose="020B0604030504040204" pitchFamily="34" charset="-120"/>
                <a:ea typeface="微軟正黑體" panose="020B0604030504040204" pitchFamily="34" charset="-120"/>
              </a:rPr>
              <a:t> </a:t>
            </a:r>
            <a:r>
              <a:rPr lang="en-US" altLang="zh-TW" sz="2800" b="1" dirty="0" smtClean="0">
                <a:solidFill>
                  <a:schemeClr val="tx2"/>
                </a:solidFill>
                <a:latin typeface="微軟正黑體" panose="020B0604030504040204" pitchFamily="34" charset="-120"/>
                <a:ea typeface="微軟正黑體" panose="020B0604030504040204" pitchFamily="34" charset="-120"/>
              </a:rPr>
              <a:t>Methodology</a:t>
            </a:r>
          </a:p>
          <a:p>
            <a:pPr marL="0" indent="0">
              <a:buNone/>
            </a:pPr>
            <a:endParaRPr lang="en-US" altLang="zh-TW" sz="800" b="1" dirty="0">
              <a:latin typeface="微軟正黑體" panose="020B0604030504040204" pitchFamily="34" charset="-120"/>
              <a:ea typeface="微軟正黑體" panose="020B0604030504040204" pitchFamily="34" charset="-120"/>
            </a:endParaRPr>
          </a:p>
          <a:p>
            <a:pPr marL="502920" lvl="1" indent="-228600">
              <a:buSzPct val="84000"/>
              <a:buFont typeface="+mj-ea"/>
              <a:buAutoNum type="ea1ChtPeriod"/>
            </a:pPr>
            <a:r>
              <a:rPr lang="zh-TW" altLang="en-US" sz="2800" b="1" dirty="0">
                <a:latin typeface="微軟正黑體" panose="020B0604030504040204" pitchFamily="34" charset="-120"/>
                <a:ea typeface="微軟正黑體" panose="020B0604030504040204" pitchFamily="34" charset="-120"/>
              </a:rPr>
              <a:t>介紹 </a:t>
            </a:r>
            <a:r>
              <a:rPr lang="en-US" altLang="zh-TW" sz="2400" b="1" dirty="0">
                <a:latin typeface="微軟正黑體" panose="020B0604030504040204" pitchFamily="34" charset="-120"/>
                <a:ea typeface="微軟正黑體" panose="020B0604030504040204" pitchFamily="34" charset="-120"/>
              </a:rPr>
              <a:t>Introduction</a:t>
            </a:r>
          </a:p>
          <a:p>
            <a:pPr marL="777240" lvl="2">
              <a:buClr>
                <a:schemeClr val="accent1"/>
              </a:buClr>
              <a:buSzPct val="84000"/>
              <a:buFont typeface="+mj-ea"/>
              <a:buAutoNum type="ea1ChtPeriod"/>
            </a:pPr>
            <a:r>
              <a:rPr lang="zh-TW" altLang="en-US" sz="2400" b="1" dirty="0">
                <a:latin typeface="微軟正黑體" panose="020B0604030504040204" pitchFamily="34" charset="-120"/>
                <a:ea typeface="微軟正黑體" panose="020B0604030504040204" pitchFamily="34" charset="-120"/>
              </a:rPr>
              <a:t>設置和觀察</a:t>
            </a:r>
            <a:r>
              <a:rPr lang="zh-TW" altLang="en-US" sz="2400" b="1" dirty="0" smtClean="0">
                <a:latin typeface="微軟正黑體" panose="020B0604030504040204" pitchFamily="34" charset="-120"/>
                <a:ea typeface="微軟正黑體" panose="020B0604030504040204" pitchFamily="34" charset="-120"/>
              </a:rPr>
              <a:t>方法 </a:t>
            </a:r>
            <a:r>
              <a:rPr lang="en-US" altLang="zh-TW" b="1" dirty="0">
                <a:latin typeface="微軟正黑體" panose="020B0604030504040204" pitchFamily="34" charset="-120"/>
                <a:ea typeface="微軟正黑體" panose="020B0604030504040204" pitchFamily="34" charset="-120"/>
              </a:rPr>
              <a:t>Setting and Method of Observation</a:t>
            </a:r>
            <a:endParaRPr lang="zh-TW" altLang="en-US" b="1" dirty="0">
              <a:latin typeface="微軟正黑體" panose="020B0604030504040204" pitchFamily="34" charset="-120"/>
              <a:ea typeface="微軟正黑體" panose="020B0604030504040204" pitchFamily="34" charset="-120"/>
            </a:endParaRPr>
          </a:p>
          <a:p>
            <a:pPr marL="777240" lvl="2">
              <a:buClr>
                <a:schemeClr val="accent1"/>
              </a:buClr>
              <a:buSzPct val="84000"/>
              <a:buFont typeface="+mj-ea"/>
              <a:buAutoNum type="ea1ChtPeriod"/>
            </a:pPr>
            <a:r>
              <a:rPr lang="zh-TW" altLang="en-US" sz="2400" b="1" dirty="0">
                <a:latin typeface="微軟正黑體" panose="020B0604030504040204" pitchFamily="34" charset="-120"/>
                <a:ea typeface="微軟正黑體" panose="020B0604030504040204" pitchFamily="34" charset="-120"/>
              </a:rPr>
              <a:t>口頭報告作為</a:t>
            </a:r>
            <a:r>
              <a:rPr lang="zh-TW" altLang="en-US" sz="2400" b="1" dirty="0" smtClean="0">
                <a:latin typeface="微軟正黑體" panose="020B0604030504040204" pitchFamily="34" charset="-120"/>
                <a:ea typeface="微軟正黑體" panose="020B0604030504040204" pitchFamily="34" charset="-120"/>
              </a:rPr>
              <a:t>數據 </a:t>
            </a:r>
            <a:r>
              <a:rPr lang="en-US" altLang="zh-TW" b="1" dirty="0">
                <a:latin typeface="微軟正黑體" panose="020B0604030504040204" pitchFamily="34" charset="-120"/>
                <a:ea typeface="微軟正黑體" panose="020B0604030504040204" pitchFamily="34" charset="-120"/>
              </a:rPr>
              <a:t>Verbal Reports as Data</a:t>
            </a:r>
            <a:endParaRPr lang="zh-TW" altLang="en-US" sz="2400" b="1" dirty="0">
              <a:latin typeface="微軟正黑體" panose="020B0604030504040204" pitchFamily="34" charset="-120"/>
              <a:ea typeface="微軟正黑體" panose="020B0604030504040204" pitchFamily="34" charset="-120"/>
            </a:endParaRPr>
          </a:p>
          <a:p>
            <a:pPr marL="777240" lvl="2">
              <a:buClr>
                <a:schemeClr val="accent1"/>
              </a:buClr>
              <a:buSzPct val="84000"/>
              <a:buFont typeface="+mj-ea"/>
              <a:buAutoNum type="ea1ChtPeriod"/>
            </a:pPr>
            <a:r>
              <a:rPr lang="zh-TW" altLang="en-US" sz="2400" b="1" dirty="0" smtClean="0">
                <a:latin typeface="微軟正黑體" panose="020B0604030504040204" pitchFamily="34" charset="-120"/>
                <a:ea typeface="微軟正黑體" panose="020B0604030504040204" pitchFamily="34" charset="-120"/>
              </a:rPr>
              <a:t>文件 </a:t>
            </a:r>
            <a:r>
              <a:rPr lang="en-US" altLang="zh-TW" b="1" dirty="0" smtClean="0">
                <a:latin typeface="微軟正黑體" panose="020B0604030504040204" pitchFamily="34" charset="-120"/>
                <a:ea typeface="微軟正黑體" panose="020B0604030504040204" pitchFamily="34" charset="-120"/>
              </a:rPr>
              <a:t>The </a:t>
            </a:r>
            <a:r>
              <a:rPr lang="en-US" altLang="zh-TW" b="1" dirty="0">
                <a:latin typeface="微軟正黑體" panose="020B0604030504040204" pitchFamily="34" charset="-120"/>
                <a:ea typeface="微軟正黑體" panose="020B0604030504040204" pitchFamily="34" charset="-120"/>
              </a:rPr>
              <a:t>Artifacts</a:t>
            </a:r>
            <a:endParaRPr lang="zh-TW" altLang="en-US" sz="2400" b="1" dirty="0">
              <a:latin typeface="微軟正黑體" panose="020B0604030504040204" pitchFamily="34" charset="-120"/>
              <a:ea typeface="微軟正黑體" panose="020B0604030504040204" pitchFamily="34" charset="-120"/>
            </a:endParaRPr>
          </a:p>
          <a:p>
            <a:pPr marL="777240" lvl="2">
              <a:buClr>
                <a:schemeClr val="accent1"/>
              </a:buClr>
              <a:buSzPct val="84000"/>
              <a:buFont typeface="+mj-ea"/>
              <a:buAutoNum type="ea1ChtPeriod"/>
            </a:pPr>
            <a:r>
              <a:rPr lang="zh-TW" altLang="en-US" sz="2400" b="1" dirty="0" smtClean="0">
                <a:latin typeface="微軟正黑體" panose="020B0604030504040204" pitchFamily="34" charset="-120"/>
                <a:ea typeface="微軟正黑體" panose="020B0604030504040204" pitchFamily="34" charset="-120"/>
              </a:rPr>
              <a:t>描述環境的樣子 </a:t>
            </a:r>
            <a:r>
              <a:rPr lang="en-US" altLang="zh-TW" b="1" dirty="0">
                <a:latin typeface="微軟正黑體" panose="020B0604030504040204" pitchFamily="34" charset="-120"/>
                <a:ea typeface="微軟正黑體" panose="020B0604030504040204" pitchFamily="34" charset="-120"/>
              </a:rPr>
              <a:t>Describing the Dimensions of Context</a:t>
            </a:r>
            <a:endParaRPr lang="zh-TW" altLang="en-US" b="1" dirty="0">
              <a:latin typeface="微軟正黑體" panose="020B0604030504040204" pitchFamily="34" charset="-120"/>
              <a:ea typeface="微軟正黑體" panose="020B0604030504040204" pitchFamily="34" charset="-120"/>
            </a:endParaRPr>
          </a:p>
          <a:p>
            <a:pPr marL="777240" lvl="2">
              <a:buClr>
                <a:schemeClr val="accent1"/>
              </a:buClr>
              <a:buSzPct val="84000"/>
              <a:buFont typeface="+mj-ea"/>
              <a:buAutoNum type="ea1ChtPeriod"/>
            </a:pPr>
            <a:r>
              <a:rPr lang="zh-TW" altLang="en-US" sz="2400" b="1" dirty="0">
                <a:latin typeface="微軟正黑體" panose="020B0604030504040204" pitchFamily="34" charset="-120"/>
                <a:ea typeface="微軟正黑體" panose="020B0604030504040204" pitchFamily="34" charset="-120"/>
              </a:rPr>
              <a:t>選擇</a:t>
            </a:r>
            <a:r>
              <a:rPr lang="zh-TW" altLang="en-US" sz="2400" b="1" dirty="0" smtClean="0">
                <a:latin typeface="微軟正黑體" panose="020B0604030504040204" pitchFamily="34" charset="-120"/>
                <a:ea typeface="微軟正黑體" panose="020B0604030504040204" pitchFamily="34" charset="-120"/>
              </a:rPr>
              <a:t>樣本 </a:t>
            </a:r>
            <a:r>
              <a:rPr lang="en-US" altLang="zh-TW" b="1" dirty="0">
                <a:latin typeface="微軟正黑體" panose="020B0604030504040204" pitchFamily="34" charset="-120"/>
                <a:ea typeface="微軟正黑體" panose="020B0604030504040204" pitchFamily="34" charset="-120"/>
              </a:rPr>
              <a:t>Choosing a Sample</a:t>
            </a:r>
            <a:endParaRPr lang="zh-TW" altLang="en-US" sz="2400" b="1" dirty="0">
              <a:latin typeface="微軟正黑體" panose="020B0604030504040204" pitchFamily="34" charset="-120"/>
              <a:ea typeface="微軟正黑體" panose="020B0604030504040204" pitchFamily="34" charset="-120"/>
            </a:endParaRPr>
          </a:p>
          <a:p>
            <a:pPr marL="777240" lvl="2">
              <a:buClr>
                <a:schemeClr val="accent1"/>
              </a:buClr>
              <a:buSzPct val="84000"/>
              <a:buFont typeface="+mj-ea"/>
              <a:buAutoNum type="ea1ChtPeriod"/>
            </a:pPr>
            <a:r>
              <a:rPr lang="zh-TW" altLang="en-US" sz="2400" b="1" dirty="0" smtClean="0">
                <a:latin typeface="微軟正黑體" panose="020B0604030504040204" pitchFamily="34" charset="-120"/>
                <a:ea typeface="微軟正黑體" panose="020B0604030504040204" pitchFamily="34" charset="-120"/>
              </a:rPr>
              <a:t>資料分析 </a:t>
            </a:r>
            <a:r>
              <a:rPr lang="en-US" altLang="zh-TW" b="1" dirty="0">
                <a:latin typeface="微軟正黑體" panose="020B0604030504040204" pitchFamily="34" charset="-120"/>
                <a:ea typeface="微軟正黑體" panose="020B0604030504040204" pitchFamily="34" charset="-120"/>
              </a:rPr>
              <a:t>Analysis of Data</a:t>
            </a:r>
            <a:endParaRPr lang="zh-TW" altLang="en-US" b="1" dirty="0">
              <a:latin typeface="微軟正黑體" panose="020B0604030504040204" pitchFamily="34" charset="-120"/>
              <a:ea typeface="微軟正黑體" panose="020B0604030504040204" pitchFamily="34" charset="-120"/>
            </a:endParaRPr>
          </a:p>
          <a:p>
            <a:pPr marL="777240" lvl="2">
              <a:buClr>
                <a:schemeClr val="accent1"/>
              </a:buClr>
              <a:buSzPct val="84000"/>
              <a:buFont typeface="+mj-ea"/>
              <a:buAutoNum type="ea1ChtPeriod"/>
            </a:pPr>
            <a:r>
              <a:rPr lang="zh-TW" altLang="en-US" sz="2400" b="1" dirty="0" smtClean="0">
                <a:latin typeface="微軟正黑體" panose="020B0604030504040204" pitchFamily="34" charset="-120"/>
                <a:ea typeface="微軟正黑體" panose="020B0604030504040204" pitchFamily="34" charset="-120"/>
              </a:rPr>
              <a:t>測試 </a:t>
            </a:r>
            <a:r>
              <a:rPr lang="en-US" altLang="zh-TW" b="1" dirty="0">
                <a:latin typeface="微軟正黑體" panose="020B0604030504040204" pitchFamily="34" charset="-120"/>
                <a:ea typeface="微軟正黑體" panose="020B0604030504040204" pitchFamily="34" charset="-120"/>
              </a:rPr>
              <a:t>Testing</a:t>
            </a:r>
            <a:endParaRPr lang="zh-TW" altLang="en-US" sz="2400" dirty="0">
              <a:latin typeface="微軟正黑體" panose="020B0604030504040204" pitchFamily="34" charset="-120"/>
              <a:ea typeface="微軟正黑體" panose="020B0604030504040204" pitchFamily="34" charset="-120"/>
            </a:endParaRPr>
          </a:p>
          <a:p>
            <a:pPr marL="502920" lvl="1" indent="-228600">
              <a:buSzPct val="84000"/>
              <a:buFont typeface="+mj-ea"/>
              <a:buAutoNum type="ea1ChtPeriod" startAt="8"/>
            </a:pPr>
            <a:endParaRPr lang="en-US" altLang="zh-TW" sz="2500" dirty="0">
              <a:latin typeface="微軟正黑體" panose="020B0604030504040204" pitchFamily="34" charset="-120"/>
              <a:ea typeface="微軟正黑體" panose="020B0604030504040204" pitchFamily="34" charset="-120"/>
            </a:endParaRPr>
          </a:p>
          <a:p>
            <a:pPr marL="0" indent="0">
              <a:buNone/>
            </a:pPr>
            <a:endParaRPr lang="en-US" altLang="zh-TW" sz="800" dirty="0" smtClean="0">
              <a:solidFill>
                <a:schemeClr val="tx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35902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研究設計</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sz="quarter" idx="1"/>
          </p:nvPr>
        </p:nvSpPr>
        <p:spPr/>
        <p:txBody>
          <a:bodyPr>
            <a:normAutofit/>
          </a:bodyPr>
          <a:lstStyle/>
          <a:p>
            <a:pPr marL="0" indent="0" algn="just">
              <a:buNone/>
            </a:pPr>
            <a:endParaRPr lang="en-US" altLang="zh-TW" sz="800" b="1"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800" b="1" dirty="0">
                <a:solidFill>
                  <a:schemeClr val="tx2"/>
                </a:solidFill>
                <a:latin typeface="微軟正黑體" panose="020B0604030504040204" pitchFamily="34" charset="-120"/>
                <a:ea typeface="微軟正黑體" panose="020B0604030504040204" pitchFamily="34" charset="-120"/>
              </a:rPr>
              <a:t>介紹 </a:t>
            </a:r>
            <a:r>
              <a:rPr lang="en-US" altLang="zh-TW" sz="2800" b="1" dirty="0" smtClean="0">
                <a:solidFill>
                  <a:schemeClr val="tx2"/>
                </a:solidFill>
                <a:latin typeface="微軟正黑體" panose="020B0604030504040204" pitchFamily="34" charset="-120"/>
                <a:ea typeface="微軟正黑體" panose="020B0604030504040204" pitchFamily="34" charset="-120"/>
              </a:rPr>
              <a:t>Introduction</a:t>
            </a:r>
          </a:p>
          <a:p>
            <a:pPr marL="788670" lvl="1" indent="-514350" algn="just">
              <a:buFont typeface="+mj-lt"/>
              <a:buAutoNum type="arabicPeriod"/>
            </a:pPr>
            <a:r>
              <a:rPr lang="zh-TW" altLang="en-US" sz="2500" dirty="0">
                <a:solidFill>
                  <a:schemeClr val="tx2"/>
                </a:solidFill>
                <a:latin typeface="微軟正黑體" panose="020B0604030504040204" pitchFamily="34" charset="-120"/>
                <a:ea typeface="微軟正黑體" panose="020B0604030504040204" pitchFamily="34" charset="-120"/>
              </a:rPr>
              <a:t>描述每個被研究者的情境</a:t>
            </a:r>
          </a:p>
          <a:p>
            <a:pPr marL="788670" lvl="1" indent="-514350" algn="just">
              <a:buFont typeface="+mj-lt"/>
              <a:buAutoNum type="arabicPeriod"/>
            </a:pPr>
            <a:r>
              <a:rPr lang="zh-TW" altLang="en-US" sz="2500" dirty="0">
                <a:solidFill>
                  <a:schemeClr val="tx2"/>
                </a:solidFill>
                <a:latin typeface="微軟正黑體" panose="020B0604030504040204" pitchFamily="34" charset="-120"/>
                <a:ea typeface="微軟正黑體" panose="020B0604030504040204" pitchFamily="34" charset="-120"/>
              </a:rPr>
              <a:t>識別對每個人都重要的文件和事物</a:t>
            </a:r>
          </a:p>
          <a:p>
            <a:pPr marL="788670" lvl="1" indent="-514350" algn="just">
              <a:buFont typeface="+mj-lt"/>
              <a:buAutoNum type="arabicPeriod"/>
            </a:pPr>
            <a:r>
              <a:rPr lang="zh-TW" altLang="en-US" sz="2500" dirty="0">
                <a:solidFill>
                  <a:schemeClr val="tx2"/>
                </a:solidFill>
                <a:latin typeface="微軟正黑體" panose="020B0604030504040204" pitchFamily="34" charset="-120"/>
                <a:ea typeface="微軟正黑體" panose="020B0604030504040204" pitchFamily="34" charset="-120"/>
              </a:rPr>
              <a:t>觀察和描述</a:t>
            </a:r>
            <a:r>
              <a:rPr lang="zh-TW" altLang="en-US" sz="2500" dirty="0" smtClean="0">
                <a:solidFill>
                  <a:schemeClr val="tx2"/>
                </a:solidFill>
                <a:latin typeface="微軟正黑體" panose="020B0604030504040204" pitchFamily="34" charset="-120"/>
                <a:ea typeface="微軟正黑體" panose="020B0604030504040204" pitchFamily="34" charset="-120"/>
              </a:rPr>
              <a:t>文件、資料的</a:t>
            </a:r>
            <a:r>
              <a:rPr lang="zh-TW" altLang="en-US" sz="2500" dirty="0">
                <a:solidFill>
                  <a:schemeClr val="tx2"/>
                </a:solidFill>
                <a:latin typeface="微軟正黑體" panose="020B0604030504040204" pitchFamily="34" charset="-120"/>
                <a:ea typeface="微軟正黑體" panose="020B0604030504040204" pitchFamily="34" charset="-120"/>
              </a:rPr>
              <a:t>分類方式和組織方式</a:t>
            </a:r>
          </a:p>
          <a:p>
            <a:pPr marL="788670" lvl="1" indent="-514350" algn="just">
              <a:buFont typeface="+mj-lt"/>
              <a:buAutoNum type="arabicPeriod"/>
            </a:pPr>
            <a:r>
              <a:rPr lang="zh-TW" altLang="en-US" sz="2500" dirty="0">
                <a:solidFill>
                  <a:schemeClr val="tx2"/>
                </a:solidFill>
                <a:latin typeface="微軟正黑體" panose="020B0604030504040204" pitchFamily="34" charset="-120"/>
                <a:ea typeface="微軟正黑體" panose="020B0604030504040204" pitchFamily="34" charset="-120"/>
              </a:rPr>
              <a:t>識別人員狀況</a:t>
            </a:r>
            <a:r>
              <a:rPr lang="zh-TW" altLang="en-US" sz="2500" dirty="0" smtClean="0">
                <a:solidFill>
                  <a:schemeClr val="tx2"/>
                </a:solidFill>
                <a:latin typeface="微軟正黑體" panose="020B0604030504040204" pitchFamily="34" charset="-120"/>
                <a:ea typeface="微軟正黑體" panose="020B0604030504040204" pitchFamily="34" charset="-120"/>
              </a:rPr>
              <a:t>的環境以及</a:t>
            </a:r>
            <a:r>
              <a:rPr lang="zh-TW" altLang="en-US" sz="2500" dirty="0">
                <a:latin typeface="微軟正黑體" panose="020B0604030504040204" pitchFamily="34" charset="-120"/>
                <a:ea typeface="微軟正黑體" panose="020B0604030504040204" pitchFamily="34" charset="-120"/>
              </a:rPr>
              <a:t>文件、資料</a:t>
            </a:r>
            <a:r>
              <a:rPr lang="zh-TW" altLang="en-US" sz="2500" dirty="0" smtClean="0">
                <a:solidFill>
                  <a:schemeClr val="tx2"/>
                </a:solidFill>
                <a:latin typeface="微軟正黑體" panose="020B0604030504040204" pitchFamily="34" charset="-120"/>
                <a:ea typeface="微軟正黑體" panose="020B0604030504040204" pitchFamily="34" charset="-120"/>
              </a:rPr>
              <a:t>的</a:t>
            </a:r>
            <a:r>
              <a:rPr lang="zh-TW" altLang="en-US" sz="2500" dirty="0">
                <a:solidFill>
                  <a:schemeClr val="tx2"/>
                </a:solidFill>
                <a:latin typeface="微軟正黑體" panose="020B0604030504040204" pitchFamily="34" charset="-120"/>
                <a:ea typeface="微軟正黑體" panose="020B0604030504040204" pitchFamily="34" charset="-120"/>
              </a:rPr>
              <a:t>哪些特徵對用戶很重要</a:t>
            </a:r>
          </a:p>
          <a:p>
            <a:pPr marL="788670" lvl="1" indent="-514350" algn="just">
              <a:buFont typeface="+mj-lt"/>
              <a:buAutoNum type="arabicPeriod"/>
            </a:pPr>
            <a:r>
              <a:rPr lang="zh-TW" altLang="en-US" sz="2500" dirty="0">
                <a:solidFill>
                  <a:schemeClr val="tx2"/>
                </a:solidFill>
                <a:latin typeface="微軟正黑體" panose="020B0604030504040204" pitchFamily="34" charset="-120"/>
                <a:ea typeface="微軟正黑體" panose="020B0604030504040204" pitchFamily="34" charset="-120"/>
              </a:rPr>
              <a:t>識別這種行為的模式；發現</a:t>
            </a:r>
            <a:r>
              <a:rPr lang="zh-TW" altLang="en-US" sz="2500" dirty="0" smtClean="0">
                <a:solidFill>
                  <a:schemeClr val="tx2"/>
                </a:solidFill>
                <a:latin typeface="微軟正黑體" panose="020B0604030504040204" pitchFamily="34" charset="-120"/>
                <a:ea typeface="微軟正黑體" panose="020B0604030504040204" pitchFamily="34" charset="-120"/>
              </a:rPr>
              <a:t>人們建立和</a:t>
            </a:r>
            <a:r>
              <a:rPr lang="zh-TW" altLang="en-US" sz="2500" dirty="0">
                <a:solidFill>
                  <a:schemeClr val="tx2"/>
                </a:solidFill>
                <a:latin typeface="微軟正黑體" panose="020B0604030504040204" pitchFamily="34" charset="-120"/>
                <a:ea typeface="微軟正黑體" panose="020B0604030504040204" pitchFamily="34" charset="-120"/>
              </a:rPr>
              <a:t>組織含義時要遵循哪些規則，以及對情況有何隱含假設</a:t>
            </a:r>
          </a:p>
          <a:p>
            <a:pPr marL="514350" indent="-514350" algn="just">
              <a:buFont typeface="+mj-lt"/>
              <a:buAutoNum type="arabicPeriod"/>
            </a:pPr>
            <a:endParaRPr lang="zh-TW" altLang="en-US" sz="2800" b="1" dirty="0">
              <a:solidFill>
                <a:schemeClr val="tx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687601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研究設計</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sz="quarter" idx="1"/>
          </p:nvPr>
        </p:nvSpPr>
        <p:spPr/>
        <p:txBody>
          <a:bodyPr>
            <a:normAutofit fontScale="85000" lnSpcReduction="10000"/>
          </a:bodyPr>
          <a:lstStyle/>
          <a:p>
            <a:pPr marL="0" indent="0" algn="just">
              <a:buNone/>
            </a:pPr>
            <a:endParaRPr lang="en-US" altLang="zh-TW" sz="800" b="1"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800" b="1" dirty="0" smtClean="0">
                <a:solidFill>
                  <a:schemeClr val="bg2">
                    <a:lumMod val="10000"/>
                  </a:schemeClr>
                </a:solidFill>
                <a:latin typeface="微軟正黑體" panose="020B0604030504040204" pitchFamily="34" charset="-120"/>
                <a:ea typeface="微軟正黑體" panose="020B0604030504040204" pitchFamily="34" charset="-120"/>
              </a:rPr>
              <a:t>研究方法</a:t>
            </a:r>
            <a:endParaRPr lang="en-US" altLang="zh-TW" sz="2800" b="1" dirty="0" smtClean="0">
              <a:solidFill>
                <a:schemeClr val="bg2">
                  <a:lumMod val="10000"/>
                </a:schemeClr>
              </a:solidFill>
              <a:latin typeface="微軟正黑體" panose="020B0604030504040204" pitchFamily="34" charset="-120"/>
              <a:ea typeface="微軟正黑體" panose="020B0604030504040204" pitchFamily="34" charset="-120"/>
            </a:endParaRPr>
          </a:p>
          <a:p>
            <a:pPr algn="just"/>
            <a:r>
              <a:rPr lang="zh-TW" altLang="en-US" sz="2800" b="1" dirty="0" smtClean="0">
                <a:solidFill>
                  <a:schemeClr val="bg2">
                    <a:lumMod val="10000"/>
                  </a:schemeClr>
                </a:solidFill>
                <a:latin typeface="微軟正黑體" panose="020B0604030504040204" pitchFamily="34" charset="-120"/>
                <a:ea typeface="微軟正黑體" panose="020B0604030504040204" pitchFamily="34" charset="-120"/>
              </a:rPr>
              <a:t>選擇</a:t>
            </a:r>
            <a:r>
              <a:rPr lang="zh-TW" altLang="en-US" sz="2800" b="1" dirty="0">
                <a:solidFill>
                  <a:schemeClr val="bg2">
                    <a:lumMod val="10000"/>
                  </a:schemeClr>
                </a:solidFill>
                <a:latin typeface="微軟正黑體" panose="020B0604030504040204" pitchFamily="34" charset="-120"/>
                <a:ea typeface="微軟正黑體" panose="020B0604030504040204" pitchFamily="34" charset="-120"/>
              </a:rPr>
              <a:t>適當的設置和觀察</a:t>
            </a:r>
            <a:r>
              <a:rPr lang="zh-TW" altLang="en-US" sz="2800" b="1" dirty="0" smtClean="0">
                <a:solidFill>
                  <a:schemeClr val="bg2">
                    <a:lumMod val="10000"/>
                  </a:schemeClr>
                </a:solidFill>
                <a:latin typeface="微軟正黑體" panose="020B0604030504040204" pitchFamily="34" charset="-120"/>
                <a:ea typeface="微軟正黑體" panose="020B0604030504040204" pitchFamily="34" charset="-120"/>
              </a:rPr>
              <a:t>方法 </a:t>
            </a:r>
            <a:endParaRPr lang="en-US" altLang="zh-TW" sz="2800" b="1" dirty="0" smtClean="0">
              <a:solidFill>
                <a:schemeClr val="bg2">
                  <a:lumMod val="10000"/>
                </a:schemeClr>
              </a:solidFill>
              <a:latin typeface="微軟正黑體" panose="020B0604030504040204" pitchFamily="34" charset="-120"/>
              <a:ea typeface="微軟正黑體" panose="020B0604030504040204" pitchFamily="34" charset="-120"/>
            </a:endParaRPr>
          </a:p>
          <a:p>
            <a:r>
              <a:rPr lang="en-US" altLang="zh-TW" sz="2400" b="1" dirty="0" smtClean="0">
                <a:solidFill>
                  <a:schemeClr val="bg2">
                    <a:lumMod val="10000"/>
                  </a:schemeClr>
                </a:solidFill>
                <a:latin typeface="微軟正黑體" panose="020B0604030504040204" pitchFamily="34" charset="-120"/>
                <a:ea typeface="微軟正黑體" panose="020B0604030504040204" pitchFamily="34" charset="-120"/>
              </a:rPr>
              <a:t>Choosing </a:t>
            </a:r>
            <a:r>
              <a:rPr lang="en-US" altLang="zh-TW" sz="2400" b="1" dirty="0">
                <a:solidFill>
                  <a:schemeClr val="bg2">
                    <a:lumMod val="10000"/>
                  </a:schemeClr>
                </a:solidFill>
                <a:latin typeface="微軟正黑體" panose="020B0604030504040204" pitchFamily="34" charset="-120"/>
                <a:ea typeface="微軟正黑體" panose="020B0604030504040204" pitchFamily="34" charset="-120"/>
              </a:rPr>
              <a:t>an appropriate setting and method of </a:t>
            </a:r>
            <a:r>
              <a:rPr lang="en-US" altLang="zh-TW" sz="2400" b="1" dirty="0" smtClean="0">
                <a:solidFill>
                  <a:schemeClr val="bg2">
                    <a:lumMod val="10000"/>
                  </a:schemeClr>
                </a:solidFill>
                <a:latin typeface="微軟正黑體" panose="020B0604030504040204" pitchFamily="34" charset="-120"/>
                <a:ea typeface="微軟正黑體" panose="020B0604030504040204" pitchFamily="34" charset="-120"/>
              </a:rPr>
              <a:t>observation.</a:t>
            </a:r>
            <a:endParaRPr lang="en-US" altLang="zh-TW" sz="800" dirty="0" smtClean="0">
              <a:solidFill>
                <a:schemeClr val="bg2">
                  <a:lumMod val="10000"/>
                </a:schemeClr>
              </a:solidFill>
              <a:latin typeface="微軟正黑體" panose="020B0604030504040204" pitchFamily="34" charset="-120"/>
              <a:ea typeface="微軟正黑體" panose="020B0604030504040204" pitchFamily="34" charset="-120"/>
            </a:endParaRPr>
          </a:p>
          <a:p>
            <a:pPr marL="788670" lvl="1" indent="-514350">
              <a:buFont typeface="+mj-lt"/>
              <a:buAutoNum type="arabicPeriod"/>
            </a:pPr>
            <a:r>
              <a:rPr lang="zh-TW" altLang="en-US" sz="2700" dirty="0">
                <a:latin typeface="微軟正黑體" panose="020B0604030504040204" pitchFamily="34" charset="-120"/>
                <a:ea typeface="微軟正黑體" panose="020B0604030504040204" pitchFamily="34" charset="-120"/>
              </a:rPr>
              <a:t>必須在</a:t>
            </a:r>
            <a:r>
              <a:rPr lang="zh-TW" altLang="en-US" sz="2700" b="1" dirty="0">
                <a:latin typeface="微軟正黑體" panose="020B0604030504040204" pitchFamily="34" charset="-120"/>
                <a:ea typeface="微軟正黑體" panose="020B0604030504040204" pitchFamily="34" charset="-120"/>
              </a:rPr>
              <a:t>自然環境</a:t>
            </a:r>
            <a:r>
              <a:rPr lang="zh-TW" altLang="en-US" sz="2700" dirty="0">
                <a:latin typeface="微軟正黑體" panose="020B0604030504040204" pitchFamily="34" charset="-120"/>
                <a:ea typeface="微軟正黑體" panose="020B0604030504040204" pitchFamily="34" charset="-120"/>
              </a:rPr>
              <a:t>中收集</a:t>
            </a:r>
            <a:r>
              <a:rPr lang="zh-TW" altLang="en-US" sz="2700" dirty="0" smtClean="0">
                <a:latin typeface="微軟正黑體" panose="020B0604030504040204" pitchFamily="34" charset="-120"/>
                <a:ea typeface="微軟正黑體" panose="020B0604030504040204" pitchFamily="34" charset="-120"/>
              </a:rPr>
              <a:t>數據</a:t>
            </a:r>
            <a:endParaRPr lang="zh-TW" altLang="en-US" sz="2700" dirty="0">
              <a:latin typeface="微軟正黑體" panose="020B0604030504040204" pitchFamily="34" charset="-120"/>
              <a:ea typeface="微軟正黑體" panose="020B0604030504040204" pitchFamily="34" charset="-120"/>
            </a:endParaRPr>
          </a:p>
          <a:p>
            <a:pPr marL="788670" lvl="1" indent="-514350">
              <a:buFont typeface="+mj-lt"/>
              <a:buAutoNum type="arabicPeriod"/>
            </a:pPr>
            <a:r>
              <a:rPr lang="zh-TW" altLang="en-US" sz="2700" dirty="0">
                <a:latin typeface="微軟正黑體" panose="020B0604030504040204" pitchFamily="34" charset="-120"/>
                <a:ea typeface="微軟正黑體" panose="020B0604030504040204" pitchFamily="34" charset="-120"/>
              </a:rPr>
              <a:t>研究必須設法使設置</a:t>
            </a:r>
            <a:r>
              <a:rPr lang="zh-TW" altLang="en-US" sz="2700" b="1" dirty="0">
                <a:latin typeface="微軟正黑體" panose="020B0604030504040204" pitchFamily="34" charset="-120"/>
                <a:ea typeface="微軟正黑體" panose="020B0604030504040204" pitchFamily="34" charset="-120"/>
              </a:rPr>
              <a:t>盡可能地日常化和非人工</a:t>
            </a:r>
            <a:r>
              <a:rPr lang="zh-TW" altLang="en-US" sz="2700" b="1" dirty="0" smtClean="0">
                <a:latin typeface="微軟正黑體" panose="020B0604030504040204" pitchFamily="34" charset="-120"/>
                <a:ea typeface="微軟正黑體" panose="020B0604030504040204" pitchFamily="34" charset="-120"/>
              </a:rPr>
              <a:t>化</a:t>
            </a:r>
            <a:endParaRPr lang="en-US" altLang="zh-TW" sz="2700" b="1" dirty="0" smtClean="0">
              <a:latin typeface="微軟正黑體" panose="020B0604030504040204" pitchFamily="34" charset="-120"/>
              <a:ea typeface="微軟正黑體" panose="020B0604030504040204" pitchFamily="34" charset="-120"/>
            </a:endParaRPr>
          </a:p>
          <a:p>
            <a:pPr marL="788670" lvl="1" indent="-514350">
              <a:buFont typeface="+mj-lt"/>
              <a:buAutoNum type="arabicPeriod"/>
            </a:pPr>
            <a:r>
              <a:rPr lang="zh-TW" altLang="en-US" sz="2700" dirty="0" smtClean="0">
                <a:latin typeface="微軟正黑體" panose="020B0604030504040204" pitchFamily="34" charset="-120"/>
                <a:ea typeface="微軟正黑體" panose="020B0604030504040204" pitchFamily="34" charset="-120"/>
              </a:rPr>
              <a:t>組織</a:t>
            </a:r>
            <a:r>
              <a:rPr lang="zh-TW" altLang="en-US" sz="2700" dirty="0">
                <a:latin typeface="微軟正黑體" panose="020B0604030504040204" pitchFamily="34" charset="-120"/>
                <a:ea typeface="微軟正黑體" panose="020B0604030504040204" pitchFamily="34" charset="-120"/>
              </a:rPr>
              <a:t>的</a:t>
            </a:r>
            <a:r>
              <a:rPr lang="zh-TW" altLang="en-US" sz="2700" dirty="0" smtClean="0">
                <a:latin typeface="微軟正黑體" panose="020B0604030504040204" pitchFamily="34" charset="-120"/>
                <a:ea typeface="微軟正黑體" panose="020B0604030504040204" pitchFamily="34" charset="-120"/>
              </a:rPr>
              <a:t>對象不是重點，</a:t>
            </a:r>
            <a:r>
              <a:rPr lang="zh-TW" altLang="en-US" sz="2700" dirty="0">
                <a:latin typeface="微軟正黑體" panose="020B0604030504040204" pitchFamily="34" charset="-120"/>
                <a:ea typeface="微軟正黑體" panose="020B0604030504040204" pitchFamily="34" charset="-120"/>
              </a:rPr>
              <a:t>而是</a:t>
            </a:r>
            <a:r>
              <a:rPr lang="zh-TW" altLang="en-US" sz="2700" b="1" dirty="0">
                <a:latin typeface="微軟正黑體" panose="020B0604030504040204" pitchFamily="34" charset="-120"/>
                <a:ea typeface="微軟正黑體" panose="020B0604030504040204" pitchFamily="34" charset="-120"/>
              </a:rPr>
              <a:t>組織它們的複雜</a:t>
            </a:r>
            <a:r>
              <a:rPr lang="zh-TW" altLang="en-US" sz="2700" b="1" dirty="0" smtClean="0">
                <a:latin typeface="微軟正黑體" panose="020B0604030504040204" pitchFamily="34" charset="-120"/>
                <a:ea typeface="微軟正黑體" panose="020B0604030504040204" pitchFamily="34" charset="-120"/>
              </a:rPr>
              <a:t>過程</a:t>
            </a:r>
            <a:endParaRPr lang="en-US" altLang="zh-TW" sz="2700" b="1" dirty="0" smtClean="0">
              <a:latin typeface="微軟正黑體" panose="020B0604030504040204" pitchFamily="34" charset="-120"/>
              <a:ea typeface="微軟正黑體" panose="020B0604030504040204" pitchFamily="34" charset="-120"/>
            </a:endParaRPr>
          </a:p>
          <a:p>
            <a:pPr marL="788670" lvl="1" indent="-514350">
              <a:buFont typeface="+mj-lt"/>
              <a:buAutoNum type="arabicPeriod"/>
            </a:pPr>
            <a:r>
              <a:rPr lang="zh-TW" altLang="en-US" sz="2700" b="1" dirty="0" smtClean="0">
                <a:latin typeface="微軟正黑體" panose="020B0604030504040204" pitchFamily="34" charset="-120"/>
                <a:ea typeface="微軟正黑體" panose="020B0604030504040204" pitchFamily="34" charset="-120"/>
              </a:rPr>
              <a:t>數據</a:t>
            </a:r>
            <a:r>
              <a:rPr lang="zh-TW" altLang="en-US" sz="2700" b="1" dirty="0">
                <a:latin typeface="微軟正黑體" panose="020B0604030504040204" pitchFamily="34" charset="-120"/>
                <a:ea typeface="微軟正黑體" panose="020B0604030504040204" pitchFamily="34" charset="-120"/>
              </a:rPr>
              <a:t>收集應該在組織進行的地方進行</a:t>
            </a:r>
            <a:r>
              <a:rPr lang="zh-TW" altLang="en-US" sz="2700" dirty="0">
                <a:latin typeface="微軟正黑體" panose="020B0604030504040204" pitchFamily="34" charset="-120"/>
                <a:ea typeface="微軟正黑體" panose="020B0604030504040204" pitchFamily="34" charset="-120"/>
              </a:rPr>
              <a:t>，以便包括過程的所有</a:t>
            </a:r>
            <a:r>
              <a:rPr lang="zh-TW" altLang="en-US" sz="2700" dirty="0" smtClean="0">
                <a:latin typeface="微軟正黑體" panose="020B0604030504040204" pitchFamily="34" charset="-120"/>
                <a:ea typeface="微軟正黑體" panose="020B0604030504040204" pitchFamily="34" charset="-120"/>
              </a:rPr>
              <a:t>方面</a:t>
            </a:r>
            <a:r>
              <a:rPr lang="zh-TW" altLang="en-US" sz="2700" dirty="0">
                <a:latin typeface="微軟正黑體" panose="020B0604030504040204" pitchFamily="34" charset="-120"/>
                <a:ea typeface="微軟正黑體" panose="020B0604030504040204" pitchFamily="34" charset="-120"/>
              </a:rPr>
              <a:t>， </a:t>
            </a:r>
            <a:r>
              <a:rPr lang="zh-TW" altLang="en-US" sz="2700" dirty="0" smtClean="0">
                <a:latin typeface="微軟正黑體" panose="020B0604030504040204" pitchFamily="34" charset="-120"/>
                <a:ea typeface="微軟正黑體" panose="020B0604030504040204" pitchFamily="34" charset="-120"/>
              </a:rPr>
              <a:t>例如：</a:t>
            </a:r>
            <a:r>
              <a:rPr lang="zh-TW" altLang="en-US" sz="2700" dirty="0">
                <a:latin typeface="微軟正黑體" panose="020B0604030504040204" pitchFamily="34" charset="-120"/>
                <a:ea typeface="微軟正黑體" panose="020B0604030504040204" pitchFamily="34" charset="-120"/>
              </a:rPr>
              <a:t>設置，對象，人員和該人員當前的狀況，目的，目標，過去經驗，期望等等。</a:t>
            </a:r>
          </a:p>
          <a:p>
            <a:pPr marL="788670" lvl="1" indent="-514350">
              <a:buFont typeface="+mj-lt"/>
              <a:buAutoNum type="arabicPeriod"/>
            </a:pPr>
            <a:r>
              <a:rPr lang="zh-TW" altLang="en-US" sz="2700" b="1" dirty="0" smtClean="0">
                <a:latin typeface="微軟正黑體" panose="020B0604030504040204" pitchFamily="34" charset="-120"/>
                <a:ea typeface="微軟正黑體" panose="020B0604030504040204" pitchFamily="34" charset="-120"/>
              </a:rPr>
              <a:t>分類</a:t>
            </a:r>
            <a:r>
              <a:rPr lang="zh-TW" altLang="en-US" sz="2700" b="1" dirty="0">
                <a:latin typeface="微軟正黑體" panose="020B0604030504040204" pitchFamily="34" charset="-120"/>
                <a:ea typeface="微軟正黑體" panose="020B0604030504040204" pitchFamily="34" charset="-120"/>
              </a:rPr>
              <a:t>行為不是靜態的</a:t>
            </a:r>
            <a:r>
              <a:rPr lang="zh-TW" altLang="en-US" sz="2700" dirty="0">
                <a:latin typeface="微軟正黑體" panose="020B0604030504040204" pitchFamily="34" charset="-120"/>
                <a:ea typeface="微軟正黑體" panose="020B0604030504040204" pitchFamily="34" charset="-120"/>
              </a:rPr>
              <a:t>，而是隨著視角，興趣，目的，經驗和專業知識的變化而變化的，因此了解</a:t>
            </a:r>
            <a:r>
              <a:rPr lang="zh-TW" altLang="en-US" sz="2700" b="1" dirty="0" smtClean="0">
                <a:latin typeface="微軟正黑體" panose="020B0604030504040204" pitchFamily="34" charset="-120"/>
                <a:ea typeface="微軟正黑體" panose="020B0604030504040204" pitchFamily="34" charset="-120"/>
              </a:rPr>
              <a:t>系統是如何</a:t>
            </a:r>
            <a:r>
              <a:rPr lang="zh-TW" altLang="en-US" sz="2700" b="1" dirty="0">
                <a:latin typeface="微軟正黑體" panose="020B0604030504040204" pitchFamily="34" charset="-120"/>
                <a:ea typeface="微軟正黑體" panose="020B0604030504040204" pitchFamily="34" charset="-120"/>
              </a:rPr>
              <a:t>發展很</a:t>
            </a:r>
            <a:r>
              <a:rPr lang="zh-TW" altLang="en-US" sz="2700" b="1" dirty="0" smtClean="0">
                <a:latin typeface="微軟正黑體" panose="020B0604030504040204" pitchFamily="34" charset="-120"/>
                <a:ea typeface="微軟正黑體" panose="020B0604030504040204" pitchFamily="34" charset="-120"/>
              </a:rPr>
              <a:t>重要</a:t>
            </a:r>
            <a:endParaRPr lang="en-US" altLang="zh-TW" sz="2700" b="1" dirty="0" smtClean="0">
              <a:latin typeface="微軟正黑體" panose="020B0604030504040204" pitchFamily="34" charset="-120"/>
              <a:ea typeface="微軟正黑體" panose="020B0604030504040204" pitchFamily="34" charset="-120"/>
            </a:endParaRPr>
          </a:p>
          <a:p>
            <a:pPr marL="788670" lvl="1" indent="-514350">
              <a:buFont typeface="+mj-lt"/>
              <a:buAutoNum type="arabicPeriod"/>
            </a:pPr>
            <a:r>
              <a:rPr lang="zh-TW" altLang="en-US" sz="2700" dirty="0" smtClean="0">
                <a:latin typeface="微軟正黑體" panose="020B0604030504040204" pitchFamily="34" charset="-120"/>
                <a:ea typeface="微軟正黑體" panose="020B0604030504040204" pitchFamily="34" charset="-120"/>
              </a:rPr>
              <a:t>缺點</a:t>
            </a:r>
            <a:r>
              <a:rPr lang="zh-TW" altLang="en-US" sz="2700" dirty="0">
                <a:latin typeface="微軟正黑體" panose="020B0604030504040204" pitchFamily="34" charset="-120"/>
                <a:ea typeface="微軟正黑體" panose="020B0604030504040204" pitchFamily="34" charset="-120"/>
              </a:rPr>
              <a:t>：</a:t>
            </a:r>
            <a:r>
              <a:rPr lang="zh-TW" altLang="en-US" sz="2700" dirty="0" smtClean="0">
                <a:latin typeface="微軟正黑體" panose="020B0604030504040204" pitchFamily="34" charset="-120"/>
                <a:ea typeface="微軟正黑體" panose="020B0604030504040204" pitchFamily="34" charset="-120"/>
              </a:rPr>
              <a:t>即</a:t>
            </a:r>
            <a:r>
              <a:rPr lang="zh-TW" altLang="en-US" sz="2700" b="1" dirty="0" smtClean="0">
                <a:latin typeface="微軟正黑體" panose="020B0604030504040204" pitchFamily="34" charset="-120"/>
                <a:ea typeface="微軟正黑體" panose="020B0604030504040204" pitchFamily="34" charset="-120"/>
              </a:rPr>
              <a:t>當事人和</a:t>
            </a:r>
            <a:r>
              <a:rPr lang="zh-TW" altLang="en-US" sz="2700" b="1" dirty="0">
                <a:latin typeface="微軟正黑體" panose="020B0604030504040204" pitchFamily="34" charset="-120"/>
                <a:ea typeface="微軟正黑體" panose="020B0604030504040204" pitchFamily="34" charset="-120"/>
              </a:rPr>
              <a:t>觀察者</a:t>
            </a:r>
            <a:r>
              <a:rPr lang="zh-TW" altLang="en-US" sz="2700" dirty="0">
                <a:latin typeface="微軟正黑體" panose="020B0604030504040204" pitchFamily="34" charset="-120"/>
                <a:ea typeface="微軟正黑體" panose="020B0604030504040204" pitchFamily="34" charset="-120"/>
              </a:rPr>
              <a:t>對同一情況的看法之間的</a:t>
            </a:r>
            <a:r>
              <a:rPr lang="zh-TW" altLang="en-US" sz="2700" b="1" dirty="0" smtClean="0">
                <a:latin typeface="微軟正黑體" panose="020B0604030504040204" pitchFamily="34" charset="-120"/>
                <a:ea typeface="微軟正黑體" panose="020B0604030504040204" pitchFamily="34" charset="-120"/>
              </a:rPr>
              <a:t>差異</a:t>
            </a:r>
            <a:endParaRPr lang="en-US" altLang="zh-TW" sz="2700" b="1" dirty="0" smtClean="0">
              <a:solidFill>
                <a:schemeClr val="tx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68374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研究方法</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sz="quarter" idx="1"/>
          </p:nvPr>
        </p:nvSpPr>
        <p:spPr/>
        <p:txBody>
          <a:bodyPr>
            <a:normAutofit/>
          </a:bodyPr>
          <a:lstStyle/>
          <a:p>
            <a:pPr marL="0" indent="0" algn="just">
              <a:buNone/>
            </a:pPr>
            <a:endParaRPr lang="en-US" altLang="zh-TW" sz="800" b="1" dirty="0" smtClean="0">
              <a:solidFill>
                <a:schemeClr val="tx2"/>
              </a:solidFill>
              <a:latin typeface="微軟正黑體" panose="020B0604030504040204" pitchFamily="34" charset="-120"/>
              <a:ea typeface="微軟正黑體" panose="020B0604030504040204" pitchFamily="34" charset="-120"/>
            </a:endParaRPr>
          </a:p>
          <a:p>
            <a:pPr algn="just"/>
            <a:r>
              <a:rPr lang="zh-TW" altLang="en-US" sz="2800" b="1" dirty="0" smtClean="0">
                <a:solidFill>
                  <a:schemeClr val="bg2">
                    <a:lumMod val="10000"/>
                  </a:schemeClr>
                </a:solidFill>
                <a:latin typeface="微軟正黑體" panose="020B0604030504040204" pitchFamily="34" charset="-120"/>
                <a:ea typeface="微軟正黑體" panose="020B0604030504040204" pitchFamily="34" charset="-120"/>
              </a:rPr>
              <a:t>將</a:t>
            </a:r>
            <a:r>
              <a:rPr lang="zh-TW" altLang="en-US" sz="2800" b="1" dirty="0">
                <a:solidFill>
                  <a:schemeClr val="bg2">
                    <a:lumMod val="10000"/>
                  </a:schemeClr>
                </a:solidFill>
                <a:latin typeface="微軟正黑體" panose="020B0604030504040204" pitchFamily="34" charset="-120"/>
                <a:ea typeface="微軟正黑體" panose="020B0604030504040204" pitchFamily="34" charset="-120"/>
              </a:rPr>
              <a:t>口頭敘述作為數據使用</a:t>
            </a:r>
            <a:r>
              <a:rPr lang="en-US" altLang="zh-TW" sz="2800" b="1" dirty="0">
                <a:solidFill>
                  <a:schemeClr val="bg2">
                    <a:lumMod val="10000"/>
                  </a:schemeClr>
                </a:solidFill>
                <a:latin typeface="微軟正黑體" panose="020B0604030504040204" pitchFamily="34" charset="-120"/>
                <a:ea typeface="微軟正黑體" panose="020B0604030504040204" pitchFamily="34" charset="-120"/>
              </a:rPr>
              <a:t>(</a:t>
            </a:r>
            <a:r>
              <a:rPr lang="zh-TW" altLang="en-US" sz="2800" b="1" dirty="0">
                <a:solidFill>
                  <a:schemeClr val="bg2">
                    <a:lumMod val="10000"/>
                  </a:schemeClr>
                </a:solidFill>
                <a:latin typeface="微軟正黑體" panose="020B0604030504040204" pitchFamily="34" charset="-120"/>
                <a:ea typeface="微軟正黑體" panose="020B0604030504040204" pitchFamily="34" charset="-120"/>
              </a:rPr>
              <a:t>訪談內容</a:t>
            </a:r>
            <a:r>
              <a:rPr lang="en-US" altLang="zh-TW" sz="2800" b="1" dirty="0" smtClean="0">
                <a:solidFill>
                  <a:schemeClr val="bg2">
                    <a:lumMod val="10000"/>
                  </a:schemeClr>
                </a:solidFill>
                <a:latin typeface="微軟正黑體" panose="020B0604030504040204" pitchFamily="34" charset="-120"/>
                <a:ea typeface="微軟正黑體" panose="020B0604030504040204" pitchFamily="34" charset="-120"/>
              </a:rPr>
              <a:t>)</a:t>
            </a:r>
            <a:r>
              <a:rPr lang="zh-TW" altLang="en-US" sz="2800" b="1" dirty="0" smtClean="0">
                <a:solidFill>
                  <a:schemeClr val="bg2">
                    <a:lumMod val="10000"/>
                  </a:schemeClr>
                </a:solidFill>
                <a:latin typeface="微軟正黑體" panose="020B0604030504040204" pitchFamily="34" charset="-120"/>
                <a:ea typeface="微軟正黑體" panose="020B0604030504040204" pitchFamily="34" charset="-120"/>
              </a:rPr>
              <a:t> </a:t>
            </a:r>
            <a:endParaRPr lang="en-US" altLang="zh-TW" sz="2800" b="1" dirty="0" smtClean="0">
              <a:solidFill>
                <a:schemeClr val="bg2">
                  <a:lumMod val="10000"/>
                </a:schemeClr>
              </a:solidFill>
              <a:latin typeface="微軟正黑體" panose="020B0604030504040204" pitchFamily="34" charset="-120"/>
              <a:ea typeface="微軟正黑體" panose="020B0604030504040204" pitchFamily="34" charset="-120"/>
            </a:endParaRPr>
          </a:p>
          <a:p>
            <a:r>
              <a:rPr lang="en-US" altLang="zh-TW" sz="2400" b="1" dirty="0" smtClean="0">
                <a:solidFill>
                  <a:schemeClr val="bg2">
                    <a:lumMod val="10000"/>
                  </a:schemeClr>
                </a:solidFill>
                <a:latin typeface="微軟正黑體" panose="020B0604030504040204" pitchFamily="34" charset="-120"/>
                <a:ea typeface="微軟正黑體" panose="020B0604030504040204" pitchFamily="34" charset="-120"/>
              </a:rPr>
              <a:t>The </a:t>
            </a:r>
            <a:r>
              <a:rPr lang="en-US" altLang="zh-TW" sz="2400" b="1" dirty="0">
                <a:solidFill>
                  <a:schemeClr val="bg2">
                    <a:lumMod val="10000"/>
                  </a:schemeClr>
                </a:solidFill>
                <a:latin typeface="微軟正黑體" panose="020B0604030504040204" pitchFamily="34" charset="-120"/>
                <a:ea typeface="微軟正黑體" panose="020B0604030504040204" pitchFamily="34" charset="-120"/>
              </a:rPr>
              <a:t>use of verbal reports as </a:t>
            </a:r>
            <a:r>
              <a:rPr lang="en-US" altLang="zh-TW" sz="2400" b="1" dirty="0" smtClean="0">
                <a:solidFill>
                  <a:schemeClr val="bg2">
                    <a:lumMod val="10000"/>
                  </a:schemeClr>
                </a:solidFill>
                <a:latin typeface="微軟正黑體" panose="020B0604030504040204" pitchFamily="34" charset="-120"/>
                <a:ea typeface="微軟正黑體" panose="020B0604030504040204" pitchFamily="34" charset="-120"/>
              </a:rPr>
              <a:t>data.</a:t>
            </a:r>
          </a:p>
          <a:p>
            <a:pPr marL="73152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口頭報告，即根據研究人員的調查而口頭表達的主題</a:t>
            </a:r>
            <a:r>
              <a:rPr lang="zh-TW" altLang="en-US" sz="2400" dirty="0" smtClean="0">
                <a:latin typeface="微軟正黑體" panose="020B0604030504040204" pitchFamily="34" charset="-120"/>
                <a:ea typeface="微軟正黑體" panose="020B0604030504040204" pitchFamily="34" charset="-120"/>
              </a:rPr>
              <a:t>，多已被</a:t>
            </a:r>
            <a:r>
              <a:rPr lang="zh-TW" altLang="en-US" sz="2400" dirty="0">
                <a:latin typeface="微軟正黑體" panose="020B0604030504040204" pitchFamily="34" charset="-120"/>
                <a:ea typeface="微軟正黑體" panose="020B0604030504040204" pitchFamily="34" charset="-120"/>
              </a:rPr>
              <a:t>批評</a:t>
            </a:r>
            <a:r>
              <a:rPr lang="zh-TW" altLang="en-US" sz="2400" dirty="0" smtClean="0">
                <a:latin typeface="微軟正黑體" panose="020B0604030504040204" pitchFamily="34" charset="-120"/>
                <a:ea typeface="微軟正黑體" panose="020B0604030504040204" pitchFamily="34" charset="-120"/>
              </a:rPr>
              <a:t>為不可靠的數據</a:t>
            </a:r>
            <a:endParaRPr lang="en-US" altLang="zh-TW" sz="2400" dirty="0" smtClean="0">
              <a:latin typeface="微軟正黑體" panose="020B0604030504040204" pitchFamily="34" charset="-120"/>
              <a:ea typeface="微軟正黑體" panose="020B0604030504040204" pitchFamily="34" charset="-120"/>
            </a:endParaRPr>
          </a:p>
          <a:p>
            <a:pPr marL="731520" lvl="1" indent="-457200">
              <a:buFont typeface="+mj-lt"/>
              <a:buAutoNum type="arabicPeriod"/>
            </a:pPr>
            <a:r>
              <a:rPr lang="en-US" altLang="zh-TW" sz="2400" dirty="0" err="1">
                <a:latin typeface="微軟正黑體" panose="020B0604030504040204" pitchFamily="34" charset="-120"/>
                <a:ea typeface="微軟正黑體" panose="020B0604030504040204" pitchFamily="34" charset="-120"/>
              </a:rPr>
              <a:t>Nisbett</a:t>
            </a:r>
            <a:r>
              <a:rPr lang="en-US" altLang="zh-TW" sz="2400" dirty="0">
                <a:latin typeface="微軟正黑體" panose="020B0604030504040204" pitchFamily="34" charset="-120"/>
                <a:ea typeface="微軟正黑體" panose="020B0604030504040204" pitchFamily="34" charset="-120"/>
              </a:rPr>
              <a:t> and </a:t>
            </a:r>
            <a:r>
              <a:rPr lang="en-US" altLang="zh-TW" sz="2400" dirty="0" err="1">
                <a:latin typeface="微軟正黑體" panose="020B0604030504040204" pitchFamily="34" charset="-120"/>
                <a:ea typeface="微軟正黑體" panose="020B0604030504040204" pitchFamily="34" charset="-120"/>
              </a:rPr>
              <a:t>Wikson</a:t>
            </a:r>
            <a:r>
              <a:rPr lang="en-US" altLang="zh-TW" sz="2400" dirty="0">
                <a:latin typeface="微軟正黑體" panose="020B0604030504040204" pitchFamily="34" charset="-120"/>
                <a:ea typeface="微軟正黑體" panose="020B0604030504040204" pitchFamily="34" charset="-120"/>
              </a:rPr>
              <a:t>(1977)</a:t>
            </a:r>
            <a:r>
              <a:rPr lang="zh-TW" altLang="en-US" sz="2400" dirty="0">
                <a:latin typeface="微軟正黑體" panose="020B0604030504040204" pitchFamily="34" charset="-120"/>
                <a:ea typeface="微軟正黑體" panose="020B0604030504040204" pitchFamily="34" charset="-120"/>
              </a:rPr>
              <a:t>認為口頭</a:t>
            </a:r>
            <a:r>
              <a:rPr lang="zh-TW" altLang="en-US" sz="2400" dirty="0" smtClean="0">
                <a:latin typeface="微軟正黑體" panose="020B0604030504040204" pitchFamily="34" charset="-120"/>
                <a:ea typeface="微軟正黑體" panose="020B0604030504040204" pitchFamily="34" charset="-120"/>
              </a:rPr>
              <a:t>報告是不</a:t>
            </a:r>
            <a:r>
              <a:rPr lang="zh-TW" altLang="en-US" sz="2400" dirty="0">
                <a:latin typeface="微軟正黑體" panose="020B0604030504040204" pitchFamily="34" charset="-120"/>
                <a:ea typeface="微軟正黑體" panose="020B0604030504040204" pitchFamily="34" charset="-120"/>
              </a:rPr>
              <a:t>適當的</a:t>
            </a:r>
          </a:p>
          <a:p>
            <a:pPr marL="731520" lvl="1" indent="-457200">
              <a:buFont typeface="+mj-lt"/>
              <a:buAutoNum type="arabicPeriod"/>
            </a:pPr>
            <a:r>
              <a:rPr lang="en-US" altLang="zh-TW" sz="2400" dirty="0">
                <a:latin typeface="微軟正黑體" panose="020B0604030504040204" pitchFamily="34" charset="-120"/>
                <a:ea typeface="微軟正黑體" panose="020B0604030504040204" pitchFamily="34" charset="-120"/>
              </a:rPr>
              <a:t>Simon and Burstein(1985)</a:t>
            </a:r>
            <a:r>
              <a:rPr lang="zh-TW" altLang="en-US" sz="2400" dirty="0">
                <a:latin typeface="微軟正黑體" panose="020B0604030504040204" pitchFamily="34" charset="-120"/>
                <a:ea typeface="微軟正黑體" panose="020B0604030504040204" pitchFamily="34" charset="-120"/>
              </a:rPr>
              <a:t>認為人們要明確有力的表達自己的</a:t>
            </a:r>
            <a:r>
              <a:rPr lang="zh-TW" altLang="en-US" sz="2400" dirty="0" smtClean="0">
                <a:latin typeface="微軟正黑體" panose="020B0604030504040204" pitchFamily="34" charset="-120"/>
                <a:ea typeface="微軟正黑體" panose="020B0604030504040204" pitchFamily="34" charset="-120"/>
              </a:rPr>
              <a:t>想法與作為</a:t>
            </a:r>
            <a:r>
              <a:rPr lang="zh-TW" altLang="en-US" sz="2400" dirty="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其實是</a:t>
            </a:r>
            <a:r>
              <a:rPr lang="zh-TW" altLang="en-US" sz="2400" dirty="0">
                <a:latin typeface="微軟正黑體" panose="020B0604030504040204" pitchFamily="34" charset="-120"/>
                <a:ea typeface="微軟正黑體" panose="020B0604030504040204" pitchFamily="34" charset="-120"/>
              </a:rPr>
              <a:t>有困難的</a:t>
            </a:r>
          </a:p>
          <a:p>
            <a:pPr marL="731520" lvl="1" indent="-457200">
              <a:buFont typeface="+mj-lt"/>
              <a:buAutoNum type="arabicPeriod"/>
            </a:pPr>
            <a:r>
              <a:rPr lang="en-US" altLang="zh-TW" sz="2400" dirty="0">
                <a:latin typeface="微軟正黑體" panose="020B0604030504040204" pitchFamily="34" charset="-120"/>
                <a:ea typeface="微軟正黑體" panose="020B0604030504040204" pitchFamily="34" charset="-120"/>
              </a:rPr>
              <a:t>Ericsson and Simon(1980</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對於口頭</a:t>
            </a:r>
            <a:r>
              <a:rPr lang="zh-TW" altLang="en-US" sz="2400" dirty="0">
                <a:latin typeface="微軟正黑體" panose="020B0604030504040204" pitchFamily="34" charset="-120"/>
                <a:ea typeface="微軟正黑體" panose="020B0604030504040204" pitchFamily="34" charset="-120"/>
              </a:rPr>
              <a:t>報告可當成一種可信賴的</a:t>
            </a:r>
            <a:r>
              <a:rPr lang="zh-TW" altLang="en-US" sz="2400" dirty="0" smtClean="0">
                <a:latin typeface="微軟正黑體" panose="020B0604030504040204" pitchFamily="34" charset="-120"/>
                <a:ea typeface="微軟正黑體" panose="020B0604030504040204" pitchFamily="34" charset="-120"/>
              </a:rPr>
              <a:t>資料</a:t>
            </a:r>
            <a:r>
              <a:rPr lang="zh-TW" altLang="en-US" sz="2400" dirty="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尚有爭議</a:t>
            </a:r>
            <a:endParaRPr lang="zh-TW" altLang="en-US" sz="2400" dirty="0">
              <a:latin typeface="微軟正黑體" panose="020B0604030504040204" pitchFamily="34" charset="-120"/>
              <a:ea typeface="微軟正黑體" panose="020B0604030504040204" pitchFamily="34" charset="-120"/>
            </a:endParaRPr>
          </a:p>
          <a:p>
            <a:pPr marL="274320" lvl="1" indent="0">
              <a:buNone/>
            </a:pPr>
            <a:endParaRPr lang="en-US" altLang="zh-TW" sz="2500"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8038059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原創">
  <a:themeElements>
    <a:clrScheme name="龍騰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原創">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原創">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2070</TotalTime>
  <Words>1109</Words>
  <Application>Microsoft Office PowerPoint</Application>
  <PresentationFormat>如螢幕大小 (4:3)</PresentationFormat>
  <Paragraphs>128</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原創</vt:lpstr>
      <vt:lpstr>The influence of context on classificatory behavior. 環境對分類行為的影響</vt:lpstr>
      <vt:lpstr>PowerPoint 簡報</vt:lpstr>
      <vt:lpstr>研究背景及動機</vt:lpstr>
      <vt:lpstr>研究目的及具體問題</vt:lpstr>
      <vt:lpstr>研究目的及具體問題</vt:lpstr>
      <vt:lpstr>PowerPoint 簡報</vt:lpstr>
      <vt:lpstr>研究設計</vt:lpstr>
      <vt:lpstr>研究設計</vt:lpstr>
      <vt:lpstr>研究方法</vt:lpstr>
      <vt:lpstr>研究方法</vt:lpstr>
      <vt:lpstr>研究方法</vt:lpstr>
      <vt:lpstr>研究方法</vt:lpstr>
      <vt:lpstr>研究方法</vt:lpstr>
      <vt:lpstr>研究方法</vt:lpstr>
      <vt:lpstr>頁數整理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Rachel's</dc:creator>
  <cp:lastModifiedBy>Rachel's</cp:lastModifiedBy>
  <cp:revision>49</cp:revision>
  <dcterms:created xsi:type="dcterms:W3CDTF">2019-10-29T06:35:48Z</dcterms:created>
  <dcterms:modified xsi:type="dcterms:W3CDTF">2019-12-10T04:52:37Z</dcterms:modified>
</cp:coreProperties>
</file>