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notesMasterIdLst>
    <p:notesMasterId r:id="rId47"/>
  </p:notesMasterIdLst>
  <p:sldIdLst>
    <p:sldId id="256" r:id="rId2"/>
    <p:sldId id="260" r:id="rId3"/>
    <p:sldId id="257" r:id="rId4"/>
    <p:sldId id="261" r:id="rId5"/>
    <p:sldId id="259" r:id="rId6"/>
    <p:sldId id="262" r:id="rId7"/>
    <p:sldId id="304" r:id="rId8"/>
    <p:sldId id="305" r:id="rId9"/>
    <p:sldId id="306" r:id="rId10"/>
    <p:sldId id="307" r:id="rId11"/>
    <p:sldId id="308" r:id="rId12"/>
    <p:sldId id="309" r:id="rId13"/>
    <p:sldId id="310" r:id="rId14"/>
    <p:sldId id="312" r:id="rId15"/>
    <p:sldId id="263" r:id="rId16"/>
    <p:sldId id="258" r:id="rId17"/>
    <p:sldId id="266" r:id="rId18"/>
    <p:sldId id="267" r:id="rId19"/>
    <p:sldId id="268" r:id="rId20"/>
    <p:sldId id="270" r:id="rId21"/>
    <p:sldId id="271" r:id="rId22"/>
    <p:sldId id="273" r:id="rId23"/>
    <p:sldId id="281" r:id="rId24"/>
    <p:sldId id="274" r:id="rId25"/>
    <p:sldId id="275" r:id="rId26"/>
    <p:sldId id="276" r:id="rId27"/>
    <p:sldId id="277" r:id="rId28"/>
    <p:sldId id="278" r:id="rId29"/>
    <p:sldId id="279" r:id="rId30"/>
    <p:sldId id="283" r:id="rId31"/>
    <p:sldId id="301" r:id="rId32"/>
    <p:sldId id="286" r:id="rId33"/>
    <p:sldId id="284" r:id="rId34"/>
    <p:sldId id="287" r:id="rId35"/>
    <p:sldId id="289" r:id="rId36"/>
    <p:sldId id="292" r:id="rId37"/>
    <p:sldId id="290" r:id="rId38"/>
    <p:sldId id="291" r:id="rId39"/>
    <p:sldId id="296" r:id="rId40"/>
    <p:sldId id="297" r:id="rId41"/>
    <p:sldId id="294" r:id="rId42"/>
    <p:sldId id="295" r:id="rId43"/>
    <p:sldId id="282" r:id="rId44"/>
    <p:sldId id="303" r:id="rId45"/>
    <p:sldId id="264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  <a:srgbClr val="A50021"/>
    <a:srgbClr val="9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6" d="100"/>
          <a:sy n="76" d="100"/>
        </p:scale>
        <p:origin x="-254" y="19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995701-1EA3-48FE-BC1A-9A9B58C58EBE}" type="doc">
      <dgm:prSet loTypeId="urn:microsoft.com/office/officeart/2005/8/layout/hList2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84208DA-46FD-4496-97ED-F4C79BAAD847}">
      <dgm:prSet phldrT="[文字]" custT="1"/>
      <dgm:spPr/>
      <dgm:t>
        <a:bodyPr/>
        <a:lstStyle/>
        <a:p>
          <a:r>
            <a:rPr lang="zh-TW" altLang="en-US" sz="28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標楷體" pitchFamily="65" charset="-120"/>
              <a:ea typeface="標楷體" pitchFamily="65" charset="-120"/>
            </a:rPr>
            <a:t>閱覽流通</a:t>
          </a:r>
          <a:endParaRPr lang="zh-TW" altLang="en-US" sz="2800" b="1" dirty="0">
            <a:solidFill>
              <a:schemeClr val="accent6">
                <a:lumMod val="40000"/>
                <a:lumOff val="60000"/>
              </a:schemeClr>
            </a:solidFill>
            <a:latin typeface="標楷體" pitchFamily="65" charset="-120"/>
            <a:ea typeface="標楷體" pitchFamily="65" charset="-120"/>
          </a:endParaRPr>
        </a:p>
      </dgm:t>
    </dgm:pt>
    <dgm:pt modelId="{B59091FB-0FD5-4119-9BB6-1A18507E96E0}" type="parTrans" cxnId="{2E77198D-485E-4B53-95F9-1512E8BB1B78}">
      <dgm:prSet/>
      <dgm:spPr/>
      <dgm:t>
        <a:bodyPr/>
        <a:lstStyle/>
        <a:p>
          <a:endParaRPr lang="zh-TW" altLang="en-US"/>
        </a:p>
      </dgm:t>
    </dgm:pt>
    <dgm:pt modelId="{C9E3B7C3-CA8D-4B6E-B96D-FFDB2DE394CD}" type="sibTrans" cxnId="{2E77198D-485E-4B53-95F9-1512E8BB1B78}">
      <dgm:prSet/>
      <dgm:spPr/>
      <dgm:t>
        <a:bodyPr/>
        <a:lstStyle/>
        <a:p>
          <a:endParaRPr lang="zh-TW" altLang="en-US"/>
        </a:p>
      </dgm:t>
    </dgm:pt>
    <dgm:pt modelId="{7573F947-16FD-46ED-A9D6-DBE4282AA685}">
      <dgm:prSet phldrT="[文字]" phldr="1"/>
      <dgm:spPr/>
      <dgm:t>
        <a:bodyPr/>
        <a:lstStyle/>
        <a:p>
          <a:endParaRPr lang="zh-TW" altLang="en-US"/>
        </a:p>
      </dgm:t>
    </dgm:pt>
    <dgm:pt modelId="{A6E5900B-235D-4C42-9FD1-DED128D57B0B}" type="parTrans" cxnId="{B97D29BE-57DF-4664-9AD8-61EAC08F1979}">
      <dgm:prSet/>
      <dgm:spPr/>
      <dgm:t>
        <a:bodyPr/>
        <a:lstStyle/>
        <a:p>
          <a:endParaRPr lang="zh-TW" altLang="en-US"/>
        </a:p>
      </dgm:t>
    </dgm:pt>
    <dgm:pt modelId="{E2833AB3-9596-4C11-836A-9687AB3FDC37}" type="sibTrans" cxnId="{B97D29BE-57DF-4664-9AD8-61EAC08F1979}">
      <dgm:prSet/>
      <dgm:spPr/>
      <dgm:t>
        <a:bodyPr/>
        <a:lstStyle/>
        <a:p>
          <a:endParaRPr lang="zh-TW" altLang="en-US"/>
        </a:p>
      </dgm:t>
    </dgm:pt>
    <dgm:pt modelId="{D9421C4F-AD8B-41C7-84B2-AC9ECFA645ED}">
      <dgm:prSet phldrT="[文字]" custT="1"/>
      <dgm:spPr/>
      <dgm:t>
        <a:bodyPr/>
        <a:lstStyle/>
        <a:p>
          <a:r>
            <a:rPr lang="zh-TW" altLang="en-US" sz="28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標楷體" pitchFamily="65" charset="-120"/>
              <a:ea typeface="標楷體" pitchFamily="65" charset="-120"/>
            </a:rPr>
            <a:t>視聽資料管理</a:t>
          </a:r>
          <a:endParaRPr lang="zh-TW" altLang="en-US" sz="2800" b="1" dirty="0">
            <a:solidFill>
              <a:schemeClr val="accent6">
                <a:lumMod val="40000"/>
                <a:lumOff val="60000"/>
              </a:schemeClr>
            </a:solidFill>
            <a:latin typeface="標楷體" pitchFamily="65" charset="-120"/>
            <a:ea typeface="標楷體" pitchFamily="65" charset="-120"/>
          </a:endParaRPr>
        </a:p>
      </dgm:t>
    </dgm:pt>
    <dgm:pt modelId="{1DADB04B-3E48-4F10-A685-6B85EDB35DD9}" type="parTrans" cxnId="{7355BE45-29FE-4EC4-9267-C06F5E705493}">
      <dgm:prSet/>
      <dgm:spPr/>
      <dgm:t>
        <a:bodyPr/>
        <a:lstStyle/>
        <a:p>
          <a:endParaRPr lang="zh-TW" altLang="en-US"/>
        </a:p>
      </dgm:t>
    </dgm:pt>
    <dgm:pt modelId="{BBFD83B3-A422-40FA-859D-460B7C18C237}" type="sibTrans" cxnId="{7355BE45-29FE-4EC4-9267-C06F5E705493}">
      <dgm:prSet/>
      <dgm:spPr/>
      <dgm:t>
        <a:bodyPr/>
        <a:lstStyle/>
        <a:p>
          <a:endParaRPr lang="zh-TW" altLang="en-US"/>
        </a:p>
      </dgm:t>
    </dgm:pt>
    <dgm:pt modelId="{37AFC41E-FD22-4B08-801B-77AE3342C9FE}">
      <dgm:prSet custT="1"/>
      <dgm:spPr/>
      <dgm:t>
        <a:bodyPr/>
        <a:lstStyle/>
        <a:p>
          <a:r>
            <a:rPr lang="zh-TW" altLang="en-US" sz="28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標楷體" pitchFamily="65" charset="-120"/>
              <a:ea typeface="標楷體" pitchFamily="65" charset="-120"/>
            </a:rPr>
            <a:t>分類編目</a:t>
          </a:r>
          <a:endParaRPr lang="zh-TW" altLang="en-US" sz="2800" b="1" dirty="0">
            <a:solidFill>
              <a:schemeClr val="accent6">
                <a:lumMod val="40000"/>
                <a:lumOff val="60000"/>
              </a:schemeClr>
            </a:solidFill>
            <a:latin typeface="標楷體" pitchFamily="65" charset="-120"/>
            <a:ea typeface="標楷體" pitchFamily="65" charset="-120"/>
          </a:endParaRPr>
        </a:p>
      </dgm:t>
    </dgm:pt>
    <dgm:pt modelId="{48F29AFE-75C1-4ABB-8369-0FD60269313C}" type="parTrans" cxnId="{24AAF362-556B-46F5-AD06-3E02E412E50D}">
      <dgm:prSet/>
      <dgm:spPr/>
      <dgm:t>
        <a:bodyPr/>
        <a:lstStyle/>
        <a:p>
          <a:endParaRPr lang="zh-TW" altLang="en-US"/>
        </a:p>
      </dgm:t>
    </dgm:pt>
    <dgm:pt modelId="{5A3CA203-B7D0-4EE0-951B-BC0C3EDA8943}" type="sibTrans" cxnId="{24AAF362-556B-46F5-AD06-3E02E412E50D}">
      <dgm:prSet/>
      <dgm:spPr/>
      <dgm:t>
        <a:bodyPr/>
        <a:lstStyle/>
        <a:p>
          <a:endParaRPr lang="zh-TW" altLang="en-US"/>
        </a:p>
      </dgm:t>
    </dgm:pt>
    <dgm:pt modelId="{407F2F6F-E94F-4257-B7F4-F676E4FBDCE5}">
      <dgm:prSet custT="1"/>
      <dgm:spPr/>
      <dgm:t>
        <a:bodyPr/>
        <a:lstStyle/>
        <a:p>
          <a:r>
            <a:rPr lang="zh-TW" altLang="en-US" sz="28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標楷體" pitchFamily="65" charset="-120"/>
              <a:ea typeface="標楷體" pitchFamily="65" charset="-120"/>
            </a:rPr>
            <a:t>採購徵集</a:t>
          </a:r>
          <a:endParaRPr lang="zh-TW" altLang="en-US" sz="2800" b="1" dirty="0">
            <a:solidFill>
              <a:schemeClr val="accent6">
                <a:lumMod val="40000"/>
                <a:lumOff val="60000"/>
              </a:schemeClr>
            </a:solidFill>
            <a:latin typeface="標楷體" pitchFamily="65" charset="-120"/>
            <a:ea typeface="標楷體" pitchFamily="65" charset="-120"/>
          </a:endParaRPr>
        </a:p>
      </dgm:t>
    </dgm:pt>
    <dgm:pt modelId="{B45F898B-83BD-465E-A51C-CC7DEC4BC5BB}" type="parTrans" cxnId="{BFF863BA-B1AA-469B-962C-D9440B0EC466}">
      <dgm:prSet/>
      <dgm:spPr/>
      <dgm:t>
        <a:bodyPr/>
        <a:lstStyle/>
        <a:p>
          <a:endParaRPr lang="zh-TW" altLang="en-US"/>
        </a:p>
      </dgm:t>
    </dgm:pt>
    <dgm:pt modelId="{A2ECA1E3-723D-4E8B-9951-327E685AB383}" type="sibTrans" cxnId="{BFF863BA-B1AA-469B-962C-D9440B0EC466}">
      <dgm:prSet/>
      <dgm:spPr/>
      <dgm:t>
        <a:bodyPr/>
        <a:lstStyle/>
        <a:p>
          <a:endParaRPr lang="zh-TW" altLang="en-US"/>
        </a:p>
      </dgm:t>
    </dgm:pt>
    <dgm:pt modelId="{9E519198-3D43-4494-9A9F-E00BBA852216}">
      <dgm:prSet custT="1"/>
      <dgm:spPr/>
      <dgm:t>
        <a:bodyPr/>
        <a:lstStyle/>
        <a:p>
          <a:r>
            <a:rPr lang="zh-TW" altLang="en-US" sz="28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標楷體" pitchFamily="65" charset="-120"/>
              <a:ea typeface="標楷體" pitchFamily="65" charset="-120"/>
            </a:rPr>
            <a:t>參考服務</a:t>
          </a:r>
          <a:endParaRPr lang="zh-TW" altLang="en-US" sz="2800" b="1" dirty="0">
            <a:solidFill>
              <a:schemeClr val="accent6">
                <a:lumMod val="40000"/>
                <a:lumOff val="60000"/>
              </a:schemeClr>
            </a:solidFill>
            <a:latin typeface="標楷體" pitchFamily="65" charset="-120"/>
            <a:ea typeface="標楷體" pitchFamily="65" charset="-120"/>
          </a:endParaRPr>
        </a:p>
      </dgm:t>
    </dgm:pt>
    <dgm:pt modelId="{65EFC0E1-7D1B-40F0-9E70-8AF3B159A947}" type="parTrans" cxnId="{55F10114-EFAF-4CF8-AEF4-CBB107157207}">
      <dgm:prSet/>
      <dgm:spPr/>
      <dgm:t>
        <a:bodyPr/>
        <a:lstStyle/>
        <a:p>
          <a:endParaRPr lang="zh-TW" altLang="en-US"/>
        </a:p>
      </dgm:t>
    </dgm:pt>
    <dgm:pt modelId="{187300F9-F4C5-47AE-9801-D907FF0FCC84}" type="sibTrans" cxnId="{55F10114-EFAF-4CF8-AEF4-CBB107157207}">
      <dgm:prSet/>
      <dgm:spPr/>
      <dgm:t>
        <a:bodyPr/>
        <a:lstStyle/>
        <a:p>
          <a:endParaRPr lang="zh-TW" altLang="en-US"/>
        </a:p>
      </dgm:t>
    </dgm:pt>
    <dgm:pt modelId="{A53C75C6-9C9F-4C67-9A92-514282A4E2C6}">
      <dgm:prSet custT="1"/>
      <dgm:spPr/>
      <dgm:t>
        <a:bodyPr/>
        <a:lstStyle/>
        <a:p>
          <a:r>
            <a:rPr lang="zh-TW" altLang="en-US" sz="28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標楷體" pitchFamily="65" charset="-120"/>
              <a:ea typeface="標楷體" pitchFamily="65" charset="-120"/>
            </a:rPr>
            <a:t>讀者教育訓練</a:t>
          </a:r>
          <a:endParaRPr lang="zh-TW" altLang="en-US" sz="2800" b="1" dirty="0">
            <a:solidFill>
              <a:schemeClr val="accent6">
                <a:lumMod val="40000"/>
                <a:lumOff val="60000"/>
              </a:schemeClr>
            </a:solidFill>
            <a:latin typeface="標楷體" pitchFamily="65" charset="-120"/>
            <a:ea typeface="標楷體" pitchFamily="65" charset="-120"/>
          </a:endParaRPr>
        </a:p>
      </dgm:t>
    </dgm:pt>
    <dgm:pt modelId="{7DFF1990-EAD3-4E44-8F58-67B0C345A635}" type="parTrans" cxnId="{721810C3-BEE6-4ED2-9DD3-6A9CA9AA1B3F}">
      <dgm:prSet/>
      <dgm:spPr/>
      <dgm:t>
        <a:bodyPr/>
        <a:lstStyle/>
        <a:p>
          <a:endParaRPr lang="zh-TW" altLang="en-US"/>
        </a:p>
      </dgm:t>
    </dgm:pt>
    <dgm:pt modelId="{7FDBBFC7-56BF-4AD8-8895-8C65657B70E2}" type="sibTrans" cxnId="{721810C3-BEE6-4ED2-9DD3-6A9CA9AA1B3F}">
      <dgm:prSet/>
      <dgm:spPr/>
      <dgm:t>
        <a:bodyPr/>
        <a:lstStyle/>
        <a:p>
          <a:endParaRPr lang="zh-TW" altLang="en-US"/>
        </a:p>
      </dgm:t>
    </dgm:pt>
    <dgm:pt modelId="{08E6AD82-3257-4AF5-B697-A1A612FEE4B4}">
      <dgm:prSet/>
      <dgm:spPr/>
      <dgm:t>
        <a:bodyPr/>
        <a:lstStyle/>
        <a:p>
          <a:endParaRPr lang="zh-TW" altLang="en-US" sz="3000" dirty="0"/>
        </a:p>
      </dgm:t>
    </dgm:pt>
    <dgm:pt modelId="{7182D695-EB9D-4D62-8790-D3289D3C5B3D}" type="parTrans" cxnId="{5FDB8A41-A927-498C-8F97-F302A48F52D7}">
      <dgm:prSet/>
      <dgm:spPr/>
      <dgm:t>
        <a:bodyPr/>
        <a:lstStyle/>
        <a:p>
          <a:endParaRPr lang="zh-TW" altLang="en-US"/>
        </a:p>
      </dgm:t>
    </dgm:pt>
    <dgm:pt modelId="{C01C54D6-6893-4C6E-B939-2CCCF2262215}" type="sibTrans" cxnId="{5FDB8A41-A927-498C-8F97-F302A48F52D7}">
      <dgm:prSet/>
      <dgm:spPr/>
      <dgm:t>
        <a:bodyPr/>
        <a:lstStyle/>
        <a:p>
          <a:endParaRPr lang="zh-TW" altLang="en-US"/>
        </a:p>
      </dgm:t>
    </dgm:pt>
    <dgm:pt modelId="{87616169-5E0D-4408-A813-4F91BF9C2A79}">
      <dgm:prSet phldrT="[文字]"/>
      <dgm:spPr/>
      <dgm:t>
        <a:bodyPr/>
        <a:lstStyle/>
        <a:p>
          <a:endParaRPr lang="zh-TW" altLang="en-US" dirty="0"/>
        </a:p>
      </dgm:t>
    </dgm:pt>
    <dgm:pt modelId="{E1B9541E-F6C8-49B3-8E67-1267EA27B8BC}" type="parTrans" cxnId="{5206AC47-1861-4A3F-A3D5-CD116CE4B835}">
      <dgm:prSet/>
      <dgm:spPr/>
      <dgm:t>
        <a:bodyPr/>
        <a:lstStyle/>
        <a:p>
          <a:endParaRPr lang="zh-TW" altLang="en-US"/>
        </a:p>
      </dgm:t>
    </dgm:pt>
    <dgm:pt modelId="{44AC86FA-87CB-4C9C-97A5-AC87730B79CD}" type="sibTrans" cxnId="{5206AC47-1861-4A3F-A3D5-CD116CE4B835}">
      <dgm:prSet/>
      <dgm:spPr/>
      <dgm:t>
        <a:bodyPr/>
        <a:lstStyle/>
        <a:p>
          <a:endParaRPr lang="zh-TW" altLang="en-US"/>
        </a:p>
      </dgm:t>
    </dgm:pt>
    <dgm:pt modelId="{8850E2C9-4EC6-4A43-A36D-406733E39D15}">
      <dgm:prSet phldrT="[文字]" phldr="1"/>
      <dgm:spPr/>
      <dgm:t>
        <a:bodyPr/>
        <a:lstStyle/>
        <a:p>
          <a:endParaRPr lang="zh-TW" altLang="en-US" dirty="0"/>
        </a:p>
      </dgm:t>
    </dgm:pt>
    <dgm:pt modelId="{592BE2A4-5AD1-44B4-BB6A-9A42F23F3C69}" type="sibTrans" cxnId="{0F7AD57B-3570-4D8D-8B47-3D483534E8A4}">
      <dgm:prSet/>
      <dgm:spPr/>
      <dgm:t>
        <a:bodyPr/>
        <a:lstStyle/>
        <a:p>
          <a:endParaRPr lang="zh-TW" altLang="en-US"/>
        </a:p>
      </dgm:t>
    </dgm:pt>
    <dgm:pt modelId="{E67771D6-7390-4B7F-9494-7E433F80E84B}" type="parTrans" cxnId="{0F7AD57B-3570-4D8D-8B47-3D483534E8A4}">
      <dgm:prSet/>
      <dgm:spPr/>
      <dgm:t>
        <a:bodyPr/>
        <a:lstStyle/>
        <a:p>
          <a:endParaRPr lang="zh-TW" altLang="en-US"/>
        </a:p>
      </dgm:t>
    </dgm:pt>
    <dgm:pt modelId="{6DF1143D-DB83-4EFD-A001-C926CE24E616}">
      <dgm:prSet custT="1"/>
      <dgm:spPr/>
      <dgm:t>
        <a:bodyPr/>
        <a:lstStyle/>
        <a:p>
          <a:r>
            <a:rPr lang="zh-TW" altLang="en-US" sz="2800" b="1" dirty="0" smtClean="0">
              <a:solidFill>
                <a:schemeClr val="accent3">
                  <a:lumMod val="20000"/>
                  <a:lumOff val="80000"/>
                </a:schemeClr>
              </a:solidFill>
              <a:latin typeface="標楷體" pitchFamily="65" charset="-120"/>
              <a:ea typeface="標楷體" pitchFamily="65" charset="-120"/>
            </a:rPr>
            <a:t>期刊管理</a:t>
          </a:r>
          <a:endParaRPr lang="zh-TW" altLang="en-US" sz="2800" b="1" dirty="0">
            <a:solidFill>
              <a:schemeClr val="accent3">
                <a:lumMod val="20000"/>
                <a:lumOff val="80000"/>
              </a:schemeClr>
            </a:solidFill>
            <a:latin typeface="標楷體" pitchFamily="65" charset="-120"/>
            <a:ea typeface="標楷體" pitchFamily="65" charset="-120"/>
          </a:endParaRPr>
        </a:p>
      </dgm:t>
    </dgm:pt>
    <dgm:pt modelId="{E91FF493-E0BA-4FFE-9563-AE4F96EA12E1}" type="parTrans" cxnId="{AF9B1834-B9A2-4592-8913-ECFDCDD725C1}">
      <dgm:prSet/>
      <dgm:spPr/>
      <dgm:t>
        <a:bodyPr/>
        <a:lstStyle/>
        <a:p>
          <a:endParaRPr lang="zh-TW" altLang="en-US"/>
        </a:p>
      </dgm:t>
    </dgm:pt>
    <dgm:pt modelId="{7EF46F5D-FE44-4239-B78B-78A3DCF6BD8F}" type="sibTrans" cxnId="{AF9B1834-B9A2-4592-8913-ECFDCDD725C1}">
      <dgm:prSet/>
      <dgm:spPr/>
      <dgm:t>
        <a:bodyPr/>
        <a:lstStyle/>
        <a:p>
          <a:endParaRPr lang="zh-TW" altLang="en-US"/>
        </a:p>
      </dgm:t>
    </dgm:pt>
    <dgm:pt modelId="{C81D3D02-F441-48DE-89F9-0023F3EE27AC}">
      <dgm:prSet custT="1"/>
      <dgm:spPr/>
      <dgm:t>
        <a:bodyPr/>
        <a:lstStyle/>
        <a:p>
          <a:r>
            <a:rPr lang="zh-TW" altLang="en-US" sz="2800" b="1" dirty="0" smtClean="0">
              <a:solidFill>
                <a:schemeClr val="accent3">
                  <a:lumMod val="20000"/>
                  <a:lumOff val="80000"/>
                </a:schemeClr>
              </a:solidFill>
              <a:latin typeface="標楷體" pitchFamily="65" charset="-120"/>
              <a:ea typeface="標楷體" pitchFamily="65" charset="-120"/>
            </a:rPr>
            <a:t>自動化系統維護</a:t>
          </a:r>
          <a:endParaRPr lang="zh-TW" altLang="en-US" sz="2800" b="1" dirty="0">
            <a:solidFill>
              <a:schemeClr val="accent3">
                <a:lumMod val="20000"/>
                <a:lumOff val="80000"/>
              </a:schemeClr>
            </a:solidFill>
            <a:latin typeface="標楷體" pitchFamily="65" charset="-120"/>
            <a:ea typeface="標楷體" pitchFamily="65" charset="-120"/>
          </a:endParaRPr>
        </a:p>
      </dgm:t>
    </dgm:pt>
    <dgm:pt modelId="{C2C7F06D-A468-4D4A-95A7-8EAB60D4A29C}" type="parTrans" cxnId="{4B3CF0ED-A69F-47E6-AB7B-33395270C075}">
      <dgm:prSet/>
      <dgm:spPr/>
      <dgm:t>
        <a:bodyPr/>
        <a:lstStyle/>
        <a:p>
          <a:endParaRPr lang="zh-TW" altLang="en-US"/>
        </a:p>
      </dgm:t>
    </dgm:pt>
    <dgm:pt modelId="{F3E52168-F214-492D-9B29-BE19DE587F28}" type="sibTrans" cxnId="{4B3CF0ED-A69F-47E6-AB7B-33395270C075}">
      <dgm:prSet/>
      <dgm:spPr/>
      <dgm:t>
        <a:bodyPr/>
        <a:lstStyle/>
        <a:p>
          <a:endParaRPr lang="zh-TW" altLang="en-US"/>
        </a:p>
      </dgm:t>
    </dgm:pt>
    <dgm:pt modelId="{E246C66B-090C-453B-AF8D-3C0F8E3E20F5}">
      <dgm:prSet custT="1"/>
      <dgm:spPr/>
      <dgm:t>
        <a:bodyPr/>
        <a:lstStyle/>
        <a:p>
          <a:r>
            <a:rPr lang="en-US" altLang="en-US" sz="2800" b="1" dirty="0" smtClean="0">
              <a:solidFill>
                <a:schemeClr val="accent3">
                  <a:lumMod val="20000"/>
                  <a:lumOff val="80000"/>
                </a:schemeClr>
              </a:solidFill>
              <a:latin typeface="標楷體" pitchFamily="65" charset="-120"/>
              <a:ea typeface="標楷體" pitchFamily="65" charset="-120"/>
            </a:rPr>
            <a:t>PC</a:t>
          </a:r>
          <a:r>
            <a:rPr lang="zh-TW" altLang="en-US" sz="2800" b="1" dirty="0" smtClean="0">
              <a:solidFill>
                <a:schemeClr val="accent3">
                  <a:lumMod val="20000"/>
                  <a:lumOff val="80000"/>
                </a:schemeClr>
              </a:solidFill>
              <a:latin typeface="標楷體" pitchFamily="65" charset="-120"/>
              <a:ea typeface="標楷體" pitchFamily="65" charset="-120"/>
            </a:rPr>
            <a:t>系統維護</a:t>
          </a:r>
          <a:endParaRPr lang="zh-TW" altLang="en-US" sz="2800" b="1" dirty="0">
            <a:solidFill>
              <a:schemeClr val="accent3">
                <a:lumMod val="20000"/>
                <a:lumOff val="80000"/>
              </a:schemeClr>
            </a:solidFill>
            <a:latin typeface="標楷體" pitchFamily="65" charset="-120"/>
            <a:ea typeface="標楷體" pitchFamily="65" charset="-120"/>
          </a:endParaRPr>
        </a:p>
      </dgm:t>
    </dgm:pt>
    <dgm:pt modelId="{7361E712-7DFD-4C93-974F-62302E3266E6}" type="parTrans" cxnId="{11086472-439E-4191-A26B-D7879BB8DF88}">
      <dgm:prSet/>
      <dgm:spPr/>
      <dgm:t>
        <a:bodyPr/>
        <a:lstStyle/>
        <a:p>
          <a:endParaRPr lang="zh-TW" altLang="en-US"/>
        </a:p>
      </dgm:t>
    </dgm:pt>
    <dgm:pt modelId="{94A2C8CC-90B6-4DEB-AC5B-F577F5D97A53}" type="sibTrans" cxnId="{11086472-439E-4191-A26B-D7879BB8DF88}">
      <dgm:prSet/>
      <dgm:spPr/>
      <dgm:t>
        <a:bodyPr/>
        <a:lstStyle/>
        <a:p>
          <a:endParaRPr lang="zh-TW" altLang="en-US"/>
        </a:p>
      </dgm:t>
    </dgm:pt>
    <dgm:pt modelId="{D2DF4551-E8BA-4245-B1D0-9D8E4768E7A1}">
      <dgm:prSet custT="1"/>
      <dgm:spPr/>
      <dgm:t>
        <a:bodyPr/>
        <a:lstStyle/>
        <a:p>
          <a:r>
            <a:rPr lang="zh-TW" altLang="en-US" sz="2800" b="1" dirty="0" smtClean="0">
              <a:solidFill>
                <a:schemeClr val="accent3">
                  <a:lumMod val="20000"/>
                  <a:lumOff val="80000"/>
                </a:schemeClr>
              </a:solidFill>
              <a:latin typeface="標楷體" pitchFamily="65" charset="-120"/>
              <a:ea typeface="標楷體" pitchFamily="65" charset="-120"/>
            </a:rPr>
            <a:t>網頁維護</a:t>
          </a:r>
          <a:endParaRPr lang="zh-TW" altLang="en-US" sz="2800" b="1" dirty="0">
            <a:solidFill>
              <a:schemeClr val="accent3">
                <a:lumMod val="20000"/>
                <a:lumOff val="80000"/>
              </a:schemeClr>
            </a:solidFill>
            <a:latin typeface="標楷體" pitchFamily="65" charset="-120"/>
            <a:ea typeface="標楷體" pitchFamily="65" charset="-120"/>
          </a:endParaRPr>
        </a:p>
      </dgm:t>
    </dgm:pt>
    <dgm:pt modelId="{40E231FF-D27D-4809-B0FD-6A0A8615BAE1}" type="parTrans" cxnId="{AEA8A5AC-D387-4FB0-B72E-F60E11C5E515}">
      <dgm:prSet/>
      <dgm:spPr/>
      <dgm:t>
        <a:bodyPr/>
        <a:lstStyle/>
        <a:p>
          <a:endParaRPr lang="zh-TW" altLang="en-US"/>
        </a:p>
      </dgm:t>
    </dgm:pt>
    <dgm:pt modelId="{3FA61E10-3E21-47E9-B6AD-490A93030A6D}" type="sibTrans" cxnId="{AEA8A5AC-D387-4FB0-B72E-F60E11C5E515}">
      <dgm:prSet/>
      <dgm:spPr/>
      <dgm:t>
        <a:bodyPr/>
        <a:lstStyle/>
        <a:p>
          <a:endParaRPr lang="zh-TW" altLang="en-US"/>
        </a:p>
      </dgm:t>
    </dgm:pt>
    <dgm:pt modelId="{E8966043-58DC-4CBB-BDFE-CFB3DEF63B97}">
      <dgm:prSet/>
      <dgm:spPr/>
      <dgm:t>
        <a:bodyPr/>
        <a:lstStyle/>
        <a:p>
          <a:endParaRPr lang="zh-TW" altLang="en-US" sz="2700" dirty="0"/>
        </a:p>
      </dgm:t>
    </dgm:pt>
    <dgm:pt modelId="{C25AF98C-5F3C-4C0F-9366-9A1786060D48}" type="parTrans" cxnId="{6AC65FC4-D439-4420-B89B-5A17549E6BAE}">
      <dgm:prSet/>
      <dgm:spPr/>
      <dgm:t>
        <a:bodyPr/>
        <a:lstStyle/>
        <a:p>
          <a:endParaRPr lang="zh-TW" altLang="en-US"/>
        </a:p>
      </dgm:t>
    </dgm:pt>
    <dgm:pt modelId="{2F4C6A96-71BF-4D81-B1BC-BEA42700F0A0}" type="sibTrans" cxnId="{6AC65FC4-D439-4420-B89B-5A17549E6BAE}">
      <dgm:prSet/>
      <dgm:spPr/>
      <dgm:t>
        <a:bodyPr/>
        <a:lstStyle/>
        <a:p>
          <a:endParaRPr lang="zh-TW" altLang="en-US"/>
        </a:p>
      </dgm:t>
    </dgm:pt>
    <dgm:pt modelId="{DA2B3862-CE84-419E-8FB8-20D6B7FE56AD}">
      <dgm:prSet custT="1"/>
      <dgm:spPr/>
      <dgm:t>
        <a:bodyPr/>
        <a:lstStyle/>
        <a:p>
          <a:r>
            <a:rPr lang="zh-TW" altLang="en-US" sz="2800" b="1" dirty="0" smtClean="0">
              <a:solidFill>
                <a:schemeClr val="accent3">
                  <a:lumMod val="20000"/>
                  <a:lumOff val="80000"/>
                </a:schemeClr>
              </a:solidFill>
              <a:latin typeface="標楷體" pitchFamily="65" charset="-120"/>
              <a:ea typeface="標楷體" pitchFamily="65" charset="-120"/>
            </a:rPr>
            <a:t>館際合作</a:t>
          </a:r>
          <a:endParaRPr lang="zh-TW" altLang="en-US" sz="2800" b="1" dirty="0">
            <a:solidFill>
              <a:schemeClr val="accent3">
                <a:lumMod val="20000"/>
                <a:lumOff val="80000"/>
              </a:schemeClr>
            </a:solidFill>
            <a:latin typeface="標楷體" pitchFamily="65" charset="-120"/>
            <a:ea typeface="標楷體" pitchFamily="65" charset="-120"/>
          </a:endParaRPr>
        </a:p>
      </dgm:t>
    </dgm:pt>
    <dgm:pt modelId="{33F9BBE8-1ACD-4124-BC14-B7A861274E13}" type="parTrans" cxnId="{0E6817C2-0E37-40A3-95DD-DD133831F68B}">
      <dgm:prSet/>
      <dgm:spPr/>
      <dgm:t>
        <a:bodyPr/>
        <a:lstStyle/>
        <a:p>
          <a:endParaRPr lang="zh-TW" altLang="en-US"/>
        </a:p>
      </dgm:t>
    </dgm:pt>
    <dgm:pt modelId="{407D2D5F-42BE-4E15-9488-BF25E008E893}" type="sibTrans" cxnId="{0E6817C2-0E37-40A3-95DD-DD133831F68B}">
      <dgm:prSet/>
      <dgm:spPr/>
      <dgm:t>
        <a:bodyPr/>
        <a:lstStyle/>
        <a:p>
          <a:endParaRPr lang="zh-TW" altLang="en-US"/>
        </a:p>
      </dgm:t>
    </dgm:pt>
    <dgm:pt modelId="{DA586538-6E71-4C5F-893E-95409FC0A7D5}">
      <dgm:prSet custT="1"/>
      <dgm:spPr/>
      <dgm:t>
        <a:bodyPr/>
        <a:lstStyle/>
        <a:p>
          <a:r>
            <a:rPr lang="zh-TW" altLang="en-US" sz="28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標楷體" pitchFamily="65" charset="-120"/>
              <a:ea typeface="標楷體" pitchFamily="65" charset="-120"/>
            </a:rPr>
            <a:t>計畫案業務</a:t>
          </a:r>
          <a:endParaRPr lang="zh-TW" altLang="en-US" sz="2800" b="1" dirty="0">
            <a:solidFill>
              <a:schemeClr val="accent6">
                <a:lumMod val="40000"/>
                <a:lumOff val="60000"/>
              </a:schemeClr>
            </a:solidFill>
            <a:latin typeface="標楷體" pitchFamily="65" charset="-120"/>
            <a:ea typeface="標楷體" pitchFamily="65" charset="-120"/>
          </a:endParaRPr>
        </a:p>
      </dgm:t>
    </dgm:pt>
    <dgm:pt modelId="{648BC115-47F9-4587-BF53-6C1C3086ABD5}" type="parTrans" cxnId="{033240B8-942B-4AD6-93C1-144942F6CE09}">
      <dgm:prSet/>
      <dgm:spPr/>
      <dgm:t>
        <a:bodyPr/>
        <a:lstStyle/>
        <a:p>
          <a:endParaRPr lang="zh-TW" altLang="en-US"/>
        </a:p>
      </dgm:t>
    </dgm:pt>
    <dgm:pt modelId="{215716A1-A552-4935-98CA-9100E4BF5DC2}" type="sibTrans" cxnId="{033240B8-942B-4AD6-93C1-144942F6CE09}">
      <dgm:prSet/>
      <dgm:spPr/>
      <dgm:t>
        <a:bodyPr/>
        <a:lstStyle/>
        <a:p>
          <a:endParaRPr lang="zh-TW" altLang="en-US"/>
        </a:p>
      </dgm:t>
    </dgm:pt>
    <dgm:pt modelId="{014C167D-37F7-43FE-ABF7-685A4EF36B85}">
      <dgm:prSet custT="1"/>
      <dgm:spPr/>
      <dgm:t>
        <a:bodyPr/>
        <a:lstStyle/>
        <a:p>
          <a:r>
            <a:rPr lang="zh-TW" altLang="en-US" sz="28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標楷體" pitchFamily="65" charset="-120"/>
              <a:ea typeface="標楷體" pitchFamily="65" charset="-120"/>
            </a:rPr>
            <a:t>館務行政</a:t>
          </a:r>
          <a:endParaRPr lang="zh-TW" altLang="en-US" sz="2800" b="1" dirty="0">
            <a:solidFill>
              <a:schemeClr val="accent6">
                <a:lumMod val="40000"/>
                <a:lumOff val="60000"/>
              </a:schemeClr>
            </a:solidFill>
            <a:latin typeface="標楷體" pitchFamily="65" charset="-120"/>
            <a:ea typeface="標楷體" pitchFamily="65" charset="-120"/>
          </a:endParaRPr>
        </a:p>
      </dgm:t>
    </dgm:pt>
    <dgm:pt modelId="{41699672-FF76-4BF4-B139-FE25AB740A1C}" type="parTrans" cxnId="{89F39C78-B83A-464C-8E00-7719CF7F05B9}">
      <dgm:prSet/>
      <dgm:spPr/>
      <dgm:t>
        <a:bodyPr/>
        <a:lstStyle/>
        <a:p>
          <a:endParaRPr lang="zh-TW" altLang="en-US"/>
        </a:p>
      </dgm:t>
    </dgm:pt>
    <dgm:pt modelId="{E42F5AC5-B513-46F8-9327-E8744A8AE570}" type="sibTrans" cxnId="{89F39C78-B83A-464C-8E00-7719CF7F05B9}">
      <dgm:prSet/>
      <dgm:spPr/>
      <dgm:t>
        <a:bodyPr/>
        <a:lstStyle/>
        <a:p>
          <a:endParaRPr lang="zh-TW" altLang="en-US"/>
        </a:p>
      </dgm:t>
    </dgm:pt>
    <dgm:pt modelId="{5175ABD0-C86D-402F-B1AC-FC1AB8DAA963}">
      <dgm:prSet custT="1"/>
      <dgm:spPr/>
      <dgm:t>
        <a:bodyPr/>
        <a:lstStyle/>
        <a:p>
          <a:r>
            <a:rPr lang="zh-TW" altLang="en-US" sz="28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標楷體" pitchFamily="65" charset="-120"/>
              <a:ea typeface="標楷體" pitchFamily="65" charset="-120"/>
            </a:rPr>
            <a:t>研究成果管理</a:t>
          </a:r>
          <a:endParaRPr lang="zh-TW" altLang="en-US" sz="2800" b="1" dirty="0">
            <a:solidFill>
              <a:schemeClr val="accent6">
                <a:lumMod val="40000"/>
                <a:lumOff val="60000"/>
              </a:schemeClr>
            </a:solidFill>
            <a:latin typeface="標楷體" pitchFamily="65" charset="-120"/>
            <a:ea typeface="標楷體" pitchFamily="65" charset="-120"/>
          </a:endParaRPr>
        </a:p>
      </dgm:t>
    </dgm:pt>
    <dgm:pt modelId="{F22BE26E-0F4F-41B8-8FA5-D75AEAAF1E65}" type="parTrans" cxnId="{99256FB2-5D1C-4C45-9E1D-A0AA5F20C778}">
      <dgm:prSet/>
      <dgm:spPr/>
      <dgm:t>
        <a:bodyPr/>
        <a:lstStyle/>
        <a:p>
          <a:endParaRPr lang="zh-TW" altLang="en-US"/>
        </a:p>
      </dgm:t>
    </dgm:pt>
    <dgm:pt modelId="{984C2B99-8D86-449E-9938-88BAB94866E4}" type="sibTrans" cxnId="{99256FB2-5D1C-4C45-9E1D-A0AA5F20C778}">
      <dgm:prSet/>
      <dgm:spPr/>
      <dgm:t>
        <a:bodyPr/>
        <a:lstStyle/>
        <a:p>
          <a:endParaRPr lang="zh-TW" altLang="en-US"/>
        </a:p>
      </dgm:t>
    </dgm:pt>
    <dgm:pt modelId="{E1F4FD09-835D-4D15-9DD0-2BC2DDCD1DFD}">
      <dgm:prSet custT="1"/>
      <dgm:spPr/>
      <dgm:t>
        <a:bodyPr/>
        <a:lstStyle/>
        <a:p>
          <a:r>
            <a:rPr lang="zh-TW" altLang="en-US" sz="28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標楷體" pitchFamily="65" charset="-120"/>
              <a:ea typeface="標楷體" pitchFamily="65" charset="-120"/>
            </a:rPr>
            <a:t>剪報管理</a:t>
          </a:r>
          <a:endParaRPr lang="zh-TW" altLang="en-US" sz="2800" b="1" dirty="0">
            <a:solidFill>
              <a:schemeClr val="accent6">
                <a:lumMod val="40000"/>
                <a:lumOff val="60000"/>
              </a:schemeClr>
            </a:solidFill>
            <a:latin typeface="標楷體" pitchFamily="65" charset="-120"/>
            <a:ea typeface="標楷體" pitchFamily="65" charset="-120"/>
          </a:endParaRPr>
        </a:p>
      </dgm:t>
    </dgm:pt>
    <dgm:pt modelId="{D9679BCC-01F4-415E-B4F9-8D70529D3C1E}" type="parTrans" cxnId="{629C3FBE-0F94-4335-9B84-9572BA845BC2}">
      <dgm:prSet/>
      <dgm:spPr/>
      <dgm:t>
        <a:bodyPr/>
        <a:lstStyle/>
        <a:p>
          <a:endParaRPr lang="zh-TW" altLang="en-US"/>
        </a:p>
      </dgm:t>
    </dgm:pt>
    <dgm:pt modelId="{C3290BE4-DFF9-4432-826E-F1261258C32C}" type="sibTrans" cxnId="{629C3FBE-0F94-4335-9B84-9572BA845BC2}">
      <dgm:prSet/>
      <dgm:spPr/>
      <dgm:t>
        <a:bodyPr/>
        <a:lstStyle/>
        <a:p>
          <a:endParaRPr lang="zh-TW" altLang="en-US"/>
        </a:p>
      </dgm:t>
    </dgm:pt>
    <dgm:pt modelId="{A6EB7C69-26E9-42B2-9DD8-19A286E5AB6A}">
      <dgm:prSet/>
      <dgm:spPr/>
      <dgm:t>
        <a:bodyPr/>
        <a:lstStyle/>
        <a:p>
          <a:endParaRPr lang="zh-TW" altLang="en-US" sz="2300" dirty="0"/>
        </a:p>
      </dgm:t>
    </dgm:pt>
    <dgm:pt modelId="{6FE99510-1309-4759-AC93-3FD5C8CA0F3F}" type="parTrans" cxnId="{E4E2B939-CE90-4A69-8038-40A70343059F}">
      <dgm:prSet/>
      <dgm:spPr/>
      <dgm:t>
        <a:bodyPr/>
        <a:lstStyle/>
        <a:p>
          <a:endParaRPr lang="zh-TW" altLang="en-US"/>
        </a:p>
      </dgm:t>
    </dgm:pt>
    <dgm:pt modelId="{CFFB7161-024A-4A25-8E97-4AC2153FB0EA}" type="sibTrans" cxnId="{E4E2B939-CE90-4A69-8038-40A70343059F}">
      <dgm:prSet/>
      <dgm:spPr/>
      <dgm:t>
        <a:bodyPr/>
        <a:lstStyle/>
        <a:p>
          <a:endParaRPr lang="zh-TW" altLang="en-US"/>
        </a:p>
      </dgm:t>
    </dgm:pt>
    <dgm:pt modelId="{9238ACEB-665E-44A3-B606-A38721F3584A}" type="pres">
      <dgm:prSet presAssocID="{D5995701-1EA3-48FE-BC1A-9A9B58C58EBE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552FA4DF-34A5-4362-92E2-18B628BB6AED}" type="pres">
      <dgm:prSet presAssocID="{87616169-5E0D-4408-A813-4F91BF9C2A79}" presName="compositeNode" presStyleCnt="0">
        <dgm:presLayoutVars>
          <dgm:bulletEnabled val="1"/>
        </dgm:presLayoutVars>
      </dgm:prSet>
      <dgm:spPr/>
    </dgm:pt>
    <dgm:pt modelId="{88B2EE12-2C4E-4F16-920C-A0461C7BAB15}" type="pres">
      <dgm:prSet presAssocID="{87616169-5E0D-4408-A813-4F91BF9C2A79}" presName="image" presStyleLbl="fgImgPlace1" presStyleIdx="0" presStyleCnt="3"/>
      <dgm:spPr/>
    </dgm:pt>
    <dgm:pt modelId="{D6DEB2FD-69E9-4AAD-A723-85157D43053F}" type="pres">
      <dgm:prSet presAssocID="{87616169-5E0D-4408-A813-4F91BF9C2A79}" presName="childNode" presStyleLbl="node1" presStyleIdx="0" presStyleCnt="3" custScaleX="323769" custScaleY="87156" custLinFactNeighborX="-4796" custLinFactNeighborY="508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0C5CBC9-63D5-4CB0-B749-B915AFF64725}" type="pres">
      <dgm:prSet presAssocID="{87616169-5E0D-4408-A813-4F91BF9C2A79}" presName="parentNode" presStyleLbl="revTx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37D5914-2B80-4C62-82C0-754B65A0030B}" type="pres">
      <dgm:prSet presAssocID="{44AC86FA-87CB-4C9C-97A5-AC87730B79CD}" presName="sibTrans" presStyleCnt="0"/>
      <dgm:spPr/>
    </dgm:pt>
    <dgm:pt modelId="{FAE6B03F-52A0-427B-B6E2-D9261C397CCD}" type="pres">
      <dgm:prSet presAssocID="{8850E2C9-4EC6-4A43-A36D-406733E39D15}" presName="compositeNode" presStyleCnt="0">
        <dgm:presLayoutVars>
          <dgm:bulletEnabled val="1"/>
        </dgm:presLayoutVars>
      </dgm:prSet>
      <dgm:spPr/>
    </dgm:pt>
    <dgm:pt modelId="{9329BC6A-2B57-4EA2-8881-479D06868280}" type="pres">
      <dgm:prSet presAssocID="{8850E2C9-4EC6-4A43-A36D-406733E39D15}" presName="image" presStyleLbl="fgImgPlace1" presStyleIdx="1" presStyleCnt="3"/>
      <dgm:spPr/>
    </dgm:pt>
    <dgm:pt modelId="{154CBECF-3CC4-43CF-81B9-06D0414BACED}" type="pres">
      <dgm:prSet presAssocID="{8850E2C9-4EC6-4A43-A36D-406733E39D15}" presName="childNode" presStyleLbl="node1" presStyleIdx="1" presStyleCnt="3" custScaleX="336812" custScaleY="85769" custLinFactNeighborX="-959" custLinFactNeighborY="416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6365A88-7580-4549-BD33-E6C73531C61C}" type="pres">
      <dgm:prSet presAssocID="{8850E2C9-4EC6-4A43-A36D-406733E39D15}" presName="parentNode" presStyleLbl="revTx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D6D8D5A-9CC4-42CE-80DA-0904B173AD09}" type="pres">
      <dgm:prSet presAssocID="{592BE2A4-5AD1-44B4-BB6A-9A42F23F3C69}" presName="sibTrans" presStyleCnt="0"/>
      <dgm:spPr/>
    </dgm:pt>
    <dgm:pt modelId="{9BF1051C-7103-46CF-9257-95CECC568F77}" type="pres">
      <dgm:prSet presAssocID="{7573F947-16FD-46ED-A9D6-DBE4282AA685}" presName="compositeNode" presStyleCnt="0">
        <dgm:presLayoutVars>
          <dgm:bulletEnabled val="1"/>
        </dgm:presLayoutVars>
      </dgm:prSet>
      <dgm:spPr/>
    </dgm:pt>
    <dgm:pt modelId="{FAE9347D-702E-4730-8B85-9617C5AAAF4B}" type="pres">
      <dgm:prSet presAssocID="{7573F947-16FD-46ED-A9D6-DBE4282AA685}" presName="image" presStyleLbl="fgImgPlace1" presStyleIdx="2" presStyleCnt="3"/>
      <dgm:spPr/>
    </dgm:pt>
    <dgm:pt modelId="{6ACB9284-A2C5-4441-A4C7-31C7320A389E}" type="pres">
      <dgm:prSet presAssocID="{7573F947-16FD-46ED-A9D6-DBE4282AA685}" presName="childNode" presStyleLbl="node1" presStyleIdx="2" presStyleCnt="3" custScaleX="335880" custScaleY="87156" custLinFactNeighborY="570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70B1FBD-AF7A-410F-B9A4-561F9F19B50D}" type="pres">
      <dgm:prSet presAssocID="{7573F947-16FD-46ED-A9D6-DBE4282AA685}" presName="parentNode" presStyleLbl="revTx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FF863BA-B1AA-469B-962C-D9440B0EC466}" srcId="{87616169-5E0D-4408-A813-4F91BF9C2A79}" destId="{407F2F6F-E94F-4257-B7F4-F676E4FBDCE5}" srcOrd="2" destOrd="0" parTransId="{B45F898B-83BD-465E-A51C-CC7DEC4BC5BB}" sibTransId="{A2ECA1E3-723D-4E8B-9951-327E685AB383}"/>
    <dgm:cxn modelId="{5581D4CA-1C96-4261-859C-5FEEF7047BAC}" type="presOf" srcId="{D9421C4F-AD8B-41C7-84B2-AC9ECFA645ED}" destId="{6ACB9284-A2C5-4441-A4C7-31C7320A389E}" srcOrd="0" destOrd="0" presId="urn:microsoft.com/office/officeart/2005/8/layout/hList2"/>
    <dgm:cxn modelId="{24AAF362-556B-46F5-AD06-3E02E412E50D}" srcId="{87616169-5E0D-4408-A813-4F91BF9C2A79}" destId="{37AFC41E-FD22-4B08-801B-77AE3342C9FE}" srcOrd="1" destOrd="0" parTransId="{48F29AFE-75C1-4ABB-8369-0FD60269313C}" sibTransId="{5A3CA203-B7D0-4EE0-951B-BC0C3EDA8943}"/>
    <dgm:cxn modelId="{C704787B-8A7C-4AB8-8A25-C2E1C497F068}" type="presOf" srcId="{9E519198-3D43-4494-9A9F-E00BBA852216}" destId="{D6DEB2FD-69E9-4AAD-A723-85157D43053F}" srcOrd="0" destOrd="3" presId="urn:microsoft.com/office/officeart/2005/8/layout/hList2"/>
    <dgm:cxn modelId="{0F7AD57B-3570-4D8D-8B47-3D483534E8A4}" srcId="{D5995701-1EA3-48FE-BC1A-9A9B58C58EBE}" destId="{8850E2C9-4EC6-4A43-A36D-406733E39D15}" srcOrd="1" destOrd="0" parTransId="{E67771D6-7390-4B7F-9494-7E433F80E84B}" sibTransId="{592BE2A4-5AD1-44B4-BB6A-9A42F23F3C69}"/>
    <dgm:cxn modelId="{E68BA2EA-2DBA-4629-98C0-FAAE77F9E6D0}" type="presOf" srcId="{A6EB7C69-26E9-42B2-9DD8-19A286E5AB6A}" destId="{6ACB9284-A2C5-4441-A4C7-31C7320A389E}" srcOrd="0" destOrd="5" presId="urn:microsoft.com/office/officeart/2005/8/layout/hList2"/>
    <dgm:cxn modelId="{A4EE38E8-DE2E-4BA7-93A5-6CBBE3AD86C6}" type="presOf" srcId="{DA2B3862-CE84-419E-8FB8-20D6B7FE56AD}" destId="{154CBECF-3CC4-43CF-81B9-06D0414BACED}" srcOrd="0" destOrd="0" presId="urn:microsoft.com/office/officeart/2005/8/layout/hList2"/>
    <dgm:cxn modelId="{1397935D-0920-43A8-9C8E-8E22764BFD9B}" type="presOf" srcId="{8850E2C9-4EC6-4A43-A36D-406733E39D15}" destId="{F6365A88-7580-4549-BD33-E6C73531C61C}" srcOrd="0" destOrd="0" presId="urn:microsoft.com/office/officeart/2005/8/layout/hList2"/>
    <dgm:cxn modelId="{29CF01AB-B0B5-48AD-B388-D91F1DD3E8A1}" type="presOf" srcId="{DA586538-6E71-4C5F-893E-95409FC0A7D5}" destId="{6ACB9284-A2C5-4441-A4C7-31C7320A389E}" srcOrd="0" destOrd="1" presId="urn:microsoft.com/office/officeart/2005/8/layout/hList2"/>
    <dgm:cxn modelId="{6AC65FC4-D439-4420-B89B-5A17549E6BAE}" srcId="{8850E2C9-4EC6-4A43-A36D-406733E39D15}" destId="{E8966043-58DC-4CBB-BDFE-CFB3DEF63B97}" srcOrd="5" destOrd="0" parTransId="{C25AF98C-5F3C-4C0F-9366-9A1786060D48}" sibTransId="{2F4C6A96-71BF-4D81-B1BC-BEA42700F0A0}"/>
    <dgm:cxn modelId="{AE116512-1BFF-491A-AAE0-FAE800935DF2}" type="presOf" srcId="{284208DA-46FD-4496-97ED-F4C79BAAD847}" destId="{D6DEB2FD-69E9-4AAD-A723-85157D43053F}" srcOrd="0" destOrd="0" presId="urn:microsoft.com/office/officeart/2005/8/layout/hList2"/>
    <dgm:cxn modelId="{99256FB2-5D1C-4C45-9E1D-A0AA5F20C778}" srcId="{7573F947-16FD-46ED-A9D6-DBE4282AA685}" destId="{5175ABD0-C86D-402F-B1AC-FC1AB8DAA963}" srcOrd="3" destOrd="0" parTransId="{F22BE26E-0F4F-41B8-8FA5-D75AEAAF1E65}" sibTransId="{984C2B99-8D86-449E-9938-88BAB94866E4}"/>
    <dgm:cxn modelId="{89F39C78-B83A-464C-8E00-7719CF7F05B9}" srcId="{7573F947-16FD-46ED-A9D6-DBE4282AA685}" destId="{014C167D-37F7-43FE-ABF7-685A4EF36B85}" srcOrd="2" destOrd="0" parTransId="{41699672-FF76-4BF4-B139-FE25AB740A1C}" sibTransId="{E42F5AC5-B513-46F8-9327-E8744A8AE570}"/>
    <dgm:cxn modelId="{3AED24E0-AB6F-41BB-8617-9578ECAEE332}" type="presOf" srcId="{08E6AD82-3257-4AF5-B697-A1A612FEE4B4}" destId="{D6DEB2FD-69E9-4AAD-A723-85157D43053F}" srcOrd="0" destOrd="5" presId="urn:microsoft.com/office/officeart/2005/8/layout/hList2"/>
    <dgm:cxn modelId="{5FDB8A41-A927-498C-8F97-F302A48F52D7}" srcId="{87616169-5E0D-4408-A813-4F91BF9C2A79}" destId="{08E6AD82-3257-4AF5-B697-A1A612FEE4B4}" srcOrd="5" destOrd="0" parTransId="{7182D695-EB9D-4D62-8790-D3289D3C5B3D}" sibTransId="{C01C54D6-6893-4C6E-B939-2CCCF2262215}"/>
    <dgm:cxn modelId="{11086472-439E-4191-A26B-D7879BB8DF88}" srcId="{8850E2C9-4EC6-4A43-A36D-406733E39D15}" destId="{E246C66B-090C-453B-AF8D-3C0F8E3E20F5}" srcOrd="3" destOrd="0" parTransId="{7361E712-7DFD-4C93-974F-62302E3266E6}" sibTransId="{94A2C8CC-90B6-4DEB-AC5B-F577F5D97A53}"/>
    <dgm:cxn modelId="{5206AC47-1861-4A3F-A3D5-CD116CE4B835}" srcId="{D5995701-1EA3-48FE-BC1A-9A9B58C58EBE}" destId="{87616169-5E0D-4408-A813-4F91BF9C2A79}" srcOrd="0" destOrd="0" parTransId="{E1B9541E-F6C8-49B3-8E67-1267EA27B8BC}" sibTransId="{44AC86FA-87CB-4C9C-97A5-AC87730B79CD}"/>
    <dgm:cxn modelId="{4B6439AD-5EED-4613-AFF8-848A5CCE2932}" type="presOf" srcId="{E1F4FD09-835D-4D15-9DD0-2BC2DDCD1DFD}" destId="{6ACB9284-A2C5-4441-A4C7-31C7320A389E}" srcOrd="0" destOrd="4" presId="urn:microsoft.com/office/officeart/2005/8/layout/hList2"/>
    <dgm:cxn modelId="{629C3FBE-0F94-4335-9B84-9572BA845BC2}" srcId="{7573F947-16FD-46ED-A9D6-DBE4282AA685}" destId="{E1F4FD09-835D-4D15-9DD0-2BC2DDCD1DFD}" srcOrd="4" destOrd="0" parTransId="{D9679BCC-01F4-415E-B4F9-8D70529D3C1E}" sibTransId="{C3290BE4-DFF9-4432-826E-F1261258C32C}"/>
    <dgm:cxn modelId="{F84F8282-2BE4-4083-87D4-BFA121724648}" type="presOf" srcId="{014C167D-37F7-43FE-ABF7-685A4EF36B85}" destId="{6ACB9284-A2C5-4441-A4C7-31C7320A389E}" srcOrd="0" destOrd="2" presId="urn:microsoft.com/office/officeart/2005/8/layout/hList2"/>
    <dgm:cxn modelId="{4B3CF0ED-A69F-47E6-AB7B-33395270C075}" srcId="{8850E2C9-4EC6-4A43-A36D-406733E39D15}" destId="{C81D3D02-F441-48DE-89F9-0023F3EE27AC}" srcOrd="2" destOrd="0" parTransId="{C2C7F06D-A468-4D4A-95A7-8EAB60D4A29C}" sibTransId="{F3E52168-F214-492D-9B29-BE19DE587F28}"/>
    <dgm:cxn modelId="{A248AAE0-F6A4-40AA-99B2-E49CABAE2554}" type="presOf" srcId="{37AFC41E-FD22-4B08-801B-77AE3342C9FE}" destId="{D6DEB2FD-69E9-4AAD-A723-85157D43053F}" srcOrd="0" destOrd="1" presId="urn:microsoft.com/office/officeart/2005/8/layout/hList2"/>
    <dgm:cxn modelId="{9E3FFDFB-E879-4FD3-A817-466E9AB27218}" type="presOf" srcId="{D2DF4551-E8BA-4245-B1D0-9D8E4768E7A1}" destId="{154CBECF-3CC4-43CF-81B9-06D0414BACED}" srcOrd="0" destOrd="4" presId="urn:microsoft.com/office/officeart/2005/8/layout/hList2"/>
    <dgm:cxn modelId="{0E6817C2-0E37-40A3-95DD-DD133831F68B}" srcId="{8850E2C9-4EC6-4A43-A36D-406733E39D15}" destId="{DA2B3862-CE84-419E-8FB8-20D6B7FE56AD}" srcOrd="0" destOrd="0" parTransId="{33F9BBE8-1ACD-4124-BC14-B7A861274E13}" sibTransId="{407D2D5F-42BE-4E15-9488-BF25E008E893}"/>
    <dgm:cxn modelId="{B25A397D-492B-4B98-9623-4F71C8B8A795}" type="presOf" srcId="{C81D3D02-F441-48DE-89F9-0023F3EE27AC}" destId="{154CBECF-3CC4-43CF-81B9-06D0414BACED}" srcOrd="0" destOrd="2" presId="urn:microsoft.com/office/officeart/2005/8/layout/hList2"/>
    <dgm:cxn modelId="{55F10114-EFAF-4CF8-AEF4-CBB107157207}" srcId="{87616169-5E0D-4408-A813-4F91BF9C2A79}" destId="{9E519198-3D43-4494-9A9F-E00BBA852216}" srcOrd="3" destOrd="0" parTransId="{65EFC0E1-7D1B-40F0-9E70-8AF3B159A947}" sibTransId="{187300F9-F4C5-47AE-9801-D907FF0FCC84}"/>
    <dgm:cxn modelId="{23890FDB-3525-4742-8AD8-84C0E96B3975}" type="presOf" srcId="{7573F947-16FD-46ED-A9D6-DBE4282AA685}" destId="{170B1FBD-AF7A-410F-B9A4-561F9F19B50D}" srcOrd="0" destOrd="0" presId="urn:microsoft.com/office/officeart/2005/8/layout/hList2"/>
    <dgm:cxn modelId="{7355BE45-29FE-4EC4-9267-C06F5E705493}" srcId="{7573F947-16FD-46ED-A9D6-DBE4282AA685}" destId="{D9421C4F-AD8B-41C7-84B2-AC9ECFA645ED}" srcOrd="0" destOrd="0" parTransId="{1DADB04B-3E48-4F10-A685-6B85EDB35DD9}" sibTransId="{BBFD83B3-A422-40FA-859D-460B7C18C237}"/>
    <dgm:cxn modelId="{721810C3-BEE6-4ED2-9DD3-6A9CA9AA1B3F}" srcId="{87616169-5E0D-4408-A813-4F91BF9C2A79}" destId="{A53C75C6-9C9F-4C67-9A92-514282A4E2C6}" srcOrd="4" destOrd="0" parTransId="{7DFF1990-EAD3-4E44-8F58-67B0C345A635}" sibTransId="{7FDBBFC7-56BF-4AD8-8895-8C65657B70E2}"/>
    <dgm:cxn modelId="{AEA8A5AC-D387-4FB0-B72E-F60E11C5E515}" srcId="{8850E2C9-4EC6-4A43-A36D-406733E39D15}" destId="{D2DF4551-E8BA-4245-B1D0-9D8E4768E7A1}" srcOrd="4" destOrd="0" parTransId="{40E231FF-D27D-4809-B0FD-6A0A8615BAE1}" sibTransId="{3FA61E10-3E21-47E9-B6AD-490A93030A6D}"/>
    <dgm:cxn modelId="{B77FB66C-8584-4FD9-8B86-3F2AAF091E37}" type="presOf" srcId="{D5995701-1EA3-48FE-BC1A-9A9B58C58EBE}" destId="{9238ACEB-665E-44A3-B606-A38721F3584A}" srcOrd="0" destOrd="0" presId="urn:microsoft.com/office/officeart/2005/8/layout/hList2"/>
    <dgm:cxn modelId="{FEEEE754-5224-436E-9A21-723A10C4B0F7}" type="presOf" srcId="{6DF1143D-DB83-4EFD-A001-C926CE24E616}" destId="{154CBECF-3CC4-43CF-81B9-06D0414BACED}" srcOrd="0" destOrd="1" presId="urn:microsoft.com/office/officeart/2005/8/layout/hList2"/>
    <dgm:cxn modelId="{E4E2B939-CE90-4A69-8038-40A70343059F}" srcId="{7573F947-16FD-46ED-A9D6-DBE4282AA685}" destId="{A6EB7C69-26E9-42B2-9DD8-19A286E5AB6A}" srcOrd="5" destOrd="0" parTransId="{6FE99510-1309-4759-AC93-3FD5C8CA0F3F}" sibTransId="{CFFB7161-024A-4A25-8E97-4AC2153FB0EA}"/>
    <dgm:cxn modelId="{97A14F75-4C56-4F72-840B-B1BE95DB128A}" type="presOf" srcId="{A53C75C6-9C9F-4C67-9A92-514282A4E2C6}" destId="{D6DEB2FD-69E9-4AAD-A723-85157D43053F}" srcOrd="0" destOrd="4" presId="urn:microsoft.com/office/officeart/2005/8/layout/hList2"/>
    <dgm:cxn modelId="{6F90FCA6-C994-41D3-94EE-2AC2A340F460}" type="presOf" srcId="{5175ABD0-C86D-402F-B1AC-FC1AB8DAA963}" destId="{6ACB9284-A2C5-4441-A4C7-31C7320A389E}" srcOrd="0" destOrd="3" presId="urn:microsoft.com/office/officeart/2005/8/layout/hList2"/>
    <dgm:cxn modelId="{2E77198D-485E-4B53-95F9-1512E8BB1B78}" srcId="{87616169-5E0D-4408-A813-4F91BF9C2A79}" destId="{284208DA-46FD-4496-97ED-F4C79BAAD847}" srcOrd="0" destOrd="0" parTransId="{B59091FB-0FD5-4119-9BB6-1A18507E96E0}" sibTransId="{C9E3B7C3-CA8D-4B6E-B96D-FFDB2DE394CD}"/>
    <dgm:cxn modelId="{AF9B1834-B9A2-4592-8913-ECFDCDD725C1}" srcId="{8850E2C9-4EC6-4A43-A36D-406733E39D15}" destId="{6DF1143D-DB83-4EFD-A001-C926CE24E616}" srcOrd="1" destOrd="0" parTransId="{E91FF493-E0BA-4FFE-9563-AE4F96EA12E1}" sibTransId="{7EF46F5D-FE44-4239-B78B-78A3DCF6BD8F}"/>
    <dgm:cxn modelId="{6EB0E65A-CA47-404A-A789-48931E80D339}" type="presOf" srcId="{E246C66B-090C-453B-AF8D-3C0F8E3E20F5}" destId="{154CBECF-3CC4-43CF-81B9-06D0414BACED}" srcOrd="0" destOrd="3" presId="urn:microsoft.com/office/officeart/2005/8/layout/hList2"/>
    <dgm:cxn modelId="{375E0E6C-05C5-4E91-9D9A-F2A962D23759}" type="presOf" srcId="{407F2F6F-E94F-4257-B7F4-F676E4FBDCE5}" destId="{D6DEB2FD-69E9-4AAD-A723-85157D43053F}" srcOrd="0" destOrd="2" presId="urn:microsoft.com/office/officeart/2005/8/layout/hList2"/>
    <dgm:cxn modelId="{033240B8-942B-4AD6-93C1-144942F6CE09}" srcId="{7573F947-16FD-46ED-A9D6-DBE4282AA685}" destId="{DA586538-6E71-4C5F-893E-95409FC0A7D5}" srcOrd="1" destOrd="0" parTransId="{648BC115-47F9-4587-BF53-6C1C3086ABD5}" sibTransId="{215716A1-A552-4935-98CA-9100E4BF5DC2}"/>
    <dgm:cxn modelId="{B97D29BE-57DF-4664-9AD8-61EAC08F1979}" srcId="{D5995701-1EA3-48FE-BC1A-9A9B58C58EBE}" destId="{7573F947-16FD-46ED-A9D6-DBE4282AA685}" srcOrd="2" destOrd="0" parTransId="{A6E5900B-235D-4C42-9FD1-DED128D57B0B}" sibTransId="{E2833AB3-9596-4C11-836A-9687AB3FDC37}"/>
    <dgm:cxn modelId="{5E9A578B-0509-4FD1-B3A9-CE2B2245A65C}" type="presOf" srcId="{87616169-5E0D-4408-A813-4F91BF9C2A79}" destId="{80C5CBC9-63D5-4CB0-B749-B915AFF64725}" srcOrd="0" destOrd="0" presId="urn:microsoft.com/office/officeart/2005/8/layout/hList2"/>
    <dgm:cxn modelId="{9507ABF2-4C8F-45E4-B1E6-D0AF68251CE2}" type="presOf" srcId="{E8966043-58DC-4CBB-BDFE-CFB3DEF63B97}" destId="{154CBECF-3CC4-43CF-81B9-06D0414BACED}" srcOrd="0" destOrd="5" presId="urn:microsoft.com/office/officeart/2005/8/layout/hList2"/>
    <dgm:cxn modelId="{19921B7D-A7D5-4E05-B117-55771A225B60}" type="presParOf" srcId="{9238ACEB-665E-44A3-B606-A38721F3584A}" destId="{552FA4DF-34A5-4362-92E2-18B628BB6AED}" srcOrd="0" destOrd="0" presId="urn:microsoft.com/office/officeart/2005/8/layout/hList2"/>
    <dgm:cxn modelId="{BAB07531-F161-4468-AF57-39A2FB7F48ED}" type="presParOf" srcId="{552FA4DF-34A5-4362-92E2-18B628BB6AED}" destId="{88B2EE12-2C4E-4F16-920C-A0461C7BAB15}" srcOrd="0" destOrd="0" presId="urn:microsoft.com/office/officeart/2005/8/layout/hList2"/>
    <dgm:cxn modelId="{F9FC1802-D63F-4A15-95A2-D703081556D4}" type="presParOf" srcId="{552FA4DF-34A5-4362-92E2-18B628BB6AED}" destId="{D6DEB2FD-69E9-4AAD-A723-85157D43053F}" srcOrd="1" destOrd="0" presId="urn:microsoft.com/office/officeart/2005/8/layout/hList2"/>
    <dgm:cxn modelId="{0A29D1C3-EFCB-4DFF-9131-722C50A49D2E}" type="presParOf" srcId="{552FA4DF-34A5-4362-92E2-18B628BB6AED}" destId="{80C5CBC9-63D5-4CB0-B749-B915AFF64725}" srcOrd="2" destOrd="0" presId="urn:microsoft.com/office/officeart/2005/8/layout/hList2"/>
    <dgm:cxn modelId="{B81ECD7F-40B0-4BFF-B42F-B89115D325C0}" type="presParOf" srcId="{9238ACEB-665E-44A3-B606-A38721F3584A}" destId="{937D5914-2B80-4C62-82C0-754B65A0030B}" srcOrd="1" destOrd="0" presId="urn:microsoft.com/office/officeart/2005/8/layout/hList2"/>
    <dgm:cxn modelId="{E60E98AB-91C5-4009-9B60-897D1F38900E}" type="presParOf" srcId="{9238ACEB-665E-44A3-B606-A38721F3584A}" destId="{FAE6B03F-52A0-427B-B6E2-D9261C397CCD}" srcOrd="2" destOrd="0" presId="urn:microsoft.com/office/officeart/2005/8/layout/hList2"/>
    <dgm:cxn modelId="{3ADCFF16-D1ED-4122-9E88-C55A07D812FA}" type="presParOf" srcId="{FAE6B03F-52A0-427B-B6E2-D9261C397CCD}" destId="{9329BC6A-2B57-4EA2-8881-479D06868280}" srcOrd="0" destOrd="0" presId="urn:microsoft.com/office/officeart/2005/8/layout/hList2"/>
    <dgm:cxn modelId="{F0A5D797-E95F-4B6A-8E7B-9B9185207EF8}" type="presParOf" srcId="{FAE6B03F-52A0-427B-B6E2-D9261C397CCD}" destId="{154CBECF-3CC4-43CF-81B9-06D0414BACED}" srcOrd="1" destOrd="0" presId="urn:microsoft.com/office/officeart/2005/8/layout/hList2"/>
    <dgm:cxn modelId="{0702A2E2-0017-4F51-8466-86F23136E518}" type="presParOf" srcId="{FAE6B03F-52A0-427B-B6E2-D9261C397CCD}" destId="{F6365A88-7580-4549-BD33-E6C73531C61C}" srcOrd="2" destOrd="0" presId="urn:microsoft.com/office/officeart/2005/8/layout/hList2"/>
    <dgm:cxn modelId="{1FEC9051-A090-42C9-A614-5007CBBD3930}" type="presParOf" srcId="{9238ACEB-665E-44A3-B606-A38721F3584A}" destId="{3D6D8D5A-9CC4-42CE-80DA-0904B173AD09}" srcOrd="3" destOrd="0" presId="urn:microsoft.com/office/officeart/2005/8/layout/hList2"/>
    <dgm:cxn modelId="{838CD739-7207-44B3-ADF0-AA3112161722}" type="presParOf" srcId="{9238ACEB-665E-44A3-B606-A38721F3584A}" destId="{9BF1051C-7103-46CF-9257-95CECC568F77}" srcOrd="4" destOrd="0" presId="urn:microsoft.com/office/officeart/2005/8/layout/hList2"/>
    <dgm:cxn modelId="{20647805-8C9E-43D2-9578-97A46D122E89}" type="presParOf" srcId="{9BF1051C-7103-46CF-9257-95CECC568F77}" destId="{FAE9347D-702E-4730-8B85-9617C5AAAF4B}" srcOrd="0" destOrd="0" presId="urn:microsoft.com/office/officeart/2005/8/layout/hList2"/>
    <dgm:cxn modelId="{A39B40B3-918E-4A86-8B97-6DD564BF0199}" type="presParOf" srcId="{9BF1051C-7103-46CF-9257-95CECC568F77}" destId="{6ACB9284-A2C5-4441-A4C7-31C7320A389E}" srcOrd="1" destOrd="0" presId="urn:microsoft.com/office/officeart/2005/8/layout/hList2"/>
    <dgm:cxn modelId="{8BBAD658-9DE8-4520-AB60-E55B69804C9C}" type="presParOf" srcId="{9BF1051C-7103-46CF-9257-95CECC568F77}" destId="{170B1FBD-AF7A-410F-B9A4-561F9F19B50D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C5CBC9-63D5-4CB0-B749-B915AFF64725}">
      <dsp:nvSpPr>
        <dsp:cNvPr id="0" name=""/>
        <dsp:cNvSpPr/>
      </dsp:nvSpPr>
      <dsp:spPr>
        <a:xfrm rot="16200000">
          <a:off x="-452587" y="2618262"/>
          <a:ext cx="4035747" cy="195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72228" bIns="0" numCol="1" spcCol="1270" anchor="t" anchorCtr="0">
          <a:noAutofit/>
        </a:bodyPr>
        <a:lstStyle/>
        <a:p>
          <a:pPr lvl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300" kern="1200" dirty="0"/>
        </a:p>
      </dsp:txBody>
      <dsp:txXfrm>
        <a:off x="-452587" y="2618262"/>
        <a:ext cx="4035747" cy="195281"/>
      </dsp:txXfrm>
    </dsp:sp>
    <dsp:sp modelId="{D6DEB2FD-69E9-4AAD-A723-85157D43053F}">
      <dsp:nvSpPr>
        <dsp:cNvPr id="0" name=""/>
        <dsp:cNvSpPr/>
      </dsp:nvSpPr>
      <dsp:spPr>
        <a:xfrm>
          <a:off x="527963" y="1162463"/>
          <a:ext cx="3149335" cy="35173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72228" rIns="199136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b="1" kern="1200" dirty="0" smtClean="0">
              <a:solidFill>
                <a:schemeClr val="accent6">
                  <a:lumMod val="40000"/>
                  <a:lumOff val="60000"/>
                </a:schemeClr>
              </a:solidFill>
              <a:latin typeface="標楷體" pitchFamily="65" charset="-120"/>
              <a:ea typeface="標楷體" pitchFamily="65" charset="-120"/>
            </a:rPr>
            <a:t>閱覽流通</a:t>
          </a:r>
          <a:endParaRPr lang="zh-TW" altLang="en-US" sz="2800" b="1" kern="1200" dirty="0">
            <a:solidFill>
              <a:schemeClr val="accent6">
                <a:lumMod val="40000"/>
                <a:lumOff val="60000"/>
              </a:schemeClr>
            </a:solidFill>
            <a:latin typeface="標楷體" pitchFamily="65" charset="-120"/>
            <a:ea typeface="標楷體" pitchFamily="65" charset="-12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b="1" kern="1200" dirty="0" smtClean="0">
              <a:solidFill>
                <a:schemeClr val="accent6">
                  <a:lumMod val="40000"/>
                  <a:lumOff val="60000"/>
                </a:schemeClr>
              </a:solidFill>
              <a:latin typeface="標楷體" pitchFamily="65" charset="-120"/>
              <a:ea typeface="標楷體" pitchFamily="65" charset="-120"/>
            </a:rPr>
            <a:t>分類編目</a:t>
          </a:r>
          <a:endParaRPr lang="zh-TW" altLang="en-US" sz="2800" b="1" kern="1200" dirty="0">
            <a:solidFill>
              <a:schemeClr val="accent6">
                <a:lumMod val="40000"/>
                <a:lumOff val="60000"/>
              </a:schemeClr>
            </a:solidFill>
            <a:latin typeface="標楷體" pitchFamily="65" charset="-120"/>
            <a:ea typeface="標楷體" pitchFamily="65" charset="-12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b="1" kern="1200" dirty="0" smtClean="0">
              <a:solidFill>
                <a:schemeClr val="accent6">
                  <a:lumMod val="40000"/>
                  <a:lumOff val="60000"/>
                </a:schemeClr>
              </a:solidFill>
              <a:latin typeface="標楷體" pitchFamily="65" charset="-120"/>
              <a:ea typeface="標楷體" pitchFamily="65" charset="-120"/>
            </a:rPr>
            <a:t>採購徵集</a:t>
          </a:r>
          <a:endParaRPr lang="zh-TW" altLang="en-US" sz="2800" b="1" kern="1200" dirty="0">
            <a:solidFill>
              <a:schemeClr val="accent6">
                <a:lumMod val="40000"/>
                <a:lumOff val="60000"/>
              </a:schemeClr>
            </a:solidFill>
            <a:latin typeface="標楷體" pitchFamily="65" charset="-120"/>
            <a:ea typeface="標楷體" pitchFamily="65" charset="-12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b="1" kern="1200" dirty="0" smtClean="0">
              <a:solidFill>
                <a:schemeClr val="accent6">
                  <a:lumMod val="40000"/>
                  <a:lumOff val="60000"/>
                </a:schemeClr>
              </a:solidFill>
              <a:latin typeface="標楷體" pitchFamily="65" charset="-120"/>
              <a:ea typeface="標楷體" pitchFamily="65" charset="-120"/>
            </a:rPr>
            <a:t>參考服務</a:t>
          </a:r>
          <a:endParaRPr lang="zh-TW" altLang="en-US" sz="2800" b="1" kern="1200" dirty="0">
            <a:solidFill>
              <a:schemeClr val="accent6">
                <a:lumMod val="40000"/>
                <a:lumOff val="60000"/>
              </a:schemeClr>
            </a:solidFill>
            <a:latin typeface="標楷體" pitchFamily="65" charset="-120"/>
            <a:ea typeface="標楷體" pitchFamily="65" charset="-12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b="1" kern="1200" dirty="0" smtClean="0">
              <a:solidFill>
                <a:schemeClr val="accent6">
                  <a:lumMod val="40000"/>
                  <a:lumOff val="60000"/>
                </a:schemeClr>
              </a:solidFill>
              <a:latin typeface="標楷體" pitchFamily="65" charset="-120"/>
              <a:ea typeface="標楷體" pitchFamily="65" charset="-120"/>
            </a:rPr>
            <a:t>讀者教育訓練</a:t>
          </a:r>
          <a:endParaRPr lang="zh-TW" altLang="en-US" sz="2800" b="1" kern="1200" dirty="0">
            <a:solidFill>
              <a:schemeClr val="accent6">
                <a:lumMod val="40000"/>
                <a:lumOff val="60000"/>
              </a:schemeClr>
            </a:solidFill>
            <a:latin typeface="標楷體" pitchFamily="65" charset="-120"/>
            <a:ea typeface="標楷體" pitchFamily="65" charset="-12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3000" kern="1200" dirty="0"/>
        </a:p>
      </dsp:txBody>
      <dsp:txXfrm>
        <a:off x="527963" y="1162463"/>
        <a:ext cx="3149335" cy="3517395"/>
      </dsp:txXfrm>
    </dsp:sp>
    <dsp:sp modelId="{88B2EE12-2C4E-4F16-920C-A0461C7BAB15}">
      <dsp:nvSpPr>
        <dsp:cNvPr id="0" name=""/>
        <dsp:cNvSpPr/>
      </dsp:nvSpPr>
      <dsp:spPr>
        <a:xfrm>
          <a:off x="1467645" y="440257"/>
          <a:ext cx="390563" cy="390563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365A88-7580-4549-BD33-E6C73531C61C}">
      <dsp:nvSpPr>
        <dsp:cNvPr id="0" name=""/>
        <dsp:cNvSpPr/>
      </dsp:nvSpPr>
      <dsp:spPr>
        <a:xfrm rot="16200000">
          <a:off x="3016027" y="2618262"/>
          <a:ext cx="4035747" cy="195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72228" bIns="0" numCol="1" spcCol="1270" anchor="t" anchorCtr="0">
          <a:noAutofit/>
        </a:bodyPr>
        <a:lstStyle/>
        <a:p>
          <a:pPr lvl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900" kern="1200" dirty="0"/>
        </a:p>
      </dsp:txBody>
      <dsp:txXfrm>
        <a:off x="3016027" y="2618262"/>
        <a:ext cx="4035747" cy="195281"/>
      </dsp:txXfrm>
    </dsp:sp>
    <dsp:sp modelId="{154CBECF-3CC4-43CF-81B9-06D0414BACED}">
      <dsp:nvSpPr>
        <dsp:cNvPr id="0" name=""/>
        <dsp:cNvSpPr/>
      </dsp:nvSpPr>
      <dsp:spPr>
        <a:xfrm>
          <a:off x="3970465" y="1153161"/>
          <a:ext cx="3276205" cy="34614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72228" rIns="199136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b="1" kern="1200" dirty="0" smtClean="0">
              <a:solidFill>
                <a:schemeClr val="accent3">
                  <a:lumMod val="20000"/>
                  <a:lumOff val="80000"/>
                </a:schemeClr>
              </a:solidFill>
              <a:latin typeface="標楷體" pitchFamily="65" charset="-120"/>
              <a:ea typeface="標楷體" pitchFamily="65" charset="-120"/>
            </a:rPr>
            <a:t>館際合作</a:t>
          </a:r>
          <a:endParaRPr lang="zh-TW" altLang="en-US" sz="2800" b="1" kern="1200" dirty="0">
            <a:solidFill>
              <a:schemeClr val="accent3">
                <a:lumMod val="20000"/>
                <a:lumOff val="80000"/>
              </a:schemeClr>
            </a:solidFill>
            <a:latin typeface="標楷體" pitchFamily="65" charset="-120"/>
            <a:ea typeface="標楷體" pitchFamily="65" charset="-12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b="1" kern="1200" dirty="0" smtClean="0">
              <a:solidFill>
                <a:schemeClr val="accent3">
                  <a:lumMod val="20000"/>
                  <a:lumOff val="80000"/>
                </a:schemeClr>
              </a:solidFill>
              <a:latin typeface="標楷體" pitchFamily="65" charset="-120"/>
              <a:ea typeface="標楷體" pitchFamily="65" charset="-120"/>
            </a:rPr>
            <a:t>期刊管理</a:t>
          </a:r>
          <a:endParaRPr lang="zh-TW" altLang="en-US" sz="2800" b="1" kern="1200" dirty="0">
            <a:solidFill>
              <a:schemeClr val="accent3">
                <a:lumMod val="20000"/>
                <a:lumOff val="80000"/>
              </a:schemeClr>
            </a:solidFill>
            <a:latin typeface="標楷體" pitchFamily="65" charset="-120"/>
            <a:ea typeface="標楷體" pitchFamily="65" charset="-12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b="1" kern="1200" dirty="0" smtClean="0">
              <a:solidFill>
                <a:schemeClr val="accent3">
                  <a:lumMod val="20000"/>
                  <a:lumOff val="80000"/>
                </a:schemeClr>
              </a:solidFill>
              <a:latin typeface="標楷體" pitchFamily="65" charset="-120"/>
              <a:ea typeface="標楷體" pitchFamily="65" charset="-120"/>
            </a:rPr>
            <a:t>自動化系統維護</a:t>
          </a:r>
          <a:endParaRPr lang="zh-TW" altLang="en-US" sz="2800" b="1" kern="1200" dirty="0">
            <a:solidFill>
              <a:schemeClr val="accent3">
                <a:lumMod val="20000"/>
                <a:lumOff val="80000"/>
              </a:schemeClr>
            </a:solidFill>
            <a:latin typeface="標楷體" pitchFamily="65" charset="-120"/>
            <a:ea typeface="標楷體" pitchFamily="65" charset="-12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en-US" sz="2800" b="1" kern="1200" dirty="0" smtClean="0">
              <a:solidFill>
                <a:schemeClr val="accent3">
                  <a:lumMod val="20000"/>
                  <a:lumOff val="80000"/>
                </a:schemeClr>
              </a:solidFill>
              <a:latin typeface="標楷體" pitchFamily="65" charset="-120"/>
              <a:ea typeface="標楷體" pitchFamily="65" charset="-120"/>
            </a:rPr>
            <a:t>PC</a:t>
          </a:r>
          <a:r>
            <a:rPr lang="zh-TW" altLang="en-US" sz="2800" b="1" kern="1200" dirty="0" smtClean="0">
              <a:solidFill>
                <a:schemeClr val="accent3">
                  <a:lumMod val="20000"/>
                  <a:lumOff val="80000"/>
                </a:schemeClr>
              </a:solidFill>
              <a:latin typeface="標楷體" pitchFamily="65" charset="-120"/>
              <a:ea typeface="標楷體" pitchFamily="65" charset="-120"/>
            </a:rPr>
            <a:t>系統維護</a:t>
          </a:r>
          <a:endParaRPr lang="zh-TW" altLang="en-US" sz="2800" b="1" kern="1200" dirty="0">
            <a:solidFill>
              <a:schemeClr val="accent3">
                <a:lumMod val="20000"/>
                <a:lumOff val="80000"/>
              </a:schemeClr>
            </a:solidFill>
            <a:latin typeface="標楷體" pitchFamily="65" charset="-120"/>
            <a:ea typeface="標楷體" pitchFamily="65" charset="-12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b="1" kern="1200" dirty="0" smtClean="0">
              <a:solidFill>
                <a:schemeClr val="accent3">
                  <a:lumMod val="20000"/>
                  <a:lumOff val="80000"/>
                </a:schemeClr>
              </a:solidFill>
              <a:latin typeface="標楷體" pitchFamily="65" charset="-120"/>
              <a:ea typeface="標楷體" pitchFamily="65" charset="-120"/>
            </a:rPr>
            <a:t>網頁維護</a:t>
          </a:r>
          <a:endParaRPr lang="zh-TW" altLang="en-US" sz="2800" b="1" kern="1200" dirty="0">
            <a:solidFill>
              <a:schemeClr val="accent3">
                <a:lumMod val="20000"/>
                <a:lumOff val="80000"/>
              </a:schemeClr>
            </a:solidFill>
            <a:latin typeface="標楷體" pitchFamily="65" charset="-120"/>
            <a:ea typeface="標楷體" pitchFamily="65" charset="-120"/>
          </a:endParaRP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2700" kern="1200" dirty="0"/>
        </a:p>
      </dsp:txBody>
      <dsp:txXfrm>
        <a:off x="3970465" y="1153161"/>
        <a:ext cx="3276205" cy="3461420"/>
      </dsp:txXfrm>
    </dsp:sp>
    <dsp:sp modelId="{9329BC6A-2B57-4EA2-8881-479D06868280}">
      <dsp:nvSpPr>
        <dsp:cNvPr id="0" name=""/>
        <dsp:cNvSpPr/>
      </dsp:nvSpPr>
      <dsp:spPr>
        <a:xfrm>
          <a:off x="4936259" y="440257"/>
          <a:ext cx="390563" cy="390563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0B1FBD-AF7A-410F-B9A4-561F9F19B50D}">
      <dsp:nvSpPr>
        <dsp:cNvPr id="0" name=""/>
        <dsp:cNvSpPr/>
      </dsp:nvSpPr>
      <dsp:spPr>
        <a:xfrm rot="16200000">
          <a:off x="6543544" y="2618262"/>
          <a:ext cx="4035747" cy="195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72228" bIns="0" numCol="1" spcCol="1270" anchor="t" anchorCtr="0">
          <a:noAutofit/>
        </a:bodyPr>
        <a:lstStyle/>
        <a:p>
          <a:pPr lvl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900" kern="1200"/>
        </a:p>
      </dsp:txBody>
      <dsp:txXfrm>
        <a:off x="6543544" y="2618262"/>
        <a:ext cx="4035747" cy="195281"/>
      </dsp:txXfrm>
    </dsp:sp>
    <dsp:sp modelId="{6ACB9284-A2C5-4441-A4C7-31C7320A389E}">
      <dsp:nvSpPr>
        <dsp:cNvPr id="0" name=""/>
        <dsp:cNvSpPr/>
      </dsp:nvSpPr>
      <dsp:spPr>
        <a:xfrm>
          <a:off x="7511843" y="1187565"/>
          <a:ext cx="3267140" cy="35173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72228" rIns="199136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b="1" kern="1200" dirty="0" smtClean="0">
              <a:solidFill>
                <a:schemeClr val="accent6">
                  <a:lumMod val="40000"/>
                  <a:lumOff val="60000"/>
                </a:schemeClr>
              </a:solidFill>
              <a:latin typeface="標楷體" pitchFamily="65" charset="-120"/>
              <a:ea typeface="標楷體" pitchFamily="65" charset="-120"/>
            </a:rPr>
            <a:t>視聽資料管理</a:t>
          </a:r>
          <a:endParaRPr lang="zh-TW" altLang="en-US" sz="2800" b="1" kern="1200" dirty="0">
            <a:solidFill>
              <a:schemeClr val="accent6">
                <a:lumMod val="40000"/>
                <a:lumOff val="60000"/>
              </a:schemeClr>
            </a:solidFill>
            <a:latin typeface="標楷體" pitchFamily="65" charset="-120"/>
            <a:ea typeface="標楷體" pitchFamily="65" charset="-12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b="1" kern="1200" dirty="0" smtClean="0">
              <a:solidFill>
                <a:schemeClr val="accent6">
                  <a:lumMod val="40000"/>
                  <a:lumOff val="60000"/>
                </a:schemeClr>
              </a:solidFill>
              <a:latin typeface="標楷體" pitchFamily="65" charset="-120"/>
              <a:ea typeface="標楷體" pitchFamily="65" charset="-120"/>
            </a:rPr>
            <a:t>計畫案業務</a:t>
          </a:r>
          <a:endParaRPr lang="zh-TW" altLang="en-US" sz="2800" b="1" kern="1200" dirty="0">
            <a:solidFill>
              <a:schemeClr val="accent6">
                <a:lumMod val="40000"/>
                <a:lumOff val="60000"/>
              </a:schemeClr>
            </a:solidFill>
            <a:latin typeface="標楷體" pitchFamily="65" charset="-120"/>
            <a:ea typeface="標楷體" pitchFamily="65" charset="-12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b="1" kern="1200" dirty="0" smtClean="0">
              <a:solidFill>
                <a:schemeClr val="accent6">
                  <a:lumMod val="40000"/>
                  <a:lumOff val="60000"/>
                </a:schemeClr>
              </a:solidFill>
              <a:latin typeface="標楷體" pitchFamily="65" charset="-120"/>
              <a:ea typeface="標楷體" pitchFamily="65" charset="-120"/>
            </a:rPr>
            <a:t>館務行政</a:t>
          </a:r>
          <a:endParaRPr lang="zh-TW" altLang="en-US" sz="2800" b="1" kern="1200" dirty="0">
            <a:solidFill>
              <a:schemeClr val="accent6">
                <a:lumMod val="40000"/>
                <a:lumOff val="60000"/>
              </a:schemeClr>
            </a:solidFill>
            <a:latin typeface="標楷體" pitchFamily="65" charset="-120"/>
            <a:ea typeface="標楷體" pitchFamily="65" charset="-12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b="1" kern="1200" dirty="0" smtClean="0">
              <a:solidFill>
                <a:schemeClr val="accent6">
                  <a:lumMod val="40000"/>
                  <a:lumOff val="60000"/>
                </a:schemeClr>
              </a:solidFill>
              <a:latin typeface="標楷體" pitchFamily="65" charset="-120"/>
              <a:ea typeface="標楷體" pitchFamily="65" charset="-120"/>
            </a:rPr>
            <a:t>研究成果管理</a:t>
          </a:r>
          <a:endParaRPr lang="zh-TW" altLang="en-US" sz="2800" b="1" kern="1200" dirty="0">
            <a:solidFill>
              <a:schemeClr val="accent6">
                <a:lumMod val="40000"/>
                <a:lumOff val="60000"/>
              </a:schemeClr>
            </a:solidFill>
            <a:latin typeface="標楷體" pitchFamily="65" charset="-120"/>
            <a:ea typeface="標楷體" pitchFamily="65" charset="-12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b="1" kern="1200" dirty="0" smtClean="0">
              <a:solidFill>
                <a:schemeClr val="accent6">
                  <a:lumMod val="40000"/>
                  <a:lumOff val="60000"/>
                </a:schemeClr>
              </a:solidFill>
              <a:latin typeface="標楷體" pitchFamily="65" charset="-120"/>
              <a:ea typeface="標楷體" pitchFamily="65" charset="-120"/>
            </a:rPr>
            <a:t>剪報管理</a:t>
          </a:r>
          <a:endParaRPr lang="zh-TW" altLang="en-US" sz="2800" b="1" kern="1200" dirty="0">
            <a:solidFill>
              <a:schemeClr val="accent6">
                <a:lumMod val="40000"/>
                <a:lumOff val="60000"/>
              </a:schemeClr>
            </a:solidFill>
            <a:latin typeface="標楷體" pitchFamily="65" charset="-120"/>
            <a:ea typeface="標楷體" pitchFamily="65" charset="-12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2300" kern="1200" dirty="0"/>
        </a:p>
      </dsp:txBody>
      <dsp:txXfrm>
        <a:off x="7511843" y="1187565"/>
        <a:ext cx="3267140" cy="3517395"/>
      </dsp:txXfrm>
    </dsp:sp>
    <dsp:sp modelId="{FAE9347D-702E-4730-8B85-9617C5AAAF4B}">
      <dsp:nvSpPr>
        <dsp:cNvPr id="0" name=""/>
        <dsp:cNvSpPr/>
      </dsp:nvSpPr>
      <dsp:spPr>
        <a:xfrm>
          <a:off x="8463776" y="440257"/>
          <a:ext cx="390563" cy="390563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853ED8-E6A5-4A23-B219-1B54BB1FC389}" type="datetimeFigureOut">
              <a:rPr lang="zh-TW" altLang="en-US" smtClean="0"/>
              <a:t>2019/5/12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C2387-29B0-4354-AED5-913CAF444A4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6002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  <p:sp>
        <p:nvSpPr>
          <p:cNvPr id="7172" name="頁首版面配置區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>
              <a:defRPr kumimoji="1" sz="7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 defTabSz="917575">
              <a:defRPr kumimoji="1" sz="7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defTabSz="917575">
              <a:defRPr kumimoji="1" sz="7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defTabSz="917575">
              <a:defRPr kumimoji="1" sz="7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defTabSz="917575">
              <a:defRPr kumimoji="1" sz="7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kumimoji="1" sz="7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kumimoji="1" sz="7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kumimoji="1" sz="7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kumimoji="1" sz="7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1200" smtClean="0">
                <a:latin typeface="Arial" panose="020B0604020202020204" pitchFamily="34" charset="0"/>
              </a:rPr>
              <a:t>台北榮民總醫院醫院評鑑</a:t>
            </a:r>
          </a:p>
        </p:txBody>
      </p:sp>
      <p:sp>
        <p:nvSpPr>
          <p:cNvPr id="7173" name="投影片編號版面配置區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>
              <a:defRPr kumimoji="1" sz="7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 defTabSz="917575">
              <a:defRPr kumimoji="1" sz="7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defTabSz="917575">
              <a:defRPr kumimoji="1" sz="7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defTabSz="917575">
              <a:defRPr kumimoji="1" sz="7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defTabSz="917575">
              <a:defRPr kumimoji="1" sz="7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kumimoji="1" sz="7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kumimoji="1" sz="7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kumimoji="1" sz="7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kumimoji="1" sz="7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1200" smtClean="0">
                <a:latin typeface="Arial" panose="020B0604020202020204" pitchFamily="34" charset="0"/>
              </a:rPr>
              <a:t>       </a:t>
            </a:r>
            <a:fld id="{A6FB918E-5935-4265-97FB-7432BFD1EFAE}" type="slidenum">
              <a:rPr lang="en-US" altLang="zh-TW" sz="1200" smtClean="0">
                <a:latin typeface="Arial" panose="020B0604020202020204" pitchFamily="34" charset="0"/>
              </a:rPr>
              <a:pPr/>
              <a:t>2</a:t>
            </a:fld>
            <a:endParaRPr lang="en-US" altLang="zh-TW" sz="120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170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700338" y="509588"/>
            <a:ext cx="45307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defRPr/>
            </a:pPr>
            <a:endParaRPr lang="zh-TW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B92FF-C90A-4759-9398-AB49E6FEC0D5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5533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700338" y="509588"/>
            <a:ext cx="45307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defRPr/>
            </a:pPr>
            <a:endParaRPr lang="zh-TW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B92FF-C90A-4759-9398-AB49E6FEC0D5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0889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700338" y="509588"/>
            <a:ext cx="45307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defRPr/>
            </a:pPr>
            <a:endParaRPr lang="zh-TW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B92FF-C90A-4759-9398-AB49E6FEC0D5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6363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700338" y="509588"/>
            <a:ext cx="45307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defRPr/>
            </a:pPr>
            <a:endParaRPr lang="zh-TW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B92FF-C90A-4759-9398-AB49E6FEC0D5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2894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700338" y="509588"/>
            <a:ext cx="45307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defRPr/>
            </a:pPr>
            <a:endParaRPr lang="zh-TW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B92FF-C90A-4759-9398-AB49E6FEC0D5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1533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700338" y="509588"/>
            <a:ext cx="45307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defRPr/>
            </a:pPr>
            <a:endParaRPr lang="zh-TW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B92FF-C90A-4759-9398-AB49E6FEC0D5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0382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700338" y="509588"/>
            <a:ext cx="45307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defRPr/>
            </a:pPr>
            <a:endParaRPr lang="zh-TW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B92FF-C90A-4759-9398-AB49E6FEC0D5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8011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700338" y="509588"/>
            <a:ext cx="45307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defRPr/>
            </a:pPr>
            <a:endParaRPr lang="zh-TW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B92FF-C90A-4759-9398-AB49E6FEC0D5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6017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233FD-5A62-4FDC-841F-E6514687DB90}" type="datetime1">
              <a:rPr lang="en-US" altLang="zh-TW" smtClean="0"/>
              <a:t>5/12/2019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64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936CE-0BB5-48AF-B8BF-5AE1C34CC48E}" type="datetime1">
              <a:rPr lang="en-US" altLang="zh-TW" smtClean="0"/>
              <a:t>5/12/2019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64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F911E-8755-493A-871E-53F6999F49D3}" type="datetime1">
              <a:rPr lang="en-US" altLang="zh-TW" smtClean="0"/>
              <a:t>5/12/2019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333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D1221-405D-4EBC-8A0E-F09C8A582A66}" type="datetime1">
              <a:rPr lang="en-US" altLang="zh-TW" smtClean="0"/>
              <a:t>5/12/2019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62929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7D2E8-1E19-428E-A664-A3D0FA651411}" type="datetime1">
              <a:rPr lang="en-US" altLang="zh-TW" smtClean="0"/>
              <a:t>5/12/2019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0386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55F02-3AFC-4EE2-B948-67541D3A0C80}" type="datetime1">
              <a:rPr lang="en-US" altLang="zh-TW" smtClean="0"/>
              <a:t>5/12/2019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77176121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55F02-3AFC-4EE2-B948-67541D3A0C80}" type="datetime1">
              <a:rPr lang="en-US" altLang="zh-TW" smtClean="0"/>
              <a:t>5/12/2019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065280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708E-CD6E-4F74-A943-29B6C87B5A63}" type="datetime1">
              <a:rPr lang="en-US" altLang="zh-TW" smtClean="0"/>
              <a:t>5/12/2019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9788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B6BE4-B213-4CB6-9AD8-F3EF12C48FDA}" type="datetime1">
              <a:rPr lang="en-US" altLang="zh-TW" smtClean="0"/>
              <a:t>5/12/2019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329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E94E5-086B-4063-A7FA-3184BE672420}" type="datetime1">
              <a:rPr lang="zh-TW" altLang="en-US"/>
              <a:pPr>
                <a:defRPr/>
              </a:pPr>
              <a:t>2019/5/12</a:t>
            </a:fld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1DDD6-4EFF-44B0-94DA-FE8A279B023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067470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84ECE-DC13-4437-84EE-DC149109BC8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08407913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0A7A0-DB4C-4B41-BD7D-713B21C78714}" type="datetime1">
              <a:rPr lang="en-US" altLang="zh-TW" smtClean="0"/>
              <a:t>5/12/2019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54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0FB82-68A2-4DD1-9F55-5ED6687433FE}" type="datetime1">
              <a:rPr lang="en-US" altLang="zh-TW" smtClean="0"/>
              <a:t>5/12/2019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129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79D6C-F34B-4D13-A8BD-E3C2F4EDA3D1}" type="datetime1">
              <a:rPr lang="en-US" altLang="zh-TW" smtClean="0"/>
              <a:t>5/12/2019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826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EADAA-BEDB-4DE1-AB6D-DBDF8253AF99}" type="datetime1">
              <a:rPr lang="en-US" altLang="zh-TW" smtClean="0"/>
              <a:t>5/12/2019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448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ED1A2-8DD2-4112-A60B-401230A6C419}" type="datetime1">
              <a:rPr lang="en-US" altLang="zh-TW" smtClean="0"/>
              <a:t>5/12/2019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666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126F-3C5C-4B79-9C8D-25DDDEFD4296}" type="datetime1">
              <a:rPr lang="en-US" altLang="zh-TW" smtClean="0"/>
              <a:t>5/12/2019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717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7A71F-2E39-4F3F-BD2B-AB4612708009}" type="datetime1">
              <a:rPr lang="en-US" altLang="zh-TW" smtClean="0"/>
              <a:t>5/12/2019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820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C7671-FDAA-4264-9D40-2D58622338C4}" type="datetime1">
              <a:rPr lang="en-US" altLang="zh-TW" smtClean="0"/>
              <a:t>5/12/2019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988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8255F02-3AFC-4EE2-B948-67541D3A0C80}" type="datetime1">
              <a:rPr lang="en-US" altLang="zh-TW" smtClean="0"/>
              <a:t>5/12/2019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2038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homepage.vghtpe.gov.tw/~library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xfile/ezLMS/index.php?courseID=346&amp;order=&amp;precedence=0&amp;page=6" TargetMode="External"/><Relationship Id="rId2" Type="http://schemas.openxmlformats.org/officeDocument/2006/relationships/hyperlink" Target="https://spreadsheets.google.com/spreadsheet/viewform?formkey=dDRQa3RzRmhpekRJRG1qUS1YeTRnUWc6MQ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xfile/ezLMS/index.php?courseID=346&amp;order=&amp;precedence=0&amp;page=7" TargetMode="External"/><Relationship Id="rId4" Type="http://schemas.openxmlformats.org/officeDocument/2006/relationships/hyperlink" Target="http://vhs.vghtpe.gov.tw/xms/content/list.php?courseID=543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1.jpeg"/><Relationship Id="rId7" Type="http://schemas.openxmlformats.org/officeDocument/2006/relationships/image" Target="cid:image020.jpg@01D3306D.09FBECF0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11" Type="http://schemas.openxmlformats.org/officeDocument/2006/relationships/image" Target="cid:image023.jpg@01D3306D.09FBECF0" TargetMode="External"/><Relationship Id="rId5" Type="http://schemas.openxmlformats.org/officeDocument/2006/relationships/image" Target="cid:image017.jpg@01D3306D.09FBECF0" TargetMode="External"/><Relationship Id="rId10" Type="http://schemas.openxmlformats.org/officeDocument/2006/relationships/image" Target="../media/image55.jpeg"/><Relationship Id="rId4" Type="http://schemas.openxmlformats.org/officeDocument/2006/relationships/image" Target="../media/image52.jpeg"/><Relationship Id="rId9" Type="http://schemas.openxmlformats.org/officeDocument/2006/relationships/image" Target="cid:image024.jpg@01D3306D.09FBECF0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3.png"/><Relationship Id="rId4" Type="http://schemas.openxmlformats.org/officeDocument/2006/relationships/image" Target="../media/image62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876423" y="490596"/>
            <a:ext cx="8791575" cy="2387600"/>
          </a:xfrm>
        </p:spPr>
        <p:txBody>
          <a:bodyPr>
            <a:normAutofit/>
          </a:bodyPr>
          <a:lstStyle/>
          <a:p>
            <a:pPr algn="ctr"/>
            <a:r>
              <a:rPr lang="zh-TW" altLang="en-US" sz="6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醫院評鑑與醫院圖書館</a:t>
            </a:r>
            <a:r>
              <a:rPr lang="en-US" altLang="zh-TW" sz="6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服務及空間規劃</a:t>
            </a:r>
            <a:r>
              <a:rPr lang="en-US" altLang="zh-TW" sz="6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下</a:t>
            </a:r>
            <a:r>
              <a:rPr lang="en-US" altLang="zh-TW" sz="6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6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241963" y="5411586"/>
            <a:ext cx="6251171" cy="789710"/>
          </a:xfrm>
        </p:spPr>
        <p:txBody>
          <a:bodyPr>
            <a:noAutofit/>
          </a:bodyPr>
          <a:lstStyle/>
          <a:p>
            <a:r>
              <a:rPr lang="zh-TW" altLang="en-US" sz="36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胡豫湘</a:t>
            </a:r>
            <a:r>
              <a:rPr lang="en-US" altLang="zh-TW" sz="36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/108.5.9/</a:t>
            </a:r>
            <a:r>
              <a:rPr lang="zh-TW" altLang="en-US" sz="36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台大圖資</a:t>
            </a:r>
            <a:r>
              <a:rPr lang="zh-TW" altLang="en-US" sz="36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系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0484739" y="6018733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fld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57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DC027-2543-4BBB-9D79-86EBBB92AC09}" type="slidenum">
              <a:rPr lang="en-US" altLang="zh-TW"/>
              <a:pPr/>
              <a:t>10</a:t>
            </a:fld>
            <a:endParaRPr lang="en-US" altLang="zh-TW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06412" y="337609"/>
            <a:ext cx="5773694" cy="1507067"/>
          </a:xfrm>
        </p:spPr>
        <p:txBody>
          <a:bodyPr>
            <a:normAutofit/>
          </a:bodyPr>
          <a:lstStyle/>
          <a:p>
            <a:r>
              <a:rPr lang="zh-TW" altLang="en-US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解決人員衝突</a:t>
            </a:r>
            <a:r>
              <a:rPr lang="zh-TW" altLang="en-US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838" y="1428847"/>
            <a:ext cx="12096162" cy="4251325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a typeface="標楷體" panose="03000509000000000000" pitchFamily="65" charset="-120"/>
              </a:rPr>
              <a:t>人與人間的經常接觸固可培養感情</a:t>
            </a:r>
            <a:r>
              <a:rPr lang="zh-TW" altLang="en-US" sz="3200" dirty="0" smtClean="0">
                <a:solidFill>
                  <a:schemeClr val="accent2">
                    <a:lumMod val="20000"/>
                    <a:lumOff val="80000"/>
                  </a:schemeClr>
                </a:solidFill>
                <a:ea typeface="標楷體" panose="03000509000000000000" pitchFamily="65" charset="-120"/>
              </a:rPr>
              <a:t>，亦</a:t>
            </a:r>
            <a:r>
              <a:rPr lang="zh-TW" alt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a typeface="標楷體" panose="03000509000000000000" pitchFamily="65" charset="-120"/>
              </a:rPr>
              <a:t>會引起彼此間的利害</a:t>
            </a:r>
            <a:r>
              <a:rPr lang="zh-TW" altLang="en-US" sz="3200" dirty="0" smtClean="0">
                <a:solidFill>
                  <a:schemeClr val="accent2">
                    <a:lumMod val="20000"/>
                    <a:lumOff val="80000"/>
                  </a:schemeClr>
                </a:solidFill>
                <a:ea typeface="標楷體" panose="03000509000000000000" pitchFamily="65" charset="-120"/>
              </a:rPr>
              <a:t>衝突</a:t>
            </a:r>
            <a:endParaRPr lang="zh-TW" altLang="en-US" sz="3200" dirty="0">
              <a:solidFill>
                <a:schemeClr val="accent2">
                  <a:lumMod val="20000"/>
                  <a:lumOff val="80000"/>
                </a:schemeClr>
              </a:solidFill>
              <a:ea typeface="標楷體" panose="03000509000000000000" pitchFamily="65" charset="-120"/>
            </a:endParaRPr>
          </a:p>
          <a:p>
            <a:pPr>
              <a:buFontTx/>
              <a:buNone/>
            </a:pPr>
            <a:endParaRPr lang="zh-TW" altLang="en-US" sz="3200" dirty="0">
              <a:ea typeface="標楷體" panose="03000509000000000000" pitchFamily="65" charset="-120"/>
            </a:endParaRPr>
          </a:p>
          <a:p>
            <a:r>
              <a:rPr lang="zh-TW" altLang="en-US" sz="3200" dirty="0">
                <a:solidFill>
                  <a:srgbClr val="FFFFCC"/>
                </a:solidFill>
                <a:ea typeface="標楷體" panose="03000509000000000000" pitchFamily="65" charset="-120"/>
              </a:rPr>
              <a:t>適當的調整職務可以消除員工及各部門的本位主義，打破各部門彼此的界限，增進彼此的暸解，促進合作關係。</a:t>
            </a:r>
            <a:r>
              <a:rPr lang="zh-TW" alt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330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6259-59D4-4548-A7CF-09D31D77AC15}" type="slidenum">
              <a:rPr lang="en-US" altLang="zh-TW"/>
              <a:pPr/>
              <a:t>11</a:t>
            </a:fld>
            <a:endParaRPr lang="en-US" altLang="zh-TW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399922" y="0"/>
            <a:ext cx="6025621" cy="1507067"/>
          </a:xfrm>
        </p:spPr>
        <p:txBody>
          <a:bodyPr/>
          <a:lstStyle/>
          <a:p>
            <a:r>
              <a:rPr lang="zh-TW" altLang="en-US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現有人力之運用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6261" y="1507067"/>
            <a:ext cx="10867086" cy="361526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zh-TW" altLang="en-US" sz="4000" dirty="0">
                <a:solidFill>
                  <a:srgbClr val="FFFF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依工作有輕重緩急區分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4000" dirty="0">
                <a:solidFill>
                  <a:srgbClr val="FFFF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圖書館現有人力適當調配</a:t>
            </a:r>
          </a:p>
          <a:p>
            <a:pPr>
              <a:buFont typeface="Wingdings" panose="05000000000000000000" pitchFamily="2" charset="2"/>
              <a:buNone/>
            </a:pPr>
            <a:r>
              <a:rPr lang="zh-TW" altLang="en-US" sz="4000" dirty="0">
                <a:solidFill>
                  <a:srgbClr val="FFFF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4000" dirty="0">
                <a:solidFill>
                  <a:srgbClr val="FFFF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dirty="0">
                <a:solidFill>
                  <a:srgbClr val="FFFF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適才適所亦即將適當的人力置</a:t>
            </a:r>
            <a:r>
              <a:rPr lang="zh-TW" altLang="en-US" sz="4000" dirty="0" smtClean="0">
                <a:solidFill>
                  <a:srgbClr val="FFFF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於適當</a:t>
            </a:r>
            <a:r>
              <a:rPr lang="zh-TW" altLang="en-US" sz="4000" dirty="0">
                <a:solidFill>
                  <a:srgbClr val="FFFF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的位置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4000" dirty="0">
                <a:solidFill>
                  <a:srgbClr val="FFFF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圖書館發展趨勢。</a:t>
            </a:r>
            <a:r>
              <a:rPr lang="zh-TW" altLang="en-US" dirty="0">
                <a:solidFill>
                  <a:srgbClr val="FFFFCC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005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BE0A8-105A-4346-AA4C-ADD8A6F15BC1}" type="slidenum">
              <a:rPr lang="en-US" altLang="zh-TW"/>
              <a:pPr/>
              <a:t>12</a:t>
            </a:fld>
            <a:endParaRPr lang="en-US" altLang="zh-TW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502058" y="167258"/>
            <a:ext cx="5455331" cy="1507067"/>
          </a:xfrm>
        </p:spPr>
        <p:txBody>
          <a:bodyPr>
            <a:normAutofit/>
          </a:bodyPr>
          <a:lstStyle/>
          <a:p>
            <a:r>
              <a:rPr lang="zh-TW" altLang="en-US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解決勞逸不均</a:t>
            </a:r>
            <a:r>
              <a:rPr lang="zh-TW" altLang="en-US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5902" y="1600200"/>
            <a:ext cx="11169543" cy="44958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zh-TW" altLang="en-US" sz="3600" dirty="0">
                <a:solidFill>
                  <a:schemeClr val="accent2">
                    <a:lumMod val="20000"/>
                    <a:lumOff val="8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各部門的人員工作</a:t>
            </a:r>
            <a:r>
              <a:rPr lang="zh-TW" alt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負荷</a:t>
            </a:r>
            <a:endParaRPr lang="en-US" altLang="zh-TW" sz="3600" dirty="0" smtClean="0">
              <a:solidFill>
                <a:schemeClr val="accent2">
                  <a:lumMod val="20000"/>
                  <a:lumOff val="8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3600" dirty="0">
                <a:solidFill>
                  <a:schemeClr val="accent2">
                    <a:lumMod val="20000"/>
                    <a:lumOff val="8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隨</a:t>
            </a:r>
            <a:r>
              <a:rPr lang="zh-TW" altLang="en-US" sz="3600" dirty="0">
                <a:solidFill>
                  <a:schemeClr val="accent2">
                    <a:lumMod val="20000"/>
                    <a:lumOff val="8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個人</a:t>
            </a:r>
            <a:r>
              <a:rPr lang="zh-TW" alt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能力及</a:t>
            </a:r>
            <a:r>
              <a:rPr lang="zh-TW" altLang="en-US" sz="3600" dirty="0">
                <a:solidFill>
                  <a:schemeClr val="accent2">
                    <a:lumMod val="20000"/>
                    <a:lumOff val="8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外在環境的變化產生勞逸不均的現象</a:t>
            </a:r>
          </a:p>
          <a:p>
            <a:pPr>
              <a:buFontTx/>
              <a:buNone/>
            </a:pP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3600" dirty="0">
                <a:solidFill>
                  <a:srgbClr val="FFFF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館員有機會嘗試不同職務，以體悟個中甘苦。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690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F6A2-1664-4E25-B1FF-F42D642FC8CF}" type="slidenum">
              <a:rPr lang="en-US" altLang="zh-TW"/>
              <a:pPr/>
              <a:t>13</a:t>
            </a:fld>
            <a:endParaRPr lang="en-US" altLang="zh-TW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604694" y="0"/>
            <a:ext cx="4400972" cy="1175657"/>
          </a:xfrm>
        </p:spPr>
        <p:txBody>
          <a:bodyPr>
            <a:normAutofit/>
          </a:bodyPr>
          <a:lstStyle/>
          <a:p>
            <a:r>
              <a:rPr lang="zh-TW" altLang="en-US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換人做做看</a:t>
            </a:r>
            <a:r>
              <a:rPr lang="zh-TW" altLang="en-US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5094" y="1306286"/>
            <a:ext cx="11100351" cy="2155372"/>
          </a:xfrm>
        </p:spPr>
        <p:txBody>
          <a:bodyPr>
            <a:normAutofit lnSpcReduction="10000"/>
          </a:bodyPr>
          <a:lstStyle/>
          <a:p>
            <a:endParaRPr lang="en-US" altLang="zh-TW" sz="3200" b="1" dirty="0" smtClean="0">
              <a:solidFill>
                <a:schemeClr val="tx2">
                  <a:lumMod val="20000"/>
                  <a:lumOff val="8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一般</a:t>
            </a:r>
            <a:r>
              <a:rPr lang="zh-TW" altLang="en-US" sz="32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傳統思惟都是熟能生巧，讓公司主管與員工長期專注做一份工作，台灣</a:t>
            </a:r>
            <a:r>
              <a:rPr lang="en-US" altLang="zh-TW" sz="32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TFT-LCD</a:t>
            </a:r>
            <a:r>
              <a:rPr lang="zh-TW" altLang="en-US" sz="32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龍頭大</a:t>
            </a:r>
            <a:r>
              <a:rPr lang="zh-TW" altLang="en-US" sz="32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廠卻</a:t>
            </a:r>
            <a:r>
              <a:rPr lang="zh-TW" altLang="en-US" sz="32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逆向操作，大規模的輪調主管，藉由職務輪調制度，培養更多高階經理人。 </a:t>
            </a:r>
          </a:p>
          <a:p>
            <a:pPr>
              <a:buFontTx/>
              <a:buNone/>
            </a:pP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Tx/>
              <a:buNone/>
            </a:pP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535342" y="3084455"/>
            <a:ext cx="71096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定期輪調可革新防弊</a:t>
            </a:r>
            <a:endParaRPr lang="zh-TW" altLang="en-US" sz="6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05093" y="3360279"/>
            <a:ext cx="11370139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  <a:ea typeface="標楷體" panose="03000509000000000000" pitchFamily="65" charset="-120"/>
              </a:rPr>
              <a:t>同一職位任職過久，習慣養成難以發現作業的缺點，即使找出問題，又因可能是自己過去疏忽或過失所造成的，因而也不願提出改善</a:t>
            </a:r>
            <a:endParaRPr lang="zh-TW" altLang="en-US" sz="3600" dirty="0">
              <a:solidFill>
                <a:schemeClr val="accent2">
                  <a:lumMod val="20000"/>
                  <a:lumOff val="80000"/>
                </a:schemeClr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8136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B65DF-37B9-4CA6-9BD2-484A734C2FB6}" type="slidenum">
              <a:rPr lang="en-US" altLang="zh-TW"/>
              <a:pPr/>
              <a:t>14</a:t>
            </a:fld>
            <a:endParaRPr lang="en-US" altLang="zh-TW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194147" y="176589"/>
            <a:ext cx="4923486" cy="1139028"/>
          </a:xfrm>
        </p:spPr>
        <p:txBody>
          <a:bodyPr>
            <a:normAutofit/>
          </a:bodyPr>
          <a:lstStyle/>
          <a:p>
            <a:r>
              <a:rPr lang="zh-TW" altLang="en-US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在 職 訓 練</a:t>
            </a:r>
            <a:r>
              <a:rPr lang="zh-TW" altLang="en-US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043" y="1541452"/>
            <a:ext cx="11958769" cy="3615267"/>
          </a:xfrm>
        </p:spPr>
        <p:txBody>
          <a:bodyPr/>
          <a:lstStyle/>
          <a:p>
            <a:r>
              <a:rPr lang="zh-TW" altLang="en-US" sz="3600" dirty="0">
                <a:solidFill>
                  <a:schemeClr val="bg2">
                    <a:lumMod val="20000"/>
                    <a:lumOff val="8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經常將館員外派參與各項教育訓練等課程，將可激發</a:t>
            </a:r>
            <a:r>
              <a:rPr lang="zh-TW" altLang="en-US" sz="36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潛能</a:t>
            </a:r>
            <a:endParaRPr lang="en-US" altLang="zh-TW" sz="3600" dirty="0" smtClean="0">
              <a:solidFill>
                <a:schemeClr val="bg2">
                  <a:lumMod val="20000"/>
                  <a:lumOff val="8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600" dirty="0">
              <a:solidFill>
                <a:schemeClr val="bg2">
                  <a:lumMod val="20000"/>
                  <a:lumOff val="8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solidFill>
                  <a:schemeClr val="accent2">
                    <a:lumMod val="20000"/>
                    <a:lumOff val="8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輪調訓練更可擴增其視野，增進其專業知能與工作的歷練，使其能對業務之發展有更大價值的貢獻。 </a:t>
            </a:r>
          </a:p>
        </p:txBody>
      </p:sp>
    </p:spTree>
    <p:extLst>
      <p:ext uri="{BB962C8B-B14F-4D97-AF65-F5344CB8AC3E}">
        <p14:creationId xmlns:p14="http://schemas.microsoft.com/office/powerpoint/2010/main" val="21197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Rot="1" noChangeArrowheads="1"/>
          </p:cNvSpPr>
          <p:nvPr>
            <p:ph idx="1"/>
          </p:nvPr>
        </p:nvSpPr>
        <p:spPr>
          <a:xfrm>
            <a:off x="643812" y="1773239"/>
            <a:ext cx="10982131" cy="4535487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eaLnBrk="1" hangingPunct="1">
              <a:buClr>
                <a:schemeClr val="tx2"/>
              </a:buClr>
              <a:buFont typeface="Wingdings" pitchFamily="2" charset="2"/>
              <a:buChar char="u"/>
            </a:pPr>
            <a:r>
              <a:rPr lang="zh-TW" altLang="en-US" sz="3600" b="1" dirty="0" smtClean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</a:rPr>
              <a:t>圖書館用於各項醫療、教學、研究等方面之紙本或電子之圖書、期刊、資料庫等資源之採購</a:t>
            </a:r>
            <a:endParaRPr lang="zh-TW" altLang="en-US" sz="3600" b="1" dirty="0" smtClean="0">
              <a:solidFill>
                <a:schemeClr val="tx1">
                  <a:lumMod val="95000"/>
                </a:schemeClr>
              </a:solidFill>
            </a:endParaRPr>
          </a:p>
          <a:p>
            <a:pPr eaLnBrk="1" hangingPunct="1">
              <a:buClr>
                <a:schemeClr val="tx2"/>
              </a:buClr>
              <a:buFont typeface="Wingdings" pitchFamily="2" charset="2"/>
              <a:buChar char="u"/>
            </a:pPr>
            <a:endParaRPr lang="zh-TW" altLang="en-US" sz="3600" b="1" dirty="0" smtClean="0"/>
          </a:p>
          <a:p>
            <a:pPr eaLnBrk="1" hangingPunct="1">
              <a:buClr>
                <a:schemeClr val="tx2"/>
              </a:buClr>
              <a:buFont typeface="Wingdings" pitchFamily="2" charset="2"/>
              <a:buChar char="u"/>
            </a:pPr>
            <a:r>
              <a:rPr lang="zh-TW" altLang="en-US" sz="3600" b="1" dirty="0" smtClean="0">
                <a:solidFill>
                  <a:srgbClr val="FFFF00"/>
                </a:solidFill>
                <a:ea typeface="標楷體" pitchFamily="65" charset="-120"/>
              </a:rPr>
              <a:t>為使醫事人員獲取最新之醫療資訊</a:t>
            </a:r>
            <a:r>
              <a:rPr lang="zh-TW" altLang="en-US" sz="3600" b="1" dirty="0" smtClean="0">
                <a:solidFill>
                  <a:srgbClr val="FFFF00"/>
                </a:solidFill>
              </a:rPr>
              <a:t>，</a:t>
            </a:r>
            <a:r>
              <a:rPr lang="zh-TW" altLang="en-US" sz="3600" b="1" dirty="0" smtClean="0">
                <a:solidFill>
                  <a:srgbClr val="FFFF00"/>
                </a:solidFill>
                <a:ea typeface="標楷體" pitchFamily="65" charset="-120"/>
              </a:rPr>
              <a:t>配合時代之脈動，圖書館均適時調整採購之步調</a:t>
            </a:r>
            <a:r>
              <a:rPr lang="zh-TW" altLang="en-US" sz="3600" b="1" dirty="0">
                <a:solidFill>
                  <a:srgbClr val="FFFF00"/>
                </a:solidFill>
              </a:rPr>
              <a:t>，</a:t>
            </a:r>
            <a:r>
              <a:rPr lang="zh-TW" altLang="en-US" sz="3600" b="1" dirty="0" smtClean="0">
                <a:solidFill>
                  <a:srgbClr val="FFFF00"/>
                </a:solidFill>
                <a:ea typeface="標楷體" pitchFamily="65" charset="-120"/>
              </a:rPr>
              <a:t>採購各類新穎之醫學資訊提供同仁利用</a:t>
            </a:r>
            <a:r>
              <a:rPr lang="zh-TW" altLang="en-US" sz="3600" b="1" dirty="0" smtClean="0">
                <a:solidFill>
                  <a:srgbClr val="FFFF00"/>
                </a:solidFill>
              </a:rPr>
              <a:t>。</a:t>
            </a: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251055-5698-486D-AC5B-E31DD8FD4A4C}" type="slidenum">
              <a:rPr lang="en-US" altLang="zh-TW"/>
              <a:pPr>
                <a:defRPr/>
              </a:pPr>
              <a:t>15</a:t>
            </a:fld>
            <a:endParaRPr lang="en-US" altLang="zh-TW" dirty="0"/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3295133" y="288342"/>
            <a:ext cx="648334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標楷體" pitchFamily="65" charset="-120"/>
              </a:rPr>
              <a:t>圖書館經費的運用</a:t>
            </a:r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76A5C8-D3A0-4FD5-9BEE-CAAE8071B73A}" type="datetime1">
              <a:rPr lang="zh-TW" altLang="en-US" smtClean="0"/>
              <a:t>2019/5/12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5421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8942" y="396377"/>
            <a:ext cx="8985380" cy="1507067"/>
          </a:xfrm>
        </p:spPr>
        <p:txBody>
          <a:bodyPr>
            <a:noAutofit/>
          </a:bodyPr>
          <a:lstStyle/>
          <a:p>
            <a:pPr algn="ctr"/>
            <a:r>
              <a:rPr lang="zh-TW" altLang="en-US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圖書暨視聽資料採購原則</a:t>
            </a:r>
            <a:r>
              <a:rPr lang="en-US" altLang="zh-TW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以北</a:t>
            </a:r>
            <a:r>
              <a:rPr lang="zh-TW" altLang="en-US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榮</a:t>
            </a:r>
            <a:r>
              <a:rPr lang="zh-TW" altLang="en-US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圖書館為例</a:t>
            </a:r>
            <a:r>
              <a:rPr lang="en-US" altLang="zh-TW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5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9959" y="1679510"/>
            <a:ext cx="11933853" cy="5029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2600" dirty="0">
                <a:solidFill>
                  <a:schemeClr val="accent4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2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</a:t>
            </a:r>
            <a:r>
              <a:rPr lang="zh-TW" altLang="en-US" sz="2600" dirty="0">
                <a:solidFill>
                  <a:schemeClr val="accent4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院同仁可依實際需要，隨時向圖書館介購圖書、視聽資料。介</a:t>
            </a:r>
            <a:r>
              <a:rPr lang="zh-TW" altLang="en-US" sz="2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購方式</a:t>
            </a:r>
            <a:endParaRPr lang="en-US" altLang="zh-TW" sz="2600" dirty="0" smtClean="0">
              <a:solidFill>
                <a:schemeClr val="accent4">
                  <a:lumMod val="40000"/>
                  <a:lumOff val="6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600" dirty="0">
                <a:solidFill>
                  <a:schemeClr val="accent4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以</a:t>
            </a:r>
            <a:r>
              <a:rPr lang="zh-TW" altLang="en-US" sz="2600" dirty="0">
                <a:solidFill>
                  <a:schemeClr val="accent4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填寫紙本之「圖書視聽資料介購單」或線上介購均可，各單位亦可</a:t>
            </a:r>
            <a:r>
              <a:rPr lang="zh-TW" altLang="en-US" sz="2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</a:t>
            </a:r>
            <a:endParaRPr lang="en-US" altLang="zh-TW" sz="2600" dirty="0" smtClean="0">
              <a:solidFill>
                <a:schemeClr val="accent4">
                  <a:lumMod val="40000"/>
                  <a:lumOff val="6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600" dirty="0">
                <a:solidFill>
                  <a:schemeClr val="accent4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閱</a:t>
            </a:r>
            <a:r>
              <a:rPr lang="zh-TW" altLang="en-US" sz="2600" dirty="0">
                <a:solidFill>
                  <a:schemeClr val="accent4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選訂購方式介購，</a:t>
            </a:r>
            <a:r>
              <a:rPr lang="zh-TW" altLang="en-US" sz="2600" dirty="0"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在經費允許下</a:t>
            </a:r>
            <a:r>
              <a:rPr lang="zh-TW" altLang="en-US" sz="2600" dirty="0">
                <a:solidFill>
                  <a:schemeClr val="accent4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，經圖書館彙整後向院方提出申請</a:t>
            </a:r>
            <a:r>
              <a:rPr lang="zh-TW" altLang="en-US" sz="2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2600" dirty="0" smtClean="0">
              <a:solidFill>
                <a:schemeClr val="accent4">
                  <a:lumMod val="40000"/>
                  <a:lumOff val="6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600" dirty="0">
                <a:solidFill>
                  <a:schemeClr val="accent4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經</a:t>
            </a:r>
            <a:r>
              <a:rPr lang="zh-TW" altLang="en-US" sz="2600" dirty="0">
                <a:solidFill>
                  <a:schemeClr val="accent4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核准後購入。 </a:t>
            </a:r>
          </a:p>
          <a:p>
            <a:pPr marL="0" indent="0">
              <a:buNone/>
            </a:pPr>
            <a:r>
              <a:rPr lang="zh-TW" altLang="en-US" sz="2600" dirty="0">
                <a:solidFill>
                  <a:schemeClr val="accent4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2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</a:t>
            </a:r>
            <a:r>
              <a:rPr lang="zh-TW" altLang="en-US" sz="2600" dirty="0">
                <a:solidFill>
                  <a:schemeClr val="accent4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院採購圖書及視聽資料，</a:t>
            </a:r>
            <a:r>
              <a:rPr lang="zh-TW" altLang="en-US" sz="2600" dirty="0"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皆以一種資料一套</a:t>
            </a:r>
            <a:r>
              <a:rPr lang="en-US" altLang="zh-TW" sz="2600" dirty="0"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600" dirty="0"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冊</a:t>
            </a:r>
            <a:r>
              <a:rPr lang="en-US" altLang="zh-TW" sz="2600" dirty="0"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600" dirty="0"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為原則</a:t>
            </a:r>
            <a:r>
              <a:rPr lang="zh-TW" altLang="en-US" sz="2600" dirty="0">
                <a:solidFill>
                  <a:schemeClr val="accent4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，凡所介購資料</a:t>
            </a:r>
            <a:r>
              <a:rPr lang="zh-TW" altLang="en-US" sz="2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2600" dirty="0" smtClean="0">
              <a:solidFill>
                <a:schemeClr val="accent4">
                  <a:lumMod val="40000"/>
                  <a:lumOff val="6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600" dirty="0">
                <a:solidFill>
                  <a:schemeClr val="accent4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經</a:t>
            </a:r>
            <a:r>
              <a:rPr lang="zh-TW" altLang="en-US" sz="2600" dirty="0">
                <a:solidFill>
                  <a:schemeClr val="accent4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查核為圖書館已有之典藏，即通知介購人，</a:t>
            </a:r>
            <a:r>
              <a:rPr lang="zh-TW" altLang="en-US" sz="2600" dirty="0"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不另重複訂購</a:t>
            </a:r>
            <a:r>
              <a:rPr lang="zh-TW" altLang="en-US" sz="2600" dirty="0">
                <a:solidFill>
                  <a:schemeClr val="accent4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 </a:t>
            </a:r>
          </a:p>
          <a:p>
            <a:pPr marL="0" indent="0">
              <a:buNone/>
            </a:pPr>
            <a:r>
              <a:rPr lang="zh-TW" altLang="en-US" sz="2600" dirty="0">
                <a:solidFill>
                  <a:schemeClr val="accent4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2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同仁</a:t>
            </a:r>
            <a:r>
              <a:rPr lang="zh-TW" altLang="en-US" sz="2600" dirty="0">
                <a:solidFill>
                  <a:schemeClr val="accent4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介購之圖書、視聽資料</a:t>
            </a:r>
            <a:r>
              <a:rPr lang="zh-TW" altLang="en-US" sz="2600" dirty="0"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均由圖書館典藏</a:t>
            </a:r>
            <a:r>
              <a:rPr lang="zh-TW" altLang="en-US" sz="2600" dirty="0">
                <a:solidFill>
                  <a:schemeClr val="accent4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，供全院同仁使用，不得自行</a:t>
            </a:r>
            <a:r>
              <a:rPr lang="zh-TW" altLang="en-US" sz="2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長</a:t>
            </a:r>
            <a:endParaRPr lang="en-US" altLang="zh-TW" sz="2600" dirty="0" smtClean="0">
              <a:solidFill>
                <a:schemeClr val="accent4">
                  <a:lumMod val="40000"/>
                  <a:lumOff val="6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600" dirty="0">
                <a:solidFill>
                  <a:schemeClr val="accent4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借</a:t>
            </a:r>
            <a:r>
              <a:rPr lang="zh-TW" altLang="en-US" sz="2600" dirty="0">
                <a:solidFill>
                  <a:schemeClr val="accent4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保管。 </a:t>
            </a:r>
          </a:p>
          <a:p>
            <a:pPr marL="0" indent="0">
              <a:buNone/>
            </a:pPr>
            <a:r>
              <a:rPr lang="zh-TW" altLang="en-US" sz="2600" dirty="0">
                <a:solidFill>
                  <a:schemeClr val="accent4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sz="2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採購</a:t>
            </a:r>
            <a:r>
              <a:rPr lang="zh-TW" altLang="en-US" sz="2600" dirty="0">
                <a:solidFill>
                  <a:schemeClr val="accent4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到館之圖書、視聽資料，經圖書館編目處理後，即通知原介購人到館利用。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68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8942" y="396377"/>
            <a:ext cx="8985380" cy="1432423"/>
          </a:xfrm>
        </p:spPr>
        <p:txBody>
          <a:bodyPr>
            <a:noAutofit/>
          </a:bodyPr>
          <a:lstStyle/>
          <a:p>
            <a:pPr algn="ctr"/>
            <a:r>
              <a:rPr lang="zh-TW" altLang="en-US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單種期刊採購原則</a:t>
            </a:r>
            <a:r>
              <a:rPr lang="en-US" altLang="zh-TW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以北</a:t>
            </a:r>
            <a:r>
              <a:rPr lang="zh-TW" altLang="en-US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榮</a:t>
            </a:r>
            <a:r>
              <a:rPr lang="zh-TW" altLang="en-US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圖書館為例</a:t>
            </a:r>
            <a:r>
              <a:rPr lang="en-US" altLang="zh-TW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5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47869" y="1642188"/>
            <a:ext cx="11933853" cy="5029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2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</a:t>
            </a:r>
            <a:r>
              <a:rPr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配合本院圖書館館藏發展政策並使單種期刊訂購作業有所依據</a:t>
            </a:r>
            <a:r>
              <a:rPr lang="zh-TW" altLang="en-US" sz="2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26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特</a:t>
            </a:r>
            <a:r>
              <a:rPr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訂定單種期刊訂閱規定。</a:t>
            </a:r>
          </a:p>
          <a:p>
            <a:pPr marL="0" indent="0">
              <a:buNone/>
            </a:pPr>
            <a:r>
              <a:rPr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2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</a:t>
            </a:r>
            <a:r>
              <a:rPr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規定適用中西文、大陸期刊等單種訂閱之期刊，包含紙本及電子期刊</a:t>
            </a:r>
            <a:r>
              <a:rPr lang="zh-TW" altLang="en-US" sz="2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6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凡</a:t>
            </a:r>
            <a:r>
              <a:rPr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屬</a:t>
            </a:r>
            <a:r>
              <a:rPr lang="zh-TW" altLang="en-US" sz="2600" dirty="0"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套裝之全文電子期刊資料庫，不適用於本規定</a:t>
            </a:r>
            <a:r>
              <a:rPr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 marL="0" indent="0">
              <a:buNone/>
            </a:pPr>
            <a:r>
              <a:rPr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2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西</a:t>
            </a:r>
            <a:r>
              <a:rPr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文期刊訂閱以各科部核心期刊清單為依據，中文及大陸期刊由各單位</a:t>
            </a:r>
            <a:r>
              <a:rPr lang="zh-TW" altLang="en-US" sz="2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</a:t>
            </a:r>
            <a:endParaRPr lang="en-US" altLang="zh-TW" sz="26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『</a:t>
            </a:r>
            <a:r>
              <a:rPr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期刊申請單</a:t>
            </a:r>
            <a:r>
              <a:rPr lang="en-US" altLang="zh-TW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』</a:t>
            </a:r>
            <a:r>
              <a:rPr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提出介購申請，圖書館經費允許下，奉院方核可後予以訂閱。</a:t>
            </a:r>
          </a:p>
          <a:p>
            <a:pPr marL="0" indent="0">
              <a:buNone/>
            </a:pPr>
            <a:r>
              <a:rPr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sz="2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跨</a:t>
            </a:r>
            <a:r>
              <a:rPr lang="zh-TW" altLang="en-US" sz="2600" dirty="0"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科部的重要期刊</a:t>
            </a:r>
            <a:r>
              <a:rPr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（依期刊影響係數、使用率等各項因素評估</a:t>
            </a:r>
            <a:r>
              <a:rPr lang="zh-TW" altLang="en-US" sz="2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  <a:endParaRPr lang="en-US" altLang="zh-TW" sz="26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2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統一</a:t>
            </a:r>
            <a:r>
              <a:rPr lang="zh-TW" altLang="en-US" sz="2600" dirty="0"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由圖書館持續訂購</a:t>
            </a:r>
            <a:r>
              <a:rPr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 marL="0" indent="0">
              <a:buNone/>
            </a:pPr>
            <a:r>
              <a:rPr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en-US" altLang="zh-TW" sz="2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</a:t>
            </a:r>
            <a:r>
              <a:rPr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控制經費，期刊訂閱以不增加為原則。</a:t>
            </a:r>
            <a:r>
              <a:rPr lang="zh-TW" altLang="en-US" sz="2600" dirty="0"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各科部如欲新增訂期刊</a:t>
            </a:r>
            <a:r>
              <a:rPr lang="zh-TW" altLang="en-US" sz="2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2600" dirty="0" smtClean="0">
              <a:solidFill>
                <a:schemeClr val="accent2">
                  <a:lumMod val="40000"/>
                  <a:lumOff val="6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600" dirty="0"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須</a:t>
            </a:r>
            <a:r>
              <a:rPr lang="zh-TW" altLang="en-US" sz="2600" dirty="0"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由該科部原核心期刊清單中刪訂等值之期刊</a:t>
            </a:r>
            <a:r>
              <a:rPr lang="zh-TW" altLang="en-US" sz="2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2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62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296955" y="230738"/>
            <a:ext cx="9479902" cy="863600"/>
          </a:xfrm>
          <a:noFill/>
        </p:spPr>
        <p:txBody>
          <a:bodyPr>
            <a:noAutofit/>
          </a:bodyPr>
          <a:lstStyle/>
          <a:p>
            <a:r>
              <a:rPr lang="zh-TW" altLang="en-US" sz="5400" b="1" dirty="0" smtClean="0">
                <a:solidFill>
                  <a:srgbClr val="FFC000"/>
                </a:solidFill>
                <a:latin typeface="Times New Roman" pitchFamily="18" charset="0"/>
                <a:ea typeface="標楷體" pitchFamily="65" charset="-120"/>
              </a:rPr>
              <a:t>圖書館聯合採購</a:t>
            </a:r>
            <a:r>
              <a:rPr lang="en-US" altLang="zh-TW" sz="5400" b="1" dirty="0" smtClean="0">
                <a:solidFill>
                  <a:srgbClr val="FFC000"/>
                </a:solidFill>
                <a:latin typeface="Times New Roman" pitchFamily="18" charset="0"/>
                <a:ea typeface="標楷體" pitchFamily="65" charset="-120"/>
              </a:rPr>
              <a:t>-</a:t>
            </a:r>
            <a:r>
              <a:rPr lang="zh-TW" altLang="en-US" sz="5400" b="1" dirty="0" smtClean="0">
                <a:solidFill>
                  <a:srgbClr val="FFC000"/>
                </a:solidFill>
                <a:latin typeface="Times New Roman" pitchFamily="18" charset="0"/>
                <a:ea typeface="標楷體" pitchFamily="65" charset="-120"/>
              </a:rPr>
              <a:t>以三榮總為例</a:t>
            </a:r>
          </a:p>
        </p:txBody>
      </p:sp>
      <p:sp>
        <p:nvSpPr>
          <p:cNvPr id="35942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86612" y="1281113"/>
            <a:ext cx="11747241" cy="5256212"/>
          </a:xfrm>
        </p:spPr>
        <p:txBody>
          <a:bodyPr>
            <a:normAutofit lnSpcReduction="10000"/>
          </a:bodyPr>
          <a:lstStyle/>
          <a:p>
            <a:pPr marL="812800" indent="-812800">
              <a:lnSpc>
                <a:spcPct val="90000"/>
              </a:lnSpc>
              <a:buNone/>
            </a:pPr>
            <a:r>
              <a:rPr lang="zh-TW" altLang="en-US" sz="2800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ea typeface="標楷體" pitchFamily="65" charset="-120"/>
              </a:rPr>
              <a:t>緣起</a:t>
            </a:r>
            <a:r>
              <a:rPr lang="zh-TW" altLang="zh-TW" sz="2800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ea typeface="標楷體" pitchFamily="65" charset="-120"/>
              </a:rPr>
              <a:t>：</a:t>
            </a:r>
            <a:r>
              <a:rPr lang="zh-TW" altLang="en-US" sz="2800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ea typeface="標楷體" pitchFamily="65" charset="-120"/>
              </a:rPr>
              <a:t>三家榮總以往系各自採購各項資料，改以</a:t>
            </a:r>
            <a:r>
              <a:rPr lang="zh-TW" altLang="en-US" sz="2800" b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ea typeface="標楷體" pitchFamily="65" charset="-120"/>
              </a:rPr>
              <a:t>合作方式聯合採購，</a:t>
            </a:r>
            <a:endParaRPr lang="en-US" altLang="zh-TW" sz="2800" b="1" dirty="0" smtClean="0">
              <a:solidFill>
                <a:schemeClr val="tx1">
                  <a:lumMod val="95000"/>
                </a:schemeClr>
              </a:solidFill>
              <a:latin typeface="Times New Roman" pitchFamily="18" charset="0"/>
              <a:ea typeface="標楷體" pitchFamily="65" charset="-120"/>
            </a:endParaRPr>
          </a:p>
          <a:p>
            <a:pPr marL="812800" indent="-812800">
              <a:lnSpc>
                <a:spcPct val="90000"/>
              </a:lnSpc>
              <a:buNone/>
            </a:pPr>
            <a:r>
              <a:rPr lang="zh-TW" altLang="en-US" sz="2800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ea typeface="標楷體" pitchFamily="65" charset="-120"/>
              </a:rPr>
              <a:t> </a:t>
            </a:r>
            <a:r>
              <a:rPr lang="zh-TW" altLang="en-US" sz="2800" b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ea typeface="標楷體" pitchFamily="65" charset="-120"/>
              </a:rPr>
              <a:t>           藉</a:t>
            </a:r>
            <a:r>
              <a:rPr lang="zh-TW" altLang="en-US" sz="2800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ea typeface="標楷體" pitchFamily="65" charset="-120"/>
              </a:rPr>
              <a:t>由三家採購之數量優勢，以聯合議價之方式</a:t>
            </a:r>
          </a:p>
          <a:p>
            <a:pPr marL="812800" indent="-812800">
              <a:lnSpc>
                <a:spcPct val="90000"/>
              </a:lnSpc>
              <a:buNone/>
            </a:pPr>
            <a:r>
              <a:rPr lang="zh-TW" altLang="en-US" sz="2800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ea typeface="標楷體" pitchFamily="65" charset="-120"/>
              </a:rPr>
              <a:t>           </a:t>
            </a:r>
            <a:r>
              <a:rPr lang="zh-TW" altLang="en-US" sz="2800" b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ea typeface="標楷體" pitchFamily="65" charset="-120"/>
              </a:rPr>
              <a:t> </a:t>
            </a:r>
            <a:r>
              <a:rPr lang="zh-TW" altLang="en-US" sz="2800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ea typeface="標楷體" pitchFamily="65" charset="-120"/>
              </a:rPr>
              <a:t>請廠商或代理商給予較為優惠之價格，以降低採購費用</a:t>
            </a:r>
          </a:p>
          <a:p>
            <a:pPr marL="812800" indent="-812800">
              <a:lnSpc>
                <a:spcPct val="90000"/>
              </a:lnSpc>
              <a:buNone/>
            </a:pPr>
            <a:r>
              <a:rPr lang="zh-TW" altLang="en-US" sz="2500" b="1" dirty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</a:rPr>
              <a:t>做法</a:t>
            </a:r>
            <a:r>
              <a:rPr lang="en-US" altLang="zh-TW" sz="2500" b="1" dirty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</a:rPr>
              <a:t>:</a:t>
            </a:r>
          </a:p>
          <a:p>
            <a:pPr marL="812800" indent="-812800">
              <a:lnSpc>
                <a:spcPct val="90000"/>
              </a:lnSpc>
              <a:buNone/>
            </a:pPr>
            <a:r>
              <a:rPr lang="en-US" altLang="zh-TW" sz="2500" b="1" dirty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</a:rPr>
              <a:t>       1.</a:t>
            </a:r>
            <a:r>
              <a:rPr lang="zh-TW" altLang="en-US" sz="2500" b="1" dirty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</a:rPr>
              <a:t>因各項採購案之租用起迄時間未必相同，故自訂購起</a:t>
            </a:r>
            <a:r>
              <a:rPr lang="zh-TW" altLang="en-US" sz="2500" b="1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</a:rPr>
              <a:t>迄時間</a:t>
            </a:r>
            <a:r>
              <a:rPr lang="zh-TW" altLang="en-US" sz="2500" b="1" dirty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</a:rPr>
              <a:t>較接近</a:t>
            </a:r>
            <a:r>
              <a:rPr lang="zh-TW" altLang="en-US" sz="2500" b="1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</a:rPr>
              <a:t>之</a:t>
            </a:r>
            <a:endParaRPr lang="en-US" altLang="zh-TW" sz="2500" b="1" dirty="0" smtClean="0">
              <a:solidFill>
                <a:srgbClr val="FFFF00"/>
              </a:solidFill>
              <a:latin typeface="Times New Roman" pitchFamily="18" charset="0"/>
              <a:ea typeface="標楷體" pitchFamily="65" charset="-120"/>
            </a:endParaRPr>
          </a:p>
          <a:p>
            <a:pPr marL="812800" indent="-812800">
              <a:lnSpc>
                <a:spcPct val="90000"/>
              </a:lnSpc>
              <a:buNone/>
            </a:pPr>
            <a:r>
              <a:rPr lang="zh-TW" altLang="en-US" sz="2500" b="1" dirty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</a:rPr>
              <a:t> </a:t>
            </a:r>
            <a:r>
              <a:rPr lang="zh-TW" altLang="en-US" sz="2500" b="1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</a:rPr>
              <a:t>         資料庫</a:t>
            </a:r>
            <a:r>
              <a:rPr lang="zh-TW" altLang="en-US" sz="2500" b="1" dirty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</a:rPr>
              <a:t>試行辦理</a:t>
            </a:r>
          </a:p>
          <a:p>
            <a:pPr marL="812800" indent="-812800">
              <a:lnSpc>
                <a:spcPct val="90000"/>
              </a:lnSpc>
              <a:buNone/>
            </a:pPr>
            <a:r>
              <a:rPr lang="zh-TW" altLang="en-US" sz="2500" b="1" dirty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</a:rPr>
              <a:t>       </a:t>
            </a:r>
            <a:r>
              <a:rPr lang="en-US" altLang="zh-TW" sz="2500" b="1" dirty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</a:rPr>
              <a:t>2. </a:t>
            </a:r>
            <a:r>
              <a:rPr lang="zh-TW" altLang="en-US" sz="2500" b="1" dirty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</a:rPr>
              <a:t>因三家榮總之規模並不相同，廠商計價之考慮亦不同</a:t>
            </a:r>
          </a:p>
          <a:p>
            <a:pPr marL="812800" indent="-812800">
              <a:lnSpc>
                <a:spcPct val="90000"/>
              </a:lnSpc>
              <a:buNone/>
            </a:pPr>
            <a:r>
              <a:rPr lang="zh-TW" altLang="en-US" sz="2500" b="1" dirty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</a:rPr>
              <a:t>           </a:t>
            </a:r>
            <a:r>
              <a:rPr lang="en-US" altLang="zh-TW" sz="2500" b="1" dirty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</a:rPr>
              <a:t>(</a:t>
            </a:r>
            <a:r>
              <a:rPr lang="zh-TW" altLang="en-US" sz="2500" b="1" dirty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</a:rPr>
              <a:t>如依病床數、醫師人數、全院人數、部科人數、</a:t>
            </a:r>
            <a:r>
              <a:rPr lang="zh-TW" altLang="en-US" sz="2500" b="1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</a:rPr>
              <a:t>是否為</a:t>
            </a:r>
            <a:r>
              <a:rPr lang="zh-TW" altLang="en-US" sz="2500" b="1" dirty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</a:rPr>
              <a:t>醫學中心、教學醫院</a:t>
            </a:r>
            <a:r>
              <a:rPr lang="zh-TW" altLang="en-US" sz="2500" b="1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</a:rPr>
              <a:t>、</a:t>
            </a:r>
            <a:endParaRPr lang="en-US" altLang="zh-TW" sz="2500" b="1" dirty="0" smtClean="0">
              <a:solidFill>
                <a:srgbClr val="FFFF00"/>
              </a:solidFill>
              <a:latin typeface="Times New Roman" pitchFamily="18" charset="0"/>
              <a:ea typeface="標楷體" pitchFamily="65" charset="-120"/>
            </a:endParaRPr>
          </a:p>
          <a:p>
            <a:pPr marL="812800" indent="-812800">
              <a:lnSpc>
                <a:spcPct val="90000"/>
              </a:lnSpc>
              <a:buNone/>
            </a:pPr>
            <a:r>
              <a:rPr lang="zh-TW" altLang="en-US" sz="2500" b="1" dirty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</a:rPr>
              <a:t> </a:t>
            </a:r>
            <a:r>
              <a:rPr lang="zh-TW" altLang="en-US" sz="2500" b="1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</a:rPr>
              <a:t>         上線</a:t>
            </a:r>
            <a:r>
              <a:rPr lang="zh-TW" altLang="en-US" sz="2500" b="1" dirty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</a:rPr>
              <a:t>人數</a:t>
            </a:r>
            <a:r>
              <a:rPr lang="en-US" altLang="zh-TW" sz="2500" b="1" dirty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</a:rPr>
              <a:t>…</a:t>
            </a:r>
            <a:r>
              <a:rPr lang="zh-TW" altLang="en-US" sz="2500" b="1" dirty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</a:rPr>
              <a:t>等各種因素</a:t>
            </a:r>
            <a:r>
              <a:rPr lang="en-US" altLang="zh-TW" sz="2500" b="1" dirty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</a:rPr>
              <a:t>)</a:t>
            </a:r>
            <a:r>
              <a:rPr lang="zh-TW" altLang="en-US" sz="2500" b="1" dirty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</a:rPr>
              <a:t>，</a:t>
            </a:r>
          </a:p>
          <a:p>
            <a:pPr marL="812800" indent="-812800">
              <a:lnSpc>
                <a:spcPct val="90000"/>
              </a:lnSpc>
              <a:buNone/>
            </a:pPr>
            <a:r>
              <a:rPr lang="zh-TW" altLang="en-US" sz="2500" b="1" dirty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</a:rPr>
              <a:t>           故每一採購案之報價與議價均為個案處理，三家</a:t>
            </a:r>
            <a:r>
              <a:rPr lang="zh-TW" altLang="en-US" sz="2500" b="1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</a:rPr>
              <a:t>需分攤</a:t>
            </a:r>
            <a:r>
              <a:rPr lang="zh-TW" altLang="en-US" sz="2500" b="1" dirty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</a:rPr>
              <a:t>之經費與</a:t>
            </a:r>
            <a:r>
              <a:rPr lang="zh-TW" altLang="en-US" sz="2500" b="1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</a:rPr>
              <a:t>比例</a:t>
            </a:r>
            <a:endParaRPr lang="en-US" altLang="zh-TW" sz="2500" b="1" dirty="0" smtClean="0">
              <a:solidFill>
                <a:srgbClr val="FFFF00"/>
              </a:solidFill>
              <a:latin typeface="Times New Roman" pitchFamily="18" charset="0"/>
              <a:ea typeface="標楷體" pitchFamily="65" charset="-120"/>
            </a:endParaRPr>
          </a:p>
          <a:p>
            <a:pPr marL="812800" indent="-812800">
              <a:lnSpc>
                <a:spcPct val="90000"/>
              </a:lnSpc>
              <a:buNone/>
            </a:pPr>
            <a:r>
              <a:rPr lang="zh-TW" altLang="en-US" sz="2500" b="1" dirty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</a:rPr>
              <a:t> </a:t>
            </a:r>
            <a:r>
              <a:rPr lang="zh-TW" altLang="en-US" sz="2500" b="1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</a:rPr>
              <a:t>         亦</a:t>
            </a:r>
            <a:r>
              <a:rPr lang="zh-TW" altLang="en-US" sz="2500" b="1" dirty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</a:rPr>
              <a:t>需為個案處理。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9F74F3-7425-4D31-881F-BB9386FFA73D}" type="slidenum">
              <a:rPr lang="en-US" altLang="zh-TW"/>
              <a:pPr>
                <a:defRPr/>
              </a:pPr>
              <a:t>18</a:t>
            </a:fld>
            <a:endParaRPr lang="en-US" altLang="zh-TW" dirty="0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691CD8-E221-453B-89A8-F18099415DF0}" type="datetime1">
              <a:rPr lang="zh-TW" altLang="en-US" smtClean="0"/>
              <a:t>2019/5/12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3737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59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59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59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59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59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359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3594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594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594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594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3594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3594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94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86191" y="246646"/>
            <a:ext cx="6736701" cy="850900"/>
          </a:xfrm>
          <a:noFill/>
        </p:spPr>
        <p:txBody>
          <a:bodyPr>
            <a:noAutofit/>
          </a:bodyPr>
          <a:lstStyle/>
          <a:p>
            <a:pPr>
              <a:defRPr/>
            </a:pPr>
            <a:r>
              <a:rPr lang="zh-TW" altLang="en-US" sz="6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聯合採購之效益</a:t>
            </a:r>
            <a:endParaRPr lang="zh-TW" altLang="en-US" sz="6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1886" y="1357312"/>
            <a:ext cx="11465313" cy="4073104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zh-TW" altLang="en-US" sz="32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一、由於聯合採購作業擴大採購規模，較能掌握了談判的籌碼，</a:t>
            </a:r>
            <a:endParaRPr lang="en-US" altLang="zh-TW" sz="32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  <a:defRPr/>
            </a:pPr>
            <a:r>
              <a:rPr lang="zh-TW" altLang="en-US" sz="32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32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 促使廠商積極的價格競爭，降低各院採購成本。</a:t>
            </a:r>
          </a:p>
          <a:p>
            <a:pPr marL="0" indent="0">
              <a:buNone/>
              <a:defRPr/>
            </a:pPr>
            <a:r>
              <a:rPr lang="zh-TW" altLang="en-US" sz="32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二、三家聯合採購，同一採購品項只需由一家圖書館、補給室</a:t>
            </a:r>
            <a:endParaRPr lang="en-US" altLang="zh-TW" sz="3200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  <a:defRPr/>
            </a:pPr>
            <a:r>
              <a:rPr lang="zh-TW" altLang="en-US" sz="32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32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   及會計室辦理採購，節省了其他兩家榮總的行政作業資源，</a:t>
            </a:r>
            <a:endParaRPr lang="en-US" altLang="zh-TW" sz="3200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  <a:defRPr/>
            </a:pPr>
            <a:r>
              <a:rPr lang="zh-TW" altLang="en-US" sz="32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    減少人力物力的支出，並發揮更大效益。</a:t>
            </a:r>
          </a:p>
          <a:p>
            <a:pPr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82E3E2-26AB-4E49-B258-3834483C3DC0}" type="slidenum">
              <a:rPr lang="en-US" altLang="zh-TW" smtClean="0"/>
              <a:pPr>
                <a:defRPr/>
              </a:pPr>
              <a:t>19</a:t>
            </a:fld>
            <a:endParaRPr lang="en-US" alt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66E1B8-6971-460A-88C4-FDA90450D7DD}" type="datetime1">
              <a:rPr lang="zh-TW" altLang="en-US" smtClean="0"/>
              <a:t>2019/5/12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9944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1670050" y="6210300"/>
            <a:ext cx="457200" cy="457200"/>
          </a:xfrm>
          <a:prstGeom prst="ellipse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00FF"/>
              </a:buClr>
              <a:buSzPct val="70000"/>
              <a:buFont typeface="Wingdings" panose="05000000000000000000" pitchFamily="2" charset="2"/>
              <a:buChar char="n"/>
              <a:defRPr kumimoji="1" sz="31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00FF"/>
              </a:buClr>
              <a:buFont typeface="Times New Roman" panose="02020603050405020304" pitchFamily="18" charset="0"/>
              <a:buChar char="—"/>
              <a:defRPr kumimoji="1" sz="25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kumimoji="1" sz="23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D9760B1-2E39-46B8-BEED-54DA2129FB01}" type="slidenum">
              <a:rPr kumimoji="0" lang="en-US" altLang="zh-TW" sz="120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kumimoji="0" lang="en-US" altLang="zh-TW" sz="120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089150" y="1008064"/>
            <a:ext cx="7920038" cy="23383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6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醫 院 圖 </a:t>
            </a:r>
            <a:r>
              <a:rPr lang="zh-TW" altLang="en-US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書 館</a:t>
            </a:r>
            <a:endParaRPr lang="en-US" altLang="zh-TW" sz="6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6000"/>
              </a:lnSpc>
              <a:defRPr/>
            </a:pPr>
            <a:r>
              <a:rPr lang="en-US" altLang="zh-TW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醫療</a:t>
            </a:r>
            <a:r>
              <a:rPr lang="zh-TW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ea typeface="新細明體"/>
              </a:rPr>
              <a:t>、</a:t>
            </a:r>
            <a:r>
              <a:rPr lang="zh-TW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研究</a:t>
            </a:r>
            <a:r>
              <a:rPr lang="zh-TW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ea typeface="新細明體"/>
              </a:rPr>
              <a:t>、</a:t>
            </a:r>
            <a:r>
              <a:rPr lang="zh-TW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教學的後盾</a:t>
            </a:r>
            <a:endParaRPr lang="en-US" altLang="zh-TW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defRPr/>
            </a:pPr>
            <a:endParaRPr lang="zh-TW" altLang="en-US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149" name="日期版面配置區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00FF"/>
              </a:buClr>
              <a:buSzPct val="70000"/>
              <a:buFont typeface="Wingdings" panose="05000000000000000000" pitchFamily="2" charset="2"/>
              <a:buChar char="n"/>
              <a:defRPr kumimoji="1" sz="31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00FF"/>
              </a:buClr>
              <a:buFont typeface="Times New Roman" panose="02020603050405020304" pitchFamily="18" charset="0"/>
              <a:buChar char="—"/>
              <a:defRPr kumimoji="1" sz="25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kumimoji="1" sz="23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089237B-9EF7-4765-B477-F95A11D0BA23}" type="datetime1">
              <a:rPr kumimoji="0" lang="zh-TW" altLang="en-US" sz="1200">
                <a:latin typeface="Verdan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2019/5/12</a:t>
            </a:fld>
            <a:endParaRPr kumimoji="0" lang="en-US" altLang="zh-TW" sz="1200"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0273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456" y="191276"/>
            <a:ext cx="4777991" cy="6480111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20</a:t>
            </a:fld>
            <a:endParaRPr 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3845" y="1284335"/>
            <a:ext cx="6951306" cy="475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59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01ABE8-6780-4A7C-8D78-116467AAF2B0}" type="slidenum">
              <a:rPr lang="en-US" altLang="zh-TW"/>
              <a:pPr>
                <a:defRPr/>
              </a:pPr>
              <a:t>21</a:t>
            </a:fld>
            <a:endParaRPr lang="en-US" altLang="zh-TW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825625" y="1"/>
            <a:ext cx="8111477" cy="737116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zh-TW" altLang="en-US" sz="4400" b="1" dirty="0">
                <a:solidFill>
                  <a:srgbClr val="FFCC00"/>
                </a:solidFill>
                <a:ea typeface="標楷體" pitchFamily="65" charset="-120"/>
              </a:rPr>
              <a:t>效益評估</a:t>
            </a:r>
            <a:r>
              <a:rPr lang="en-US" altLang="zh-TW" sz="4400" b="1" dirty="0" smtClean="0">
                <a:solidFill>
                  <a:srgbClr val="FFCC00"/>
                </a:solidFill>
                <a:latin typeface="Times New Roman" pitchFamily="18" charset="0"/>
                <a:ea typeface="標楷體" pitchFamily="65" charset="-120"/>
              </a:rPr>
              <a:t>(</a:t>
            </a:r>
            <a:r>
              <a:rPr lang="zh-TW" altLang="en-US" sz="4400" b="1" dirty="0" smtClean="0">
                <a:solidFill>
                  <a:srgbClr val="FFCC00"/>
                </a:solidFill>
                <a:latin typeface="Times New Roman" pitchFamily="18" charset="0"/>
                <a:ea typeface="標楷體" pitchFamily="65" charset="-120"/>
              </a:rPr>
              <a:t>以某年為例</a:t>
            </a:r>
            <a:r>
              <a:rPr lang="en-US" altLang="zh-TW" sz="4400" b="1" dirty="0" smtClean="0">
                <a:solidFill>
                  <a:srgbClr val="FFCC00"/>
                </a:solidFill>
                <a:latin typeface="Times New Roman" pitchFamily="18" charset="0"/>
                <a:ea typeface="標楷體" pitchFamily="65" charset="-120"/>
              </a:rPr>
              <a:t>)</a:t>
            </a:r>
            <a:endParaRPr lang="en-US" altLang="zh-TW" sz="4400" b="1" dirty="0">
              <a:solidFill>
                <a:srgbClr val="FFCC00"/>
              </a:solidFill>
              <a:latin typeface="Times New Roman" pitchFamily="18" charset="0"/>
              <a:ea typeface="標楷體" pitchFamily="65" charset="-120"/>
            </a:endParaRPr>
          </a:p>
        </p:txBody>
      </p:sp>
      <p:graphicFrame>
        <p:nvGraphicFramePr>
          <p:cNvPr id="120069" name="Group 1285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733507946"/>
              </p:ext>
            </p:extLst>
          </p:nvPr>
        </p:nvGraphicFramePr>
        <p:xfrm>
          <a:off x="279917" y="737117"/>
          <a:ext cx="11225528" cy="6043631"/>
        </p:xfrm>
        <a:graphic>
          <a:graphicData uri="http://schemas.openxmlformats.org/drawingml/2006/table">
            <a:tbl>
              <a:tblPr/>
              <a:tblGrid>
                <a:gridCol w="3079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46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668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3827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1488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1293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304999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19731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序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非固定支出費用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單一家醫院採購</a:t>
                      </a:r>
                    </a:p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之</a:t>
                      </a:r>
                      <a:r>
                        <a:rPr kumimoji="1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(</a:t>
                      </a:r>
                      <a:r>
                        <a:rPr kumimoji="1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平均</a:t>
                      </a:r>
                      <a:r>
                        <a:rPr kumimoji="1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)</a:t>
                      </a:r>
                      <a:r>
                        <a:rPr kumimoji="1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費用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未合作採購之</a:t>
                      </a:r>
                    </a:p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費用</a:t>
                      </a:r>
                      <a:endParaRPr kumimoji="1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合作採購支付費用</a:t>
                      </a:r>
                      <a:endParaRPr kumimoji="1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合作網效益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(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約節省經費</a:t>
                      </a: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)</a:t>
                      </a:r>
                      <a:endParaRPr kumimoji="1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說明</a:t>
                      </a:r>
                      <a:endParaRPr kumimoji="1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590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1</a:t>
                      </a:r>
                      <a:endParaRPr kumimoji="1" lang="en-US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ProQuest Medical </a:t>
                      </a:r>
                    </a:p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Library ( with Medline ) </a:t>
                      </a:r>
                    </a:p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Arial" charset="0"/>
                        </a:rPr>
                        <a:t>醫學檢索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Arial" charset="0"/>
                        </a:rPr>
                        <a:t>&amp;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Arial" charset="0"/>
                        </a:rPr>
                        <a:t>電子期刊資</a:t>
                      </a:r>
                    </a:p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Arial" charset="0"/>
                        </a:rPr>
                        <a:t>料庫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NT$224,093 </a:t>
                      </a:r>
                      <a:endParaRPr kumimoji="1" lang="en-US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NT$3,585,483 </a:t>
                      </a:r>
                      <a:endParaRPr kumimoji="1" lang="en-US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NT$1,820,000 </a:t>
                      </a:r>
                      <a:endParaRPr kumimoji="1" lang="en-US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NT$1,765,483 </a:t>
                      </a:r>
                      <a:endParaRPr kumimoji="1" lang="en-US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3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Arial" charset="0"/>
                        </a:rPr>
                        <a:t>榮總單一家價格：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US$10,217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Arial" charset="0"/>
                        </a:rPr>
                        <a:t>；</a:t>
                      </a:r>
                    </a:p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Arial" charset="0"/>
                        </a:rPr>
                        <a:t>榮院單一家價格：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US$6,000</a:t>
                      </a:r>
                      <a:endParaRPr kumimoji="1" lang="en-US" altLang="zh-TW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270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2</a:t>
                      </a:r>
                      <a:endParaRPr kumimoji="1" lang="en-US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CINAHL Plus with Full </a:t>
                      </a:r>
                    </a:p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Text 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Arial" charset="0"/>
                        </a:rPr>
                        <a:t>護理學期刊全文</a:t>
                      </a:r>
                    </a:p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Arial" charset="0"/>
                        </a:rPr>
                        <a:t>線上資料庫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NT$146,572 </a:t>
                      </a:r>
                      <a:endParaRPr kumimoji="1" lang="en-US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NT$2,345,145 </a:t>
                      </a:r>
                      <a:endParaRPr kumimoji="1" lang="en-US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NT$1,266,874 </a:t>
                      </a:r>
                      <a:endParaRPr kumimoji="1" lang="en-US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NT$1,078,271 </a:t>
                      </a:r>
                      <a:endParaRPr kumimoji="1" lang="en-US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3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Arial" charset="0"/>
                        </a:rPr>
                        <a:t>榮總單一家價格：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US$12,920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Arial" charset="0"/>
                        </a:rPr>
                        <a:t>；</a:t>
                      </a:r>
                    </a:p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Arial" charset="0"/>
                        </a:rPr>
                        <a:t>榮院單一家價格：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US$2,485</a:t>
                      </a:r>
                      <a:endParaRPr kumimoji="1" lang="en-US" altLang="zh-TW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270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3</a:t>
                      </a:r>
                      <a:endParaRPr kumimoji="1" lang="en-US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Multilingual Health </a:t>
                      </a:r>
                    </a:p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Database 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Arial" charset="0"/>
                        </a:rPr>
                        <a:t>中英對照衛</a:t>
                      </a:r>
                    </a:p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Arial" charset="0"/>
                        </a:rPr>
                        <a:t>生教育資訊資料庫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NT$132,087 </a:t>
                      </a:r>
                      <a:endParaRPr kumimoji="1" lang="en-US" altLang="zh-TW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NT$2,113,386 </a:t>
                      </a:r>
                      <a:endParaRPr kumimoji="1" lang="en-US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NT$1,089,984 </a:t>
                      </a:r>
                      <a:endParaRPr kumimoji="1" lang="en-US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NT$1,023,402 </a:t>
                      </a:r>
                      <a:endParaRPr kumimoji="1" lang="en-US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3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Arial" charset="0"/>
                        </a:rPr>
                        <a:t>榮總單一家價格：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US$9,149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Arial" charset="0"/>
                        </a:rPr>
                        <a:t>；</a:t>
                      </a:r>
                    </a:p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Arial" charset="0"/>
                        </a:rPr>
                        <a:t>榮院單一家價格：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US$2,815</a:t>
                      </a:r>
                      <a:endParaRPr kumimoji="1" lang="en-US" altLang="zh-TW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2274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4</a:t>
                      </a:r>
                      <a:endParaRPr kumimoji="1" lang="en-US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EBM Solution</a:t>
                      </a:r>
                    </a:p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Arial" charset="0"/>
                        </a:rPr>
                        <a:t>實證醫學資料庫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NT$85,800 </a:t>
                      </a:r>
                      <a:endParaRPr kumimoji="1" lang="en-US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NT$1,372,800 </a:t>
                      </a:r>
                      <a:endParaRPr kumimoji="1" lang="en-US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NT$428,000 </a:t>
                      </a:r>
                      <a:endParaRPr kumimoji="1" lang="en-US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NT$944,800 </a:t>
                      </a:r>
                      <a:endParaRPr kumimoji="1" lang="en-US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EBM Solution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Arial" charset="0"/>
                        </a:rPr>
                        <a:t>單一家價格：</a:t>
                      </a:r>
                    </a:p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US$2,600</a:t>
                      </a:r>
                      <a:endParaRPr kumimoji="1" lang="en-US" altLang="zh-TW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49207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5</a:t>
                      </a:r>
                      <a:endParaRPr kumimoji="1" lang="en-US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Clinical Pharmacology</a:t>
                      </a:r>
                    </a:p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Arial" charset="0"/>
                        </a:rPr>
                        <a:t>臨床藥學資料庫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NT$495,000 </a:t>
                      </a:r>
                      <a:endParaRPr kumimoji="1" lang="en-US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NT$6,435,000 </a:t>
                      </a:r>
                      <a:endParaRPr kumimoji="1" lang="en-US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NT$388,580 </a:t>
                      </a:r>
                      <a:endParaRPr kumimoji="1" lang="en-US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NT$6,046,420 </a:t>
                      </a:r>
                      <a:endParaRPr kumimoji="1" lang="en-US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Clinical Pharmacology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Arial" charset="0"/>
                        </a:rPr>
                        <a:t>單一家醫院</a:t>
                      </a:r>
                    </a:p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(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Arial" charset="0"/>
                        </a:rPr>
                        <a:t>地區醫院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)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Arial" charset="0"/>
                        </a:rPr>
                        <a:t>價格：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US$15,000</a:t>
                      </a:r>
                      <a:endParaRPr kumimoji="1" lang="en-US" altLang="zh-TW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074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6</a:t>
                      </a:r>
                      <a:endParaRPr kumimoji="1" lang="en-US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UpToDate</a:t>
                      </a:r>
                    </a:p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Arial" charset="0"/>
                        </a:rPr>
                        <a:t>實證醫學資料庫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NT$165,000 </a:t>
                      </a:r>
                      <a:endParaRPr kumimoji="1" lang="en-US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NT$1,980,000 </a:t>
                      </a:r>
                      <a:endParaRPr kumimoji="1" lang="en-US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NT$916,529 </a:t>
                      </a:r>
                      <a:endParaRPr kumimoji="1" lang="en-US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NT$1,063,471 </a:t>
                      </a:r>
                      <a:endParaRPr kumimoji="1" lang="en-US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榮院單一家醫院價格：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US$5,000</a:t>
                      </a:r>
                      <a:endParaRPr kumimoji="1" lang="en-US" altLang="zh-TW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270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7</a:t>
                      </a:r>
                      <a:endParaRPr kumimoji="1" lang="en-US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CEPS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Arial" charset="0"/>
                        </a:rPr>
                        <a:t>中文電子期刊</a:t>
                      </a:r>
                    </a:p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Arial" charset="0"/>
                        </a:rPr>
                        <a:t>醫學版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 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&amp; 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Arial" charset="0"/>
                        </a:rPr>
                        <a:t>社會科學版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NT$88,094 </a:t>
                      </a:r>
                      <a:endParaRPr kumimoji="1" lang="en-US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NT$1,409,511 </a:t>
                      </a:r>
                      <a:endParaRPr kumimoji="1" lang="en-US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NT$755,000 </a:t>
                      </a:r>
                      <a:endParaRPr kumimoji="1" lang="en-US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NT$654,511 </a:t>
                      </a:r>
                      <a:endParaRPr kumimoji="1" lang="en-US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3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Arial" charset="0"/>
                        </a:rPr>
                        <a:t>榮總單一家價格：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NT$330,750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Arial" charset="0"/>
                        </a:rPr>
                        <a:t>；</a:t>
                      </a:r>
                    </a:p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Arial" charset="0"/>
                        </a:rPr>
                        <a:t>榮院單一家價格：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NT$32,097</a:t>
                      </a:r>
                      <a:endParaRPr kumimoji="1" lang="en-US" altLang="zh-TW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49207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8</a:t>
                      </a:r>
                      <a:endParaRPr kumimoji="1" lang="en-US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E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Arial" charset="0"/>
                        </a:rPr>
                        <a:t>點通英語線上學習系統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NT$19,600 </a:t>
                      </a:r>
                      <a:endParaRPr kumimoji="1" lang="en-US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NT$294,000 </a:t>
                      </a:r>
                      <a:endParaRPr kumimoji="1" lang="en-US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NT$170,000 </a:t>
                      </a:r>
                      <a:endParaRPr kumimoji="1" lang="en-US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NT$124,000 </a:t>
                      </a:r>
                      <a:endParaRPr kumimoji="1" lang="en-US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依帳號數計價，合作採購的折扣較多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8064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9</a:t>
                      </a:r>
                      <a:endParaRPr kumimoji="1" lang="en-US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Cochrane Library</a:t>
                      </a:r>
                    </a:p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Arial" charset="0"/>
                        </a:rPr>
                        <a:t>實證醫學資料庫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NT$0 </a:t>
                      </a:r>
                      <a:endParaRPr kumimoji="1" lang="en-US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NT$48,611 </a:t>
                      </a:r>
                      <a:endParaRPr kumimoji="1" lang="en-US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NT$0 </a:t>
                      </a:r>
                      <a:endParaRPr kumimoji="1" lang="en-US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NT$48,611 </a:t>
                      </a:r>
                      <a:endParaRPr kumimoji="1" lang="en-US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細明體" pitchFamily="49" charset="-120"/>
                          <a:ea typeface="細明體" pitchFamily="49" charset="-120"/>
                        </a:rPr>
                        <a:t>合作網持續為榮院爭取加入國衛院</a:t>
                      </a:r>
                    </a:p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細明體" pitchFamily="49" charset="-120"/>
                          <a:cs typeface="Arial" charset="0"/>
                        </a:rPr>
                        <a:t>Cochrane Library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細明體" pitchFamily="49" charset="-120"/>
                          <a:ea typeface="細明體" pitchFamily="49" charset="-120"/>
                        </a:rPr>
                        <a:t>計畫可免費使</a:t>
                      </a:r>
                    </a:p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細明體" pitchFamily="49" charset="-120"/>
                          <a:ea typeface="細明體" pitchFamily="49" charset="-120"/>
                        </a:rPr>
                        <a:t>用。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細明體" pitchFamily="49" charset="-120"/>
                        </a:rPr>
                        <a:t>97-99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細明體" pitchFamily="49" charset="-120"/>
                          <a:ea typeface="細明體" pitchFamily="49" charset="-120"/>
                        </a:rPr>
                        <a:t>年永康榮院；</a:t>
                      </a:r>
                    </a:p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細明體" pitchFamily="49" charset="-120"/>
                        </a:rPr>
                        <a:t>97-98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細明體" pitchFamily="49" charset="-120"/>
                          <a:ea typeface="細明體" pitchFamily="49" charset="-120"/>
                        </a:rPr>
                        <a:t>年桃園、玉里、嘉義榮院。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72897">
                <a:tc gridSpan="2">
                  <a:txBody>
                    <a:bodyPr/>
                    <a:lstStyle/>
                    <a:p>
                      <a:pPr marL="342900" marR="0" lvl="0" indent="-34290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總         計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NT$1,356,245 </a:t>
                      </a:r>
                      <a:endParaRPr kumimoji="1" lang="en-US" altLang="zh-TW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NT$19,583,936 </a:t>
                      </a:r>
                      <a:endParaRPr kumimoji="1" lang="en-US" altLang="zh-TW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NT$6,834,967 </a:t>
                      </a:r>
                      <a:endParaRPr kumimoji="1" lang="en-US" altLang="zh-TW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NT$12,748,969 </a:t>
                      </a:r>
                      <a:endParaRPr kumimoji="1" lang="en-US" altLang="zh-TW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　</a:t>
                      </a:r>
                      <a:endParaRPr kumimoji="1" lang="zh-TW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7914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0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71191" y="83701"/>
            <a:ext cx="5878286" cy="778098"/>
          </a:xfrm>
          <a:noFill/>
        </p:spPr>
        <p:txBody>
          <a:bodyPr>
            <a:noAutofit/>
          </a:bodyPr>
          <a:lstStyle/>
          <a:p>
            <a:pPr>
              <a:defRPr/>
            </a:pPr>
            <a:r>
              <a:rPr lang="zh-TW" altLang="en-US" sz="6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新資料推廣服務</a:t>
            </a:r>
            <a:endParaRPr lang="zh-TW" altLang="en-US" sz="6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4900D9-52D6-4105-9CE6-2F86F9CB9861}" type="slidenum">
              <a:rPr lang="en-US" altLang="zh-TW" smtClean="0"/>
              <a:pPr>
                <a:defRPr/>
              </a:pPr>
              <a:t>22</a:t>
            </a:fld>
            <a:endParaRPr lang="en-US" altLang="zh-TW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A68536-4CD6-4587-B546-6AAE83CE65E0}" type="datetime1">
              <a:rPr lang="zh-TW" altLang="en-US" smtClean="0"/>
              <a:t>2019/5/12</a:t>
            </a:fld>
            <a:endParaRPr lang="en-US" altLang="zh-TW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290" y="861799"/>
            <a:ext cx="2415934" cy="580693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8012" y="1065624"/>
            <a:ext cx="4706007" cy="571579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2807" y="1141293"/>
            <a:ext cx="3791251" cy="556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99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7829" y="139338"/>
            <a:ext cx="10917615" cy="748937"/>
          </a:xfrm>
        </p:spPr>
        <p:txBody>
          <a:bodyPr>
            <a:noAutofit/>
          </a:bodyPr>
          <a:lstStyle/>
          <a:p>
            <a:r>
              <a:rPr lang="zh-TW" altLang="en-US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圖書館網頁首頁新增新書書封輪播功能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63685" y="855618"/>
            <a:ext cx="11765902" cy="16668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24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結合新編</a:t>
            </a:r>
            <a:r>
              <a:rPr lang="zh-TW" altLang="en-US" sz="24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資料</a:t>
            </a:r>
            <a:r>
              <a:rPr lang="en-US" altLang="zh-TW" sz="24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BLOG</a:t>
            </a:r>
            <a:r>
              <a:rPr lang="zh-TW" altLang="en-US" sz="24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清單及輪播展示功能</a:t>
            </a:r>
            <a:r>
              <a:rPr lang="en-US" altLang="zh-TW" sz="24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,</a:t>
            </a:r>
            <a:r>
              <a:rPr lang="zh-TW" altLang="en-US" sz="24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以多方</a:t>
            </a:r>
            <a:r>
              <a:rPr lang="zh-TW" altLang="en-US" sz="24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展示圖</a:t>
            </a:r>
            <a:r>
              <a:rPr lang="zh-TW" altLang="en-US" sz="24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書</a:t>
            </a:r>
            <a:r>
              <a:rPr lang="zh-TW" altLang="en-US" sz="24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館</a:t>
            </a:r>
            <a:r>
              <a:rPr lang="zh-TW" altLang="en-US" sz="24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所購新書</a:t>
            </a:r>
            <a:r>
              <a:rPr lang="en-US" altLang="zh-TW" sz="24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, </a:t>
            </a:r>
            <a:r>
              <a:rPr lang="zh-TW" altLang="en-US" sz="24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此外亦更新「圖書館普通版首頁」。修正</a:t>
            </a:r>
            <a:r>
              <a:rPr lang="en-US" altLang="zh-TW" sz="24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QR code</a:t>
            </a:r>
            <a:r>
              <a:rPr lang="zh-TW" altLang="en-US" sz="24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，計</a:t>
            </a:r>
            <a:r>
              <a:rPr lang="en-US" altLang="zh-TW" sz="24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</a:t>
            </a:r>
            <a:r>
              <a:rPr lang="zh-TW" altLang="en-US" sz="24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款，分別為</a:t>
            </a:r>
            <a:r>
              <a:rPr lang="zh-TW" altLang="en-US" sz="24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圖書館普通版首頁、圖書館公版首頁、圖書館行動載具版</a:t>
            </a:r>
            <a:r>
              <a:rPr lang="zh-TW" altLang="en-US" sz="24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首頁</a:t>
            </a:r>
            <a:r>
              <a:rPr lang="en-US" altLang="zh-TW" sz="24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…</a:t>
            </a:r>
            <a:r>
              <a:rPr lang="zh-TW" altLang="en-US" sz="24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等</a:t>
            </a:r>
            <a:r>
              <a:rPr lang="zh-TW" altLang="en-US" sz="24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r>
              <a:rPr lang="zh-TW" altLang="en-US" sz="24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使讀者使用更便利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0FFB7-B168-4637-809D-C2037C8D5CF1}" type="slidenum">
              <a:rPr lang="zh-TW" altLang="en-US" smtClean="0"/>
              <a:t>23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2557221" y="2489788"/>
            <a:ext cx="6360356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FFFF00"/>
                </a:solidFill>
                <a:hlinkClick r:id="rId2"/>
              </a:rPr>
              <a:t>http://homepage.vghtpe.gov.tw/~library/</a:t>
            </a:r>
            <a:endParaRPr lang="en-US" altLang="zh-TW" dirty="0">
              <a:solidFill>
                <a:srgbClr val="FFFF00"/>
              </a:solidFill>
            </a:endParaRPr>
          </a:p>
          <a:p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057" y="3298740"/>
            <a:ext cx="8632684" cy="2932430"/>
          </a:xfrm>
          <a:prstGeom prst="rect">
            <a:avLst/>
          </a:prstGeom>
        </p:spPr>
      </p:pic>
      <p:sp>
        <p:nvSpPr>
          <p:cNvPr id="9" name="橢圓 8"/>
          <p:cNvSpPr/>
          <p:nvPr/>
        </p:nvSpPr>
        <p:spPr>
          <a:xfrm>
            <a:off x="2567166" y="4437112"/>
            <a:ext cx="6624736" cy="180244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160" y="3844253"/>
            <a:ext cx="396274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8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18792" y="57821"/>
            <a:ext cx="7744408" cy="850900"/>
          </a:xfrm>
          <a:noFill/>
        </p:spPr>
        <p:txBody>
          <a:bodyPr>
            <a:noAutofit/>
          </a:bodyPr>
          <a:lstStyle/>
          <a:p>
            <a:pPr>
              <a:defRPr/>
            </a:pPr>
            <a:r>
              <a:rPr lang="zh-TW" altLang="en-US" sz="6000" dirty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利用與教育訓練課程 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924BD6-304A-4ABA-B0D9-29EF6531C8BA}" type="slidenum">
              <a:rPr lang="en-US" altLang="zh-TW" smtClean="0"/>
              <a:pPr>
                <a:defRPr/>
              </a:pPr>
              <a:t>24</a:t>
            </a:fld>
            <a:endParaRPr lang="en-US" altLang="zh-TW" dirty="0"/>
          </a:p>
        </p:txBody>
      </p:sp>
      <p:graphicFrame>
        <p:nvGraphicFramePr>
          <p:cNvPr id="7" name="內容版面配置區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5511066"/>
              </p:ext>
            </p:extLst>
          </p:nvPr>
        </p:nvGraphicFramePr>
        <p:xfrm>
          <a:off x="746448" y="908721"/>
          <a:ext cx="10758164" cy="5736362"/>
        </p:xfrm>
        <a:graphic>
          <a:graphicData uri="http://schemas.openxmlformats.org/drawingml/2006/table">
            <a:tbl>
              <a:tblPr/>
              <a:tblGrid>
                <a:gridCol w="9354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575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137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13779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4477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0269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4194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4940">
                <a:tc>
                  <a:txBody>
                    <a:bodyPr/>
                    <a:lstStyle/>
                    <a:p>
                      <a:endParaRPr lang="zh-TW" altLang="en-US" sz="20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200" dirty="0"/>
                    </a:p>
                  </a:txBody>
                  <a:tcPr marL="11493" marR="11493" marT="5747" marB="5747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 marL="11493" marR="11493" marT="5747" marB="5747"/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 marL="11493" marR="11493" marT="5747" marB="5747"/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 marL="11493" marR="11493" marT="5747" marB="5747"/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 marL="11493" marR="11493" marT="5747" marB="5747"/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 marL="11493" marR="11493" marT="5747" marB="5747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160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日期</a:t>
                      </a:r>
                      <a:endParaRPr lang="zh-TW" altLang="en-US" sz="12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星期</a:t>
                      </a:r>
                      <a:endParaRPr lang="zh-TW" altLang="en-US" sz="12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起迄時間</a:t>
                      </a:r>
                      <a:endParaRPr lang="zh-TW" altLang="en-US" sz="12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課程名稱</a:t>
                      </a:r>
                      <a:endParaRPr lang="zh-TW" altLang="en-US" sz="12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上課地點</a:t>
                      </a:r>
                      <a:endParaRPr lang="zh-TW" altLang="en-US" sz="12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ea typeface="Arial"/>
                        </a:rPr>
                        <a:t>線上課程</a:t>
                      </a:r>
                      <a:endParaRPr lang="zh-TW" altLang="en-US" sz="12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滿意度</a:t>
                      </a:r>
                      <a:b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</a:br>
                      <a: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調查</a:t>
                      </a:r>
                      <a:endParaRPr lang="zh-TW" altLang="en-US" sz="12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160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1/09</a:t>
                      </a:r>
                      <a:endParaRPr lang="zh-TW" altLang="en-US" sz="12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三</a:t>
                      </a:r>
                      <a:endParaRPr lang="zh-TW" altLang="en-US" sz="12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14:30-15:30</a:t>
                      </a:r>
                      <a:endParaRPr lang="zh-TW" altLang="en-US" sz="12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4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圖書館新知課程：語意技術</a:t>
                      </a:r>
                      <a:endParaRPr lang="zh-TW" altLang="en-US" sz="14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圖書館</a:t>
                      </a:r>
                      <a:b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</a:br>
                      <a: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第一會議室</a:t>
                      </a:r>
                      <a:endParaRPr lang="zh-TW" altLang="en-US" sz="12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僅圖書館同仁參與</a:t>
                      </a:r>
                      <a:endParaRPr lang="zh-TW" altLang="en-US" sz="12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  <a:hlinkClick r:id="rId2"/>
                        </a:rPr>
                        <a:t>回饋問卷</a:t>
                      </a:r>
                      <a:endParaRPr lang="zh-TW" altLang="en-US" sz="12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286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1/25</a:t>
                      </a:r>
                      <a:endParaRPr lang="zh-TW" altLang="en-US" sz="12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>
                          <a:solidFill>
                            <a:srgbClr val="7030A0"/>
                          </a:solidFill>
                          <a:effectLst/>
                          <a:ea typeface="Arial"/>
                        </a:rPr>
                        <a:t>五</a:t>
                      </a:r>
                      <a:endParaRPr lang="zh-TW" altLang="en-US" sz="12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rgbClr val="7030A0"/>
                          </a:solidFill>
                          <a:effectLst/>
                          <a:ea typeface="Arial"/>
                        </a:rPr>
                        <a:t>0</a:t>
                      </a:r>
                      <a:r>
                        <a:rPr lang="en-US" altLang="zh-TW" sz="1200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9:30-16:00</a:t>
                      </a:r>
                      <a:endParaRPr lang="zh-TW" altLang="en-US" sz="12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TW" altLang="en-US" sz="14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榮民醫院醫學資源數字化合作網教育訓練暨工作研討會</a:t>
                      </a:r>
                      <a:endParaRPr lang="zh-TW" altLang="en-US" sz="14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圖書館</a:t>
                      </a:r>
                      <a:b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</a:br>
                      <a: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第二會議室</a:t>
                      </a:r>
                      <a:endParaRPr lang="zh-TW" altLang="en-US" sz="12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僅合作網業務相關同仁參與</a:t>
                      </a:r>
                      <a:endParaRPr lang="zh-TW" altLang="en-US" sz="12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  <a:hlinkClick r:id="rId2"/>
                        </a:rPr>
                        <a:t>回饋問卷</a:t>
                      </a:r>
                      <a:endParaRPr lang="zh-TW" altLang="en-US" sz="12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8320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2/20</a:t>
                      </a:r>
                      <a:endParaRPr lang="zh-TW" altLang="en-US" sz="12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>
                          <a:solidFill>
                            <a:srgbClr val="7030A0"/>
                          </a:solidFill>
                          <a:effectLst/>
                          <a:ea typeface="Arial"/>
                        </a:rPr>
                        <a:t>三</a:t>
                      </a:r>
                      <a:endParaRPr lang="zh-TW" altLang="en-US" sz="12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12:20-13:20</a:t>
                      </a:r>
                      <a:endParaRPr lang="zh-TW" altLang="en-US" sz="12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EndNote X6 </a:t>
                      </a:r>
                      <a:r>
                        <a:rPr lang="en-US" sz="14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(</a:t>
                      </a:r>
                      <a:r>
                        <a:rPr lang="zh-TW" altLang="en-US" sz="14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初階課程</a:t>
                      </a:r>
                      <a:r>
                        <a:rPr lang="en-US" altLang="zh-TW" sz="14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)</a:t>
                      </a:r>
                      <a:endParaRPr lang="zh-TW" altLang="en-US" sz="14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致德樓</a:t>
                      </a:r>
                      <a:b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</a:br>
                      <a: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第三會議室</a:t>
                      </a:r>
                      <a:endParaRPr lang="zh-TW" altLang="en-US" sz="12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  <a:hlinkClick r:id="rId3"/>
                        </a:rPr>
                        <a:t>線上課程</a:t>
                      </a:r>
                      <a:r>
                        <a:rPr lang="zh-TW" altLang="en-US" sz="1200" dirty="0">
                          <a:solidFill>
                            <a:srgbClr val="7030A0"/>
                          </a:solidFill>
                          <a:effectLst/>
                        </a:rPr>
                        <a:t/>
                      </a:r>
                      <a:br>
                        <a:rPr lang="zh-TW" altLang="en-US" sz="1200" dirty="0">
                          <a:solidFill>
                            <a:srgbClr val="7030A0"/>
                          </a:solidFill>
                          <a:effectLst/>
                        </a:rPr>
                      </a:br>
                      <a:r>
                        <a:rPr lang="en-US" altLang="zh-TW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(</a:t>
                      </a:r>
                      <a: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院內</a:t>
                      </a:r>
                      <a:r>
                        <a:rPr lang="en-US" altLang="zh-TW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)</a:t>
                      </a:r>
                      <a: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  <a:hlinkClick r:id="rId4"/>
                        </a:rPr>
                        <a:t>線上課程</a:t>
                      </a:r>
                      <a:r>
                        <a:rPr lang="zh-TW" altLang="en-US" sz="1200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zh-TW" altLang="en-US" sz="1200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</a:br>
                      <a:r>
                        <a:rPr lang="en-US" altLang="zh-TW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(</a:t>
                      </a:r>
                      <a: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院內外</a:t>
                      </a:r>
                      <a:r>
                        <a:rPr lang="en-US" altLang="zh-TW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)</a:t>
                      </a:r>
                      <a:endParaRPr lang="zh-TW" altLang="en-US" sz="12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  <a:hlinkClick r:id="rId2"/>
                        </a:rPr>
                        <a:t>回饋問卷</a:t>
                      </a:r>
                      <a:endParaRPr lang="zh-TW" altLang="en-US" sz="12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8320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2/27</a:t>
                      </a:r>
                      <a:endParaRPr lang="zh-TW" altLang="en-US" sz="12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>
                          <a:solidFill>
                            <a:srgbClr val="7030A0"/>
                          </a:solidFill>
                          <a:effectLst/>
                          <a:ea typeface="Arial"/>
                        </a:rPr>
                        <a:t>三</a:t>
                      </a:r>
                      <a:endParaRPr lang="zh-TW" altLang="en-US" sz="12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12:20-13:20</a:t>
                      </a:r>
                      <a:endParaRPr lang="zh-TW" altLang="en-US" sz="12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EndNote X6 </a:t>
                      </a:r>
                      <a:r>
                        <a:rPr lang="en-US" sz="14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(</a:t>
                      </a:r>
                      <a:r>
                        <a:rPr lang="zh-TW" altLang="en-US" sz="14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進階課程</a:t>
                      </a:r>
                      <a:r>
                        <a:rPr lang="en-US" altLang="zh-TW" sz="14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)</a:t>
                      </a:r>
                      <a:endParaRPr lang="zh-TW" altLang="en-US" sz="14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致德樓</a:t>
                      </a:r>
                      <a:b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</a:br>
                      <a: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第三會議室</a:t>
                      </a:r>
                      <a:endParaRPr lang="zh-TW" altLang="en-US" sz="12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  <a:hlinkClick r:id="rId5"/>
                        </a:rPr>
                        <a:t>線上課程</a:t>
                      </a:r>
                      <a:r>
                        <a:rPr lang="zh-TW" altLang="en-US" sz="1200" b="0" dirty="0">
                          <a:solidFill>
                            <a:srgbClr val="7030A0"/>
                          </a:solidFill>
                          <a:effectLst/>
                        </a:rPr>
                        <a:t/>
                      </a:r>
                      <a:br>
                        <a:rPr lang="zh-TW" altLang="en-US" sz="1200" b="0" dirty="0">
                          <a:solidFill>
                            <a:srgbClr val="7030A0"/>
                          </a:solidFill>
                          <a:effectLst/>
                        </a:rPr>
                      </a:br>
                      <a:r>
                        <a:rPr lang="en-US" altLang="zh-TW" sz="1200" b="0" dirty="0" smtClean="0">
                          <a:solidFill>
                            <a:srgbClr val="7030A0"/>
                          </a:solidFill>
                          <a:effectLst/>
                        </a:rPr>
                        <a:t>(</a:t>
                      </a:r>
                      <a:r>
                        <a:rPr lang="zh-TW" altLang="en-US" sz="1200" b="0" dirty="0" smtClean="0">
                          <a:solidFill>
                            <a:srgbClr val="7030A0"/>
                          </a:solidFill>
                          <a:effectLst/>
                        </a:rPr>
                        <a:t>限院內網路，講師</a:t>
                      </a:r>
                      <a:r>
                        <a:rPr lang="zh-TW" altLang="en-US" sz="1200" b="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未授權院外使用。</a:t>
                      </a:r>
                      <a:r>
                        <a:rPr lang="en-US" altLang="zh-TW" sz="1200" b="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)</a:t>
                      </a:r>
                      <a:endParaRPr lang="zh-TW" altLang="en-US" sz="12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  <a:hlinkClick r:id="rId2"/>
                        </a:rPr>
                        <a:t>回饋問卷</a:t>
                      </a:r>
                      <a:endParaRPr lang="zh-TW" altLang="en-US" sz="12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9160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3/06</a:t>
                      </a:r>
                      <a:endParaRPr lang="zh-TW" altLang="en-US" sz="12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三</a:t>
                      </a:r>
                      <a:endParaRPr lang="zh-TW" altLang="en-US" sz="12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14:00-17:00</a:t>
                      </a:r>
                      <a:endParaRPr lang="zh-TW" altLang="en-US" sz="12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4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圖書館新知課程：</a:t>
                      </a:r>
                      <a:r>
                        <a:rPr lang="en-US" altLang="zh-TW" sz="14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SPYDUS</a:t>
                      </a:r>
                      <a:endParaRPr lang="zh-TW" altLang="en-US" sz="14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圖書館</a:t>
                      </a:r>
                      <a:b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</a:br>
                      <a: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第一會議室</a:t>
                      </a:r>
                      <a:endParaRPr lang="zh-TW" altLang="en-US" sz="12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僅圖書館同仁參與</a:t>
                      </a:r>
                      <a:endParaRPr lang="zh-TW" altLang="en-US" sz="12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  <a:hlinkClick r:id="rId2"/>
                        </a:rPr>
                        <a:t>回饋問卷</a:t>
                      </a:r>
                      <a:endParaRPr lang="zh-TW" altLang="en-US" sz="12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8320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3/08</a:t>
                      </a:r>
                      <a:endParaRPr lang="zh-TW" altLang="en-US" sz="12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五</a:t>
                      </a:r>
                      <a:endParaRPr lang="zh-TW" altLang="en-US" sz="12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12:20-13:20</a:t>
                      </a:r>
                      <a:r>
                        <a:rPr lang="zh-TW" altLang="en-US" sz="1200" dirty="0">
                          <a:solidFill>
                            <a:srgbClr val="7030A0"/>
                          </a:solidFill>
                          <a:effectLst/>
                          <a:ea typeface="Arial"/>
                        </a:rPr>
                        <a:t/>
                      </a:r>
                      <a:br>
                        <a:rPr lang="zh-TW" altLang="en-US" sz="1200" dirty="0">
                          <a:solidFill>
                            <a:srgbClr val="7030A0"/>
                          </a:solidFill>
                          <a:effectLst/>
                          <a:ea typeface="Arial"/>
                        </a:rPr>
                      </a:br>
                      <a:r>
                        <a:rPr lang="en-US" altLang="zh-TW" sz="1200" dirty="0">
                          <a:solidFill>
                            <a:srgbClr val="7030A0"/>
                          </a:solidFill>
                          <a:effectLst/>
                          <a:ea typeface="Arial"/>
                        </a:rPr>
                        <a:t>14:30-15:30</a:t>
                      </a:r>
                      <a:endParaRPr lang="zh-TW" altLang="en-US" sz="12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400" dirty="0" err="1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DynaMed</a:t>
                      </a:r>
                      <a:r>
                        <a:rPr lang="en-US" altLang="zh-TW" sz="1400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en-US" altLang="zh-TW" sz="1400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</a:br>
                      <a:r>
                        <a:rPr lang="en-US" altLang="zh-TW" sz="14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(</a:t>
                      </a:r>
                      <a:r>
                        <a:rPr lang="zh-TW" altLang="en-US" sz="14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臨床實證醫學資料庫</a:t>
                      </a:r>
                      <a:r>
                        <a:rPr lang="en-US" altLang="zh-TW" sz="14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)</a:t>
                      </a:r>
                      <a:endParaRPr lang="zh-TW" altLang="en-US" sz="14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致德樓</a:t>
                      </a:r>
                      <a:b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</a:br>
                      <a: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第三會議室</a:t>
                      </a:r>
                      <a:endParaRPr lang="zh-TW" altLang="en-US" sz="12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  <a:hlinkClick r:id="rId5"/>
                        </a:rPr>
                        <a:t>線上課程</a:t>
                      </a:r>
                      <a:r>
                        <a:rPr lang="zh-TW" altLang="en-US" sz="1200" dirty="0">
                          <a:solidFill>
                            <a:srgbClr val="7030A0"/>
                          </a:solidFill>
                          <a:effectLst/>
                        </a:rPr>
                        <a:t/>
                      </a:r>
                      <a:br>
                        <a:rPr lang="zh-TW" altLang="en-US" sz="1200" dirty="0">
                          <a:solidFill>
                            <a:srgbClr val="7030A0"/>
                          </a:solidFill>
                          <a:effectLst/>
                        </a:rPr>
                      </a:br>
                      <a:r>
                        <a:rPr lang="en-US" altLang="zh-TW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(</a:t>
                      </a:r>
                      <a: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院內</a:t>
                      </a:r>
                      <a:r>
                        <a:rPr lang="en-US" altLang="zh-TW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)</a:t>
                      </a:r>
                      <a: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  <a:hlinkClick r:id="rId4"/>
                        </a:rPr>
                        <a:t>線上課程</a:t>
                      </a:r>
                      <a:r>
                        <a:rPr lang="zh-TW" altLang="en-US" sz="1200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zh-TW" altLang="en-US" sz="1200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</a:br>
                      <a:r>
                        <a:rPr lang="en-US" altLang="zh-TW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(</a:t>
                      </a:r>
                      <a: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院內外</a:t>
                      </a:r>
                      <a:r>
                        <a:rPr lang="en-US" altLang="zh-TW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)</a:t>
                      </a:r>
                      <a:endParaRPr lang="zh-TW" altLang="en-US" sz="12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  <a:hlinkClick r:id="rId2"/>
                        </a:rPr>
                        <a:t>回饋問卷</a:t>
                      </a:r>
                      <a:endParaRPr lang="zh-TW" altLang="en-US" sz="12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78320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3/13</a:t>
                      </a:r>
                      <a:endParaRPr lang="zh-TW" altLang="en-US" sz="12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三</a:t>
                      </a:r>
                      <a:endParaRPr lang="zh-TW" altLang="en-US" sz="12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12:20-13:20</a:t>
                      </a:r>
                      <a:br>
                        <a:rPr lang="en-US" altLang="zh-TW" sz="1200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</a:br>
                      <a:r>
                        <a:rPr lang="en-US" altLang="zh-TW" sz="1200" dirty="0">
                          <a:solidFill>
                            <a:srgbClr val="7030A0"/>
                          </a:solidFill>
                          <a:effectLst/>
                          <a:ea typeface="Arial"/>
                        </a:rPr>
                        <a:t>14:30-15:30</a:t>
                      </a:r>
                      <a:endParaRPr lang="zh-TW" altLang="en-US" sz="12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4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中文護理資料庫 </a:t>
                      </a:r>
                      <a:r>
                        <a:rPr lang="en-US" altLang="zh-TW" sz="14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(</a:t>
                      </a:r>
                      <a:r>
                        <a:rPr lang="zh-TW" altLang="en-US" sz="14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護理技術資料庫、實證護理資料庫</a:t>
                      </a:r>
                      <a:r>
                        <a:rPr lang="en-US" altLang="zh-TW" sz="14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)</a:t>
                      </a:r>
                      <a:endParaRPr lang="zh-TW" altLang="en-US" sz="14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致德樓</a:t>
                      </a:r>
                      <a:b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</a:br>
                      <a: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第三會議室</a:t>
                      </a:r>
                      <a:endParaRPr lang="zh-TW" altLang="en-US" sz="12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  <a:hlinkClick r:id="rId5"/>
                        </a:rPr>
                        <a:t>線上課程</a:t>
                      </a:r>
                      <a:r>
                        <a:rPr lang="zh-TW" altLang="en-US" sz="1200" dirty="0">
                          <a:solidFill>
                            <a:srgbClr val="7030A0"/>
                          </a:solidFill>
                          <a:effectLst/>
                        </a:rPr>
                        <a:t/>
                      </a:r>
                      <a:br>
                        <a:rPr lang="zh-TW" altLang="en-US" sz="1200" dirty="0">
                          <a:solidFill>
                            <a:srgbClr val="7030A0"/>
                          </a:solidFill>
                          <a:effectLst/>
                        </a:rPr>
                      </a:br>
                      <a:r>
                        <a:rPr lang="en-US" altLang="zh-TW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(</a:t>
                      </a:r>
                      <a: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院內</a:t>
                      </a:r>
                      <a:r>
                        <a:rPr lang="en-US" altLang="zh-TW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)</a:t>
                      </a:r>
                      <a: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  <a:hlinkClick r:id="rId4"/>
                        </a:rPr>
                        <a:t>線上課程</a:t>
                      </a:r>
                      <a:r>
                        <a:rPr lang="zh-TW" altLang="en-US" sz="1200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zh-TW" altLang="en-US" sz="1200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</a:br>
                      <a:r>
                        <a:rPr lang="en-US" altLang="zh-TW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(</a:t>
                      </a:r>
                      <a: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院內外</a:t>
                      </a:r>
                      <a:r>
                        <a:rPr lang="en-US" altLang="zh-TW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)</a:t>
                      </a:r>
                      <a:endParaRPr lang="zh-TW" altLang="en-US" sz="12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  <a:hlinkClick r:id="rId2"/>
                        </a:rPr>
                        <a:t>回饋問卷</a:t>
                      </a:r>
                      <a:endParaRPr lang="zh-TW" altLang="en-US" sz="12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78320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3/21</a:t>
                      </a:r>
                      <a:endParaRPr lang="zh-TW" altLang="en-US" sz="12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四</a:t>
                      </a:r>
                      <a:endParaRPr lang="zh-TW" altLang="en-US" sz="12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12:20-13:20</a:t>
                      </a:r>
                      <a:br>
                        <a:rPr lang="en-US" altLang="zh-TW" sz="1200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</a:br>
                      <a:r>
                        <a:rPr lang="en-US" altLang="zh-TW" sz="1200" dirty="0">
                          <a:solidFill>
                            <a:srgbClr val="7030A0"/>
                          </a:solidFill>
                          <a:effectLst/>
                          <a:ea typeface="Arial"/>
                        </a:rPr>
                        <a:t>14:30-15:30</a:t>
                      </a:r>
                      <a:endParaRPr lang="zh-TW" altLang="en-US" sz="12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400" dirty="0" err="1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MagV</a:t>
                      </a:r>
                      <a:r>
                        <a:rPr lang="en-US" altLang="zh-TW" sz="1400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zh-TW" altLang="en-US" sz="14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電子雜誌暨電子書資料庫</a:t>
                      </a:r>
                      <a:endParaRPr lang="zh-TW" altLang="en-US" sz="14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致德樓</a:t>
                      </a:r>
                      <a:b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</a:br>
                      <a: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第三會議室</a:t>
                      </a:r>
                      <a:endParaRPr lang="zh-TW" altLang="en-US" sz="12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  <a:hlinkClick r:id="rId5"/>
                        </a:rPr>
                        <a:t>線上課程</a:t>
                      </a:r>
                      <a:r>
                        <a:rPr lang="zh-TW" altLang="en-US" sz="1200" dirty="0">
                          <a:solidFill>
                            <a:srgbClr val="7030A0"/>
                          </a:solidFill>
                          <a:effectLst/>
                        </a:rPr>
                        <a:t/>
                      </a:r>
                      <a:br>
                        <a:rPr lang="zh-TW" altLang="en-US" sz="1200" dirty="0">
                          <a:solidFill>
                            <a:srgbClr val="7030A0"/>
                          </a:solidFill>
                          <a:effectLst/>
                        </a:rPr>
                      </a:br>
                      <a:r>
                        <a:rPr lang="en-US" altLang="zh-TW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(</a:t>
                      </a:r>
                      <a: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院內</a:t>
                      </a:r>
                      <a:r>
                        <a:rPr lang="en-US" altLang="zh-TW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)</a:t>
                      </a:r>
                      <a: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  <a:hlinkClick r:id="rId4"/>
                        </a:rPr>
                        <a:t>線上課程</a:t>
                      </a:r>
                      <a:r>
                        <a:rPr lang="zh-TW" altLang="en-US" sz="1200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zh-TW" altLang="en-US" sz="1200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</a:br>
                      <a:r>
                        <a:rPr lang="en-US" altLang="zh-TW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(</a:t>
                      </a:r>
                      <a: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院內外</a:t>
                      </a:r>
                      <a:r>
                        <a:rPr lang="en-US" altLang="zh-TW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)</a:t>
                      </a:r>
                      <a:endParaRPr lang="zh-TW" altLang="en-US" sz="12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 smtClean="0">
                          <a:solidFill>
                            <a:srgbClr val="7030A0"/>
                          </a:solidFill>
                          <a:effectLst/>
                          <a:latin typeface="Arial"/>
                          <a:hlinkClick r:id="rId2"/>
                        </a:rPr>
                        <a:t>回饋問卷</a:t>
                      </a:r>
                      <a:endParaRPr lang="zh-TW" altLang="en-US" sz="12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2235" marR="22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72D343-8256-4320-9417-E6E6A9E51079}" type="datetime1">
              <a:rPr lang="zh-TW" altLang="en-US" smtClean="0"/>
              <a:t>2019/5/12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5743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24539" y="15875"/>
            <a:ext cx="6662057" cy="1143000"/>
          </a:xfrm>
          <a:noFill/>
        </p:spPr>
        <p:txBody>
          <a:bodyPr>
            <a:noAutofit/>
          </a:bodyPr>
          <a:lstStyle/>
          <a:p>
            <a:pPr>
              <a:defRPr/>
            </a:pPr>
            <a:r>
              <a:rPr lang="zh-TW" altLang="en-US" sz="6000" b="1" dirty="0" smtClean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遠距讀者教育訓練</a:t>
            </a:r>
            <a:endParaRPr lang="zh-TW" altLang="en-US" sz="6000" b="1" dirty="0">
              <a:solidFill>
                <a:srgbClr val="FFC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81FFBA-6F93-4018-8CA4-0D8B1BC1D34A}" type="slidenum">
              <a:rPr lang="en-US" altLang="zh-TW" smtClean="0"/>
              <a:pPr>
                <a:defRPr/>
              </a:pPr>
              <a:t>25</a:t>
            </a:fld>
            <a:endParaRPr lang="en-US" altLang="zh-TW" dirty="0"/>
          </a:p>
        </p:txBody>
      </p:sp>
      <p:pic>
        <p:nvPicPr>
          <p:cNvPr id="4403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86" y="1136650"/>
            <a:ext cx="9913223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821483" y="5811044"/>
            <a:ext cx="1800419" cy="72628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4403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1692" y="1184275"/>
            <a:ext cx="9974425" cy="5327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64E868-12E1-4434-B64F-A37DBB9C64D6}" type="datetime1">
              <a:rPr lang="zh-TW" altLang="en-US" smtClean="0"/>
              <a:t>2019/5/12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7151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55" y="994055"/>
            <a:ext cx="8640762" cy="5761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648076" y="51437"/>
            <a:ext cx="5337304" cy="849312"/>
          </a:xfrm>
          <a:noFill/>
        </p:spPr>
        <p:txBody>
          <a:bodyPr>
            <a:noAutofit/>
          </a:bodyPr>
          <a:lstStyle/>
          <a:p>
            <a:pPr>
              <a:defRPr/>
            </a:pPr>
            <a:r>
              <a:rPr lang="zh-TW" altLang="en-US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圖書館電子報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52695F-7302-497D-A1A0-1709473D691A}" type="slidenum">
              <a:rPr lang="en-US" altLang="zh-TW" smtClean="0"/>
              <a:pPr>
                <a:defRPr/>
              </a:pPr>
              <a:t>26</a:t>
            </a:fld>
            <a:endParaRPr lang="en-US" altLang="zh-TW" dirty="0"/>
          </a:p>
        </p:txBody>
      </p:sp>
      <p:sp>
        <p:nvSpPr>
          <p:cNvPr id="5" name="矩形 4"/>
          <p:cNvSpPr/>
          <p:nvPr/>
        </p:nvSpPr>
        <p:spPr>
          <a:xfrm>
            <a:off x="1254842" y="2414782"/>
            <a:ext cx="7559675" cy="36004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82CFA2-1A4E-4749-8BEF-825C3A902075}" type="datetime1">
              <a:rPr lang="zh-TW" altLang="en-US" smtClean="0"/>
              <a:t>2019/5/12</a:t>
            </a:fld>
            <a:endParaRPr lang="en-US" altLang="zh-TW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5633" y="960198"/>
            <a:ext cx="8449632" cy="582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61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A765-D11E-43F6-A769-5EBCE2DD7550}" type="slidenum">
              <a:rPr lang="en-US" altLang="zh-TW"/>
              <a:pPr/>
              <a:t>27</a:t>
            </a:fld>
            <a:endParaRPr lang="en-US" altLang="zh-TW" dirty="0"/>
          </a:p>
        </p:txBody>
      </p:sp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05840" y="133351"/>
            <a:ext cx="9584574" cy="908050"/>
          </a:xfrm>
          <a:noFill/>
        </p:spPr>
        <p:txBody>
          <a:bodyPr>
            <a:noAutofit/>
          </a:bodyPr>
          <a:lstStyle/>
          <a:p>
            <a:r>
              <a:rPr lang="zh-CN" altLang="en-US" sz="6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館</a:t>
            </a:r>
            <a:r>
              <a:rPr lang="zh-CN" altLang="zh-TW" sz="6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 </a:t>
            </a:r>
            <a:r>
              <a:rPr lang="zh-CN" altLang="en-US" sz="6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際</a:t>
            </a:r>
            <a:r>
              <a:rPr lang="zh-CN" altLang="zh-TW" sz="6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 </a:t>
            </a:r>
            <a:r>
              <a:rPr lang="zh-CN" altLang="en-US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合</a:t>
            </a:r>
            <a:r>
              <a:rPr lang="zh-CN" altLang="zh-TW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 </a:t>
            </a:r>
            <a:r>
              <a:rPr lang="zh-CN" altLang="en-US" sz="6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作</a:t>
            </a:r>
            <a:r>
              <a:rPr lang="en-US" altLang="zh-CN" sz="6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-</a:t>
            </a:r>
            <a:r>
              <a:rPr lang="zh-CN" altLang="en-US" sz="32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建立合作關係之夥伴圖書館</a:t>
            </a:r>
            <a:endParaRPr lang="zh-TW" alt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0506" y="1404850"/>
            <a:ext cx="10636898" cy="5048337"/>
          </a:xfrm>
        </p:spPr>
        <p:txBody>
          <a:bodyPr>
            <a:normAutofit/>
          </a:bodyPr>
          <a:lstStyle/>
          <a:p>
            <a:r>
              <a:rPr lang="zh-CN" altLang="en-US" sz="2800" b="1" dirty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</a:rPr>
              <a:t>參與全國文獻傳遞服務系統</a:t>
            </a:r>
          </a:p>
          <a:p>
            <a:r>
              <a:rPr lang="zh-CN" altLang="en-US" sz="2800" b="1" dirty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</a:rPr>
              <a:t>台大醫院圖書館</a:t>
            </a:r>
          </a:p>
          <a:p>
            <a:r>
              <a:rPr lang="zh-CN" altLang="en-US" sz="2800" b="1" dirty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</a:rPr>
              <a:t>陽明大學圖書館</a:t>
            </a:r>
          </a:p>
          <a:p>
            <a:r>
              <a:rPr lang="zh-CN" altLang="en-US" sz="2800" b="1" dirty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</a:rPr>
              <a:t>國防醫學院圖書館</a:t>
            </a:r>
          </a:p>
          <a:p>
            <a:r>
              <a:rPr lang="zh-CN" altLang="en-US" sz="2800" b="1" dirty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</a:rPr>
              <a:t>台安醫院圖書館</a:t>
            </a:r>
          </a:p>
          <a:p>
            <a:r>
              <a:rPr lang="zh-CN" altLang="en-US" sz="28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臺北市士林地區大學院校圖書館</a:t>
            </a:r>
            <a:r>
              <a:rPr lang="en-US" altLang="zh-CN" sz="28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CN" altLang="en-US" sz="28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銘傳、實踐、大同、文化、東吳、德明、陽明、臺北海洋</a:t>
            </a:r>
            <a:r>
              <a:rPr lang="en-US" altLang="zh-CN" sz="28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CN" altLang="en-US" sz="28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合作之八芝連圖書館合作組織</a:t>
            </a:r>
            <a:endParaRPr lang="zh-CN" altLang="zh-TW" sz="2800" b="1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2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            </a:t>
            </a:r>
            <a:endParaRPr lang="zh-CN" altLang="en-US" sz="2800" b="1" dirty="0">
              <a:solidFill>
                <a:srgbClr val="FFFFCC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1087C7-87E9-4FE2-9234-7E270227B116}" type="datetime1">
              <a:rPr lang="zh-TW" altLang="en-US" smtClean="0"/>
              <a:t>2019/5/12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6251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98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98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F5C2-FAB9-4D6B-B2DD-3521B1747674}" type="slidenum">
              <a:rPr lang="en-US" altLang="zh-TW"/>
              <a:pPr/>
              <a:t>28</a:t>
            </a:fld>
            <a:endParaRPr lang="en-US" altLang="zh-TW" dirty="0"/>
          </a:p>
        </p:txBody>
      </p:sp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95535" y="1"/>
            <a:ext cx="7956850" cy="836712"/>
          </a:xfrm>
          <a:noFill/>
        </p:spPr>
        <p:txBody>
          <a:bodyPr>
            <a:noAutofit/>
          </a:bodyPr>
          <a:lstStyle/>
          <a:p>
            <a:r>
              <a:rPr lang="zh-CN" altLang="en-US" sz="6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建置研究成果管理系統</a:t>
            </a:r>
            <a:endParaRPr lang="zh-TW" altLang="en-US" sz="6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278" y="1409471"/>
            <a:ext cx="10005528" cy="4762729"/>
          </a:xfrm>
        </p:spPr>
        <p:txBody>
          <a:bodyPr>
            <a:normAutofit/>
          </a:bodyPr>
          <a:lstStyle/>
          <a:p>
            <a:r>
              <a:rPr kumimoji="0" lang="zh-TW" altLang="en-US" sz="2800" b="1" dirty="0" smtClean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</a:rPr>
              <a:t>知</a:t>
            </a:r>
            <a:r>
              <a:rPr kumimoji="0" lang="zh-CN" altLang="zh-TW" sz="2800" b="1" dirty="0" smtClean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</a:rPr>
              <a:t>己</a:t>
            </a:r>
            <a:r>
              <a:rPr kumimoji="0" lang="en-US" altLang="zh-CN" sz="2800" b="1" dirty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</a:rPr>
              <a:t>!</a:t>
            </a:r>
          </a:p>
          <a:p>
            <a:pPr lvl="1"/>
            <a:r>
              <a:rPr lang="zh-CN" altLang="zh-TW" sz="2800" b="1" dirty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</a:rPr>
              <a:t>知</a:t>
            </a:r>
            <a:r>
              <a:rPr kumimoji="0" lang="zh-CN" altLang="en-US" sz="2800" b="1" dirty="0" smtClean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</a:rPr>
              <a:t>瞭解院內各研究單位之期刊論文發表情況</a:t>
            </a:r>
          </a:p>
          <a:p>
            <a:pPr lvl="1"/>
            <a:r>
              <a:rPr kumimoji="0" lang="zh-CN" altLang="en-US" sz="2800" b="1" dirty="0" smtClean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</a:rPr>
              <a:t>執行研究經費分配之參考</a:t>
            </a:r>
          </a:p>
          <a:p>
            <a:pPr lvl="1"/>
            <a:r>
              <a:rPr kumimoji="0" lang="zh-CN" altLang="en-US" sz="2800" b="1" dirty="0" smtClean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</a:rPr>
              <a:t>個人研究獎勵</a:t>
            </a:r>
            <a:r>
              <a:rPr kumimoji="0" lang="en-US" altLang="zh-CN" sz="2800" b="1" dirty="0" smtClean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kumimoji="0" lang="zh-CN" altLang="en-US" sz="2800" b="1" dirty="0" smtClean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</a:rPr>
              <a:t>醫學研究論文獎勵</a:t>
            </a:r>
            <a:r>
              <a:rPr kumimoji="0" lang="en-US" altLang="zh-CN" sz="2800" b="1" dirty="0" smtClean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kumimoji="0" lang="zh-CN" altLang="en-US" sz="2800" b="1" dirty="0" smtClean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</a:rPr>
              <a:t>依據</a:t>
            </a:r>
          </a:p>
          <a:p>
            <a:r>
              <a:rPr kumimoji="0" lang="zh-CN" altLang="en-US" sz="28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知</a:t>
            </a:r>
            <a:r>
              <a:rPr kumimoji="0" lang="zh-CN" altLang="en-US" sz="28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彼</a:t>
            </a:r>
            <a:r>
              <a:rPr kumimoji="0" lang="en-US" altLang="zh-CN" sz="28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!</a:t>
            </a:r>
          </a:p>
          <a:p>
            <a:pPr lvl="1"/>
            <a:r>
              <a:rPr kumimoji="0" lang="zh-CN" altLang="en-US" sz="28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瞭解院外醫學機構之整體研究表現</a:t>
            </a:r>
          </a:p>
          <a:p>
            <a:pPr lvl="1"/>
            <a:r>
              <a:rPr kumimoji="0" lang="zh-CN" altLang="en-US" sz="28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提供院內各式評鑒所需的</a:t>
            </a:r>
            <a:r>
              <a:rPr kumimoji="0" lang="en-US" altLang="zh-CN" sz="28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SCI</a:t>
            </a:r>
            <a:r>
              <a:rPr kumimoji="0" lang="zh-CN" altLang="en-US" sz="28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論文統計資料</a:t>
            </a:r>
            <a:endParaRPr lang="zh-TW" altLang="en-US" sz="2800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  <a:p>
            <a:endParaRPr lang="en-US" altLang="zh-TW" dirty="0">
              <a:solidFill>
                <a:srgbClr val="990099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722" y="2678534"/>
            <a:ext cx="4192632" cy="253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04DED5-C116-43ED-8638-E378AA3D7D70}" type="datetime1">
              <a:rPr lang="zh-TW" altLang="en-US" smtClean="0"/>
              <a:t>2019/5/12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87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0" y="1196976"/>
            <a:ext cx="8585200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43697" y="25213"/>
            <a:ext cx="5329237" cy="936625"/>
          </a:xfrm>
          <a:noFill/>
        </p:spPr>
        <p:txBody>
          <a:bodyPr>
            <a:noAutofit/>
          </a:bodyPr>
          <a:lstStyle/>
          <a:p>
            <a:pPr>
              <a:defRPr/>
            </a:pPr>
            <a:r>
              <a:rPr lang="zh-TW" altLang="en-US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研究成果管理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780CAE-3029-4759-BAAC-D29900DF6801}" type="slidenum">
              <a:rPr lang="en-US" altLang="zh-TW" smtClean="0"/>
              <a:pPr>
                <a:defRPr/>
              </a:pPr>
              <a:t>29</a:t>
            </a:fld>
            <a:endParaRPr lang="en-US" altLang="zh-TW" dirty="0"/>
          </a:p>
        </p:txBody>
      </p:sp>
      <p:pic>
        <p:nvPicPr>
          <p:cNvPr id="634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03400" y="1196976"/>
            <a:ext cx="8585200" cy="540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0" y="1052514"/>
            <a:ext cx="8585200" cy="554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0" y="977869"/>
            <a:ext cx="9701212" cy="561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55" y="994569"/>
            <a:ext cx="9567677" cy="580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向下箭號 4"/>
          <p:cNvSpPr/>
          <p:nvPr/>
        </p:nvSpPr>
        <p:spPr>
          <a:xfrm>
            <a:off x="8543925" y="4652963"/>
            <a:ext cx="431800" cy="647700"/>
          </a:xfrm>
          <a:prstGeom prst="down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10" y="1131515"/>
            <a:ext cx="10055031" cy="5037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382771-BAF4-4896-B99D-B20910E0CDD2}" type="datetime1">
              <a:rPr lang="zh-TW" altLang="en-US" smtClean="0"/>
              <a:t>2019/5/12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910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4211" y="27299"/>
            <a:ext cx="11269104" cy="1507067"/>
          </a:xfrm>
        </p:spPr>
        <p:txBody>
          <a:bodyPr>
            <a:normAutofit/>
          </a:bodyPr>
          <a:lstStyle/>
          <a:p>
            <a:r>
              <a:rPr lang="zh-TW" altLang="en-US" sz="6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醫院圖書館之服務</a:t>
            </a:r>
            <a:r>
              <a:rPr lang="en-US" altLang="zh-TW" sz="6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6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以北榮為例</a:t>
            </a:r>
            <a:endParaRPr lang="zh-TW" altLang="en-US" sz="6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36341" y="1543697"/>
            <a:ext cx="11884124" cy="4857103"/>
          </a:xfrm>
        </p:spPr>
        <p:txBody>
          <a:bodyPr>
            <a:normAutofit/>
          </a:bodyPr>
          <a:lstStyle/>
          <a:p>
            <a:r>
              <a:rPr lang="zh-TW" altLang="en-US" sz="36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服務對象</a:t>
            </a:r>
            <a:r>
              <a:rPr lang="en-US" altLang="zh-TW" sz="36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r>
              <a:rPr lang="zh-TW" altLang="en-US" sz="28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在醫院內服務之員工</a:t>
            </a:r>
            <a:endParaRPr lang="en-US" altLang="zh-TW" sz="2800" b="1" dirty="0" smtClean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28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--</a:t>
            </a:r>
            <a:r>
              <a:rPr lang="zh-TW" altLang="en-US" sz="28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醫護技人員</a:t>
            </a:r>
            <a:r>
              <a:rPr lang="en-US" altLang="zh-TW" sz="28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8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醫師、護理師</a:t>
            </a:r>
            <a:r>
              <a:rPr lang="zh-TW" altLang="en-US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藥劑師</a:t>
            </a:r>
            <a:r>
              <a:rPr lang="zh-TW" altLang="en-US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檢驗師、營養師、放射師、實習生</a:t>
            </a:r>
            <a:endParaRPr lang="en-US" altLang="zh-TW" sz="2800" b="1" dirty="0" smtClean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28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--</a:t>
            </a:r>
            <a:r>
              <a:rPr lang="zh-TW" altLang="en-US" sz="28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行政人員</a:t>
            </a:r>
            <a:r>
              <a:rPr lang="en-US" altLang="zh-TW" sz="28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8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人事</a:t>
            </a:r>
            <a:r>
              <a:rPr lang="zh-TW" altLang="en-US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會計</a:t>
            </a:r>
            <a:r>
              <a:rPr lang="zh-TW" altLang="en-US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採購</a:t>
            </a:r>
            <a:r>
              <a:rPr lang="zh-TW" altLang="en-US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總務</a:t>
            </a:r>
            <a:r>
              <a:rPr lang="zh-TW" altLang="en-US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企劃</a:t>
            </a:r>
            <a:r>
              <a:rPr lang="zh-TW" altLang="en-US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圖書館</a:t>
            </a:r>
            <a:r>
              <a:rPr lang="en-US" altLang="zh-TW" sz="28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28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等</a:t>
            </a:r>
            <a:endParaRPr lang="en-US" altLang="zh-TW" sz="2800" b="1" dirty="0" smtClean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28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--</a:t>
            </a:r>
            <a:r>
              <a:rPr lang="zh-TW" altLang="en-US" sz="28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工級人員</a:t>
            </a:r>
            <a:r>
              <a:rPr lang="en-US" altLang="zh-TW" sz="28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8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清潔、傳送</a:t>
            </a:r>
            <a:r>
              <a:rPr lang="en-US" altLang="zh-TW" sz="28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28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等</a:t>
            </a:r>
            <a:endParaRPr lang="en-US" altLang="zh-TW" sz="2800" b="1" dirty="0" smtClean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28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--</a:t>
            </a:r>
            <a:r>
              <a:rPr lang="zh-TW" altLang="en-US" sz="28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志工</a:t>
            </a:r>
            <a:endParaRPr lang="en-US" altLang="zh-TW" sz="2800" b="1" dirty="0" smtClean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院外的讀者</a:t>
            </a:r>
            <a:endParaRPr lang="en-US" altLang="zh-TW" sz="2800" b="1" dirty="0" smtClean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28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--</a:t>
            </a:r>
            <a:r>
              <a:rPr lang="zh-TW" altLang="en-US" sz="28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外院醫師</a:t>
            </a:r>
            <a:r>
              <a:rPr lang="en-US" altLang="zh-TW" sz="28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含開業醫師</a:t>
            </a:r>
            <a:r>
              <a:rPr lang="en-US" altLang="zh-TW" sz="28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、附近民眾、病患或病患家屬</a:t>
            </a:r>
            <a:endParaRPr lang="zh-TW" altLang="en-US" sz="28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89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5400" y="154664"/>
            <a:ext cx="10225136" cy="1325563"/>
          </a:xfr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altLang="zh-TW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UpToDate</a:t>
            </a:r>
            <a:r>
              <a:rPr lang="zh-TW" alt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資料庫</a:t>
            </a:r>
            <a:r>
              <a:rPr lang="en-US" altLang="zh-TW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+Micromedex </a:t>
            </a:r>
            <a:r>
              <a:rPr lang="en-US" altLang="zh-TW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Infobutton</a:t>
            </a:r>
            <a:r>
              <a:rPr lang="en-US" altLang="zh-TW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　　                    </a:t>
            </a:r>
            <a:r>
              <a:rPr lang="en-US" altLang="zh-TW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HIS</a:t>
            </a:r>
            <a:r>
              <a:rPr lang="zh-TW" altLang="en-US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系統</a:t>
            </a:r>
            <a:endParaRPr lang="zh-TW" altLang="en-US" sz="4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38473" y="1505310"/>
            <a:ext cx="8229600" cy="5141168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ea"/>
              <a:buAutoNum type="ea1ChtPeriod"/>
            </a:pPr>
            <a:r>
              <a:rPr lang="zh-TW" altLang="zh-TW" b="1" dirty="0" smtClean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門診系統</a:t>
            </a:r>
            <a:endParaRPr lang="en-US" altLang="zh-TW" b="1" dirty="0" smtClean="0">
              <a:solidFill>
                <a:schemeClr val="tx1">
                  <a:lumMod val="9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ea"/>
              <a:buAutoNum type="ea1ChtPeriod"/>
            </a:pPr>
            <a:r>
              <a:rPr lang="zh-TW" altLang="zh-TW" b="1" dirty="0" smtClean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住院藥囑系統</a:t>
            </a:r>
            <a:endParaRPr lang="en-US" altLang="zh-TW" b="1" dirty="0" smtClean="0">
              <a:solidFill>
                <a:schemeClr val="tx1">
                  <a:lumMod val="9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ea"/>
              <a:buAutoNum type="ea1ChtPeriod"/>
            </a:pPr>
            <a:r>
              <a:rPr lang="zh-TW" altLang="zh-TW" b="1" dirty="0" smtClean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治療處置系統</a:t>
            </a:r>
            <a:endParaRPr lang="en-US" altLang="zh-TW" b="1" dirty="0" smtClean="0">
              <a:solidFill>
                <a:schemeClr val="tx1">
                  <a:lumMod val="9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ea"/>
              <a:buAutoNum type="ea1ChtPeriod"/>
            </a:pPr>
            <a:r>
              <a:rPr lang="zh-TW" altLang="en-US" b="1" dirty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住</a:t>
            </a:r>
            <a:r>
              <a:rPr lang="zh-TW" altLang="zh-TW" b="1" dirty="0" smtClean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院</a:t>
            </a:r>
            <a:r>
              <a:rPr lang="zh-TW" altLang="zh-TW" b="1" dirty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病摘</a:t>
            </a:r>
            <a:r>
              <a:rPr lang="zh-TW" altLang="zh-TW" b="1" dirty="0" smtClean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系統</a:t>
            </a:r>
            <a:endParaRPr lang="en-US" altLang="zh-TW" b="1" dirty="0" smtClean="0">
              <a:solidFill>
                <a:schemeClr val="tx1">
                  <a:lumMod val="9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ea"/>
              <a:buAutoNum type="ea1ChtPeriod"/>
            </a:pPr>
            <a:r>
              <a:rPr lang="zh-TW" altLang="en-US" b="1" dirty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出</a:t>
            </a:r>
            <a:r>
              <a:rPr lang="zh-TW" altLang="zh-TW" b="1" dirty="0" smtClean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院</a:t>
            </a:r>
            <a:r>
              <a:rPr lang="zh-TW" altLang="zh-TW" b="1" dirty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病摘</a:t>
            </a:r>
            <a:r>
              <a:rPr lang="zh-TW" altLang="zh-TW" b="1" dirty="0" smtClean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系統</a:t>
            </a:r>
            <a:endParaRPr lang="en-US" altLang="zh-TW" b="1" dirty="0">
              <a:solidFill>
                <a:schemeClr val="tx1">
                  <a:lumMod val="9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lt"/>
              <a:buAutoNum type="ea1ChtPeriod"/>
            </a:pPr>
            <a:r>
              <a:rPr lang="zh-TW" altLang="zh-TW" b="1" dirty="0" smtClean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電子</a:t>
            </a:r>
            <a:r>
              <a:rPr lang="zh-TW" altLang="zh-TW" b="1" dirty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病歷</a:t>
            </a:r>
            <a:r>
              <a:rPr lang="zh-TW" altLang="zh-TW" b="1" dirty="0" smtClean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系統</a:t>
            </a:r>
            <a:endParaRPr lang="en-US" altLang="zh-TW" b="1" dirty="0" smtClean="0">
              <a:solidFill>
                <a:schemeClr val="tx1">
                  <a:lumMod val="9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514350">
              <a:buFont typeface="+mj-ea"/>
              <a:buAutoNum type="arabicPeriod"/>
            </a:pPr>
            <a:r>
              <a:rPr lang="zh-TW" altLang="zh-TW" b="1" dirty="0" smtClean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最近</a:t>
            </a:r>
            <a:r>
              <a:rPr lang="zh-TW" altLang="zh-TW" b="1" dirty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一個月所簽收檢查之</a:t>
            </a:r>
            <a:r>
              <a:rPr lang="zh-TW" altLang="zh-TW" b="1" dirty="0" smtClean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報告</a:t>
            </a:r>
            <a:endParaRPr lang="en-US" altLang="zh-TW" b="1" dirty="0" smtClean="0">
              <a:solidFill>
                <a:schemeClr val="tx1">
                  <a:lumMod val="9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514350">
              <a:buFont typeface="+mj-ea"/>
              <a:buAutoNum type="arabicPeriod"/>
            </a:pPr>
            <a:r>
              <a:rPr lang="zh-TW" altLang="zh-TW" b="1" dirty="0" smtClean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一般報告</a:t>
            </a:r>
            <a:endParaRPr lang="en-US" altLang="zh-TW" b="1" dirty="0" smtClean="0">
              <a:solidFill>
                <a:schemeClr val="tx1">
                  <a:lumMod val="9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514350">
              <a:buFont typeface="+mj-ea"/>
              <a:buAutoNum type="arabicPeriod"/>
            </a:pPr>
            <a:r>
              <a:rPr lang="zh-TW" altLang="zh-TW" b="1" dirty="0" smtClean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累積報告</a:t>
            </a:r>
            <a:endParaRPr lang="en-US" altLang="zh-TW" b="1" dirty="0" smtClean="0">
              <a:solidFill>
                <a:schemeClr val="tx1">
                  <a:lumMod val="9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514350">
              <a:buFont typeface="+mj-ea"/>
              <a:buAutoNum type="arabicPeriod"/>
            </a:pPr>
            <a:r>
              <a:rPr lang="zh-TW" altLang="zh-TW" b="1" dirty="0" smtClean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用藥記錄</a:t>
            </a:r>
            <a:endParaRPr lang="en-US" altLang="zh-TW" b="1" dirty="0" smtClean="0">
              <a:solidFill>
                <a:schemeClr val="tx1">
                  <a:lumMod val="9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514350">
              <a:buFont typeface="+mj-ea"/>
              <a:buAutoNum type="arabicPeriod"/>
            </a:pPr>
            <a:r>
              <a:rPr lang="zh-TW" altLang="zh-TW" b="1" dirty="0" smtClean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手術</a:t>
            </a:r>
            <a:r>
              <a:rPr lang="zh-TW" altLang="zh-TW" b="1" dirty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記錄</a:t>
            </a:r>
          </a:p>
          <a:p>
            <a:pPr marL="514350" indent="-514350">
              <a:buFont typeface="+mj-ea"/>
              <a:buAutoNum type="ea1ChtPeriod"/>
            </a:pPr>
            <a:r>
              <a:rPr lang="zh-TW" altLang="zh-TW" b="1" dirty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藥學與實證</a:t>
            </a:r>
            <a:r>
              <a:rPr lang="zh-TW" altLang="zh-TW" b="1" dirty="0" smtClean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資料庫</a:t>
            </a:r>
            <a:endParaRPr lang="en-US" altLang="zh-TW" b="1" dirty="0" smtClean="0">
              <a:solidFill>
                <a:schemeClr val="tx1">
                  <a:lumMod val="9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ea"/>
              <a:buAutoNum type="ea1ChtPeriod"/>
            </a:pPr>
            <a:r>
              <a:rPr lang="zh-TW" altLang="zh-TW" b="1" dirty="0" smtClean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問題回報</a:t>
            </a:r>
            <a:endParaRPr lang="en-US" altLang="zh-TW" b="1" dirty="0" smtClean="0">
              <a:solidFill>
                <a:schemeClr val="tx1">
                  <a:lumMod val="9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ea"/>
              <a:buAutoNum type="ea1ChtPeriod"/>
            </a:pPr>
            <a:r>
              <a:rPr lang="zh-TW" altLang="en-US" b="1" dirty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建置</a:t>
            </a:r>
            <a:r>
              <a:rPr lang="zh-TW" altLang="en-US" b="1" dirty="0" smtClean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中：</a:t>
            </a:r>
            <a:r>
              <a:rPr lang="en-US" altLang="zh-TW" b="1" dirty="0" smtClean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Micromedex </a:t>
            </a:r>
            <a:r>
              <a:rPr lang="en-US" altLang="zh-TW" b="1" dirty="0" err="1" smtClean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InfoButton</a:t>
            </a:r>
            <a:r>
              <a:rPr lang="zh-TW" altLang="en-US" b="1" dirty="0" smtClean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連結</a:t>
            </a:r>
            <a:r>
              <a:rPr lang="en-US" altLang="zh-TW" b="1" dirty="0" smtClean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HIS</a:t>
            </a:r>
            <a:r>
              <a:rPr lang="zh-TW" altLang="en-US" b="1" dirty="0" smtClean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系統</a:t>
            </a:r>
            <a:endParaRPr lang="zh-TW" altLang="en-US" b="1" dirty="0">
              <a:solidFill>
                <a:schemeClr val="tx1">
                  <a:lumMod val="9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6126220" y="1775458"/>
            <a:ext cx="2952328" cy="410445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604" y="2069451"/>
            <a:ext cx="1663700" cy="16637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207" y="3566702"/>
            <a:ext cx="1344054" cy="2257729"/>
          </a:xfrm>
          <a:prstGeom prst="rect">
            <a:avLst/>
          </a:prstGeom>
        </p:spPr>
      </p:pic>
      <p:sp>
        <p:nvSpPr>
          <p:cNvPr id="10" name="笑臉 9"/>
          <p:cNvSpPr/>
          <p:nvPr/>
        </p:nvSpPr>
        <p:spPr>
          <a:xfrm>
            <a:off x="7585078" y="4259412"/>
            <a:ext cx="425494" cy="425494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6" y="1505310"/>
            <a:ext cx="1032496" cy="1337646"/>
          </a:xfrm>
          <a:prstGeom prst="rect">
            <a:avLst/>
          </a:prstGeom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EFEDEE-8E1A-47AC-99B3-D7D27269592D}" type="slidenum">
              <a:rPr lang="en-US" altLang="zh-TW" smtClean="0"/>
              <a:pPr>
                <a:defRPr/>
              </a:pPr>
              <a:t>30</a:t>
            </a:fld>
            <a:endParaRPr lang="en-US" altLang="zh-TW"/>
          </a:p>
        </p:txBody>
      </p:sp>
      <p:sp>
        <p:nvSpPr>
          <p:cNvPr id="11" name="圓角矩形 10"/>
          <p:cNvSpPr/>
          <p:nvPr/>
        </p:nvSpPr>
        <p:spPr>
          <a:xfrm>
            <a:off x="9182144" y="1786597"/>
            <a:ext cx="2952328" cy="418391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518" y="2218553"/>
            <a:ext cx="1663700" cy="166370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023" y="3622185"/>
            <a:ext cx="1344054" cy="2257729"/>
          </a:xfrm>
          <a:prstGeom prst="rect">
            <a:avLst/>
          </a:prstGeom>
        </p:spPr>
      </p:pic>
      <p:sp>
        <p:nvSpPr>
          <p:cNvPr id="14" name="笑臉 13"/>
          <p:cNvSpPr/>
          <p:nvPr/>
        </p:nvSpPr>
        <p:spPr>
          <a:xfrm>
            <a:off x="10885012" y="4398777"/>
            <a:ext cx="425494" cy="425494"/>
          </a:xfrm>
          <a:prstGeom prst="smileyFac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82928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2495600" y="-34499"/>
            <a:ext cx="7886700" cy="1046656"/>
          </a:xfrm>
          <a:noFill/>
        </p:spPr>
        <p:txBody>
          <a:bodyPr>
            <a:noAutofit/>
          </a:bodyPr>
          <a:lstStyle/>
          <a:p>
            <a:pPr algn="ctr"/>
            <a:r>
              <a:rPr lang="zh-TW" altLang="en-US" sz="6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圖書館動線</a:t>
            </a:r>
            <a:endParaRPr lang="zh-TW" altLang="en-US" sz="6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idx="1"/>
          </p:nvPr>
        </p:nvSpPr>
        <p:spPr>
          <a:xfrm>
            <a:off x="1823400" y="2151067"/>
            <a:ext cx="3868340" cy="1144215"/>
          </a:xfrm>
        </p:spPr>
        <p:txBody>
          <a:bodyPr>
            <a:normAutofit/>
          </a:bodyPr>
          <a:lstStyle/>
          <a:p>
            <a:endParaRPr lang="en-US" altLang="zh-TW" sz="2500" dirty="0"/>
          </a:p>
          <a:p>
            <a:endParaRPr lang="en-US" altLang="zh-TW" sz="2500" dirty="0"/>
          </a:p>
          <a:p>
            <a:endParaRPr lang="en-US" altLang="zh-TW" sz="4500" dirty="0"/>
          </a:p>
          <a:p>
            <a:pPr>
              <a:lnSpc>
                <a:spcPct val="170000"/>
              </a:lnSpc>
            </a:pPr>
            <a:endParaRPr lang="en-US" altLang="zh-TW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70000"/>
              </a:lnSpc>
            </a:pPr>
            <a:endParaRPr lang="en-US" altLang="zh-TW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70000"/>
              </a:lnSpc>
            </a:pPr>
            <a:endParaRPr lang="en-US" altLang="zh-TW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EFEDEE-8E1A-47AC-99B3-D7D27269592D}" type="slidenum">
              <a:rPr lang="en-US" altLang="zh-TW" smtClean="0"/>
              <a:pPr>
                <a:defRPr/>
              </a:pPr>
              <a:t>31</a:t>
            </a:fld>
            <a:endParaRPr lang="en-US" altLang="zh-TW"/>
          </a:p>
        </p:txBody>
      </p:sp>
      <p:sp>
        <p:nvSpPr>
          <p:cNvPr id="12" name="內容版面配置區 11"/>
          <p:cNvSpPr>
            <a:spLocks noGrp="1"/>
          </p:cNvSpPr>
          <p:nvPr>
            <p:ph sz="quarter" idx="4"/>
          </p:nvPr>
        </p:nvSpPr>
        <p:spPr>
          <a:xfrm>
            <a:off x="3044683" y="1579303"/>
            <a:ext cx="6211283" cy="2432861"/>
          </a:xfrm>
        </p:spPr>
        <p:txBody>
          <a:bodyPr>
            <a:normAutofit/>
          </a:bodyPr>
          <a:lstStyle/>
          <a:p>
            <a:r>
              <a:rPr lang="zh-TW" altLang="en-US" sz="3600" dirty="0" smtClean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圖書館所處建築之特質</a:t>
            </a:r>
            <a:endParaRPr lang="en-US" altLang="zh-TW" sz="3600" dirty="0" smtClean="0">
              <a:solidFill>
                <a:schemeClr val="tx1">
                  <a:lumMod val="9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 smtClean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讀者尋路之行為</a:t>
            </a:r>
            <a:endParaRPr lang="en-US" altLang="zh-TW" sz="3600" dirty="0" smtClean="0">
              <a:solidFill>
                <a:schemeClr val="tx1">
                  <a:lumMod val="9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 smtClean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人力配置及標示</a:t>
            </a:r>
            <a:endParaRPr lang="zh-TW" altLang="en-US" sz="3600" dirty="0">
              <a:solidFill>
                <a:schemeClr val="tx1">
                  <a:lumMod val="9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7137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24743" y="124265"/>
            <a:ext cx="8742784" cy="976748"/>
          </a:xfr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zh-TW" altLang="en-US" sz="6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圖書館的空間利用</a:t>
            </a:r>
            <a:r>
              <a:rPr lang="en-US" altLang="zh-TW" sz="6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lang="zh-TW" altLang="en-US" sz="6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事前規劃</a:t>
            </a:r>
            <a:endParaRPr lang="zh-TW" altLang="en-US" sz="6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EFEDEE-8E1A-47AC-99B3-D7D27269592D}" type="slidenum">
              <a:rPr lang="en-US" altLang="zh-TW" smtClean="0"/>
              <a:pPr>
                <a:defRPr/>
              </a:pPr>
              <a:t>32</a:t>
            </a:fld>
            <a:endParaRPr lang="en-US" altLang="zh-TW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616" y="1347189"/>
            <a:ext cx="3508637" cy="540817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1728" y="1347189"/>
            <a:ext cx="3698746" cy="540817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7949" y="1347188"/>
            <a:ext cx="4353326" cy="540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722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6955" y="45748"/>
            <a:ext cx="9066245" cy="978586"/>
          </a:xfr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zh-TW" altLang="en-US" sz="6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圖書館的空間利用</a:t>
            </a:r>
            <a:r>
              <a:rPr lang="en-US" altLang="zh-TW" sz="6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lang="zh-TW" altLang="en-US" sz="6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對比</a:t>
            </a:r>
            <a:endParaRPr lang="zh-TW" altLang="en-US" sz="6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EFEDEE-8E1A-47AC-99B3-D7D27269592D}" type="slidenum">
              <a:rPr lang="en-US" altLang="zh-TW" smtClean="0"/>
              <a:pPr>
                <a:defRPr/>
              </a:pPr>
              <a:t>33</a:t>
            </a:fld>
            <a:endParaRPr lang="en-US" altLang="zh-TW"/>
          </a:p>
        </p:txBody>
      </p:sp>
      <p:sp>
        <p:nvSpPr>
          <p:cNvPr id="14" name="笑臉 13"/>
          <p:cNvSpPr/>
          <p:nvPr/>
        </p:nvSpPr>
        <p:spPr>
          <a:xfrm>
            <a:off x="11292698" y="1024333"/>
            <a:ext cx="425494" cy="425494"/>
          </a:xfrm>
          <a:prstGeom prst="smileyFac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07" y="1449827"/>
            <a:ext cx="5119583" cy="5408173"/>
          </a:xfrm>
          <a:prstGeom prst="rect">
            <a:avLst/>
          </a:prstGeom>
        </p:spPr>
      </p:pic>
      <p:sp>
        <p:nvSpPr>
          <p:cNvPr id="10" name="笑臉 9"/>
          <p:cNvSpPr/>
          <p:nvPr/>
        </p:nvSpPr>
        <p:spPr>
          <a:xfrm>
            <a:off x="269549" y="1449827"/>
            <a:ext cx="425494" cy="425494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02" y="1538184"/>
            <a:ext cx="5587332" cy="5241299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7582" y="1378054"/>
            <a:ext cx="5690609" cy="5551717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69549" y="3918857"/>
            <a:ext cx="719496" cy="4665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6193968" y="3723267"/>
            <a:ext cx="682693" cy="4665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2287397" y="5411755"/>
            <a:ext cx="3310969" cy="1367728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7870214" y="4814595"/>
            <a:ext cx="3018610" cy="1576873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16425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10812" y="57035"/>
            <a:ext cx="7776796" cy="913349"/>
          </a:xfr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zh-TW" altLang="en-US" sz="6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圖書館的空間利用</a:t>
            </a:r>
            <a:r>
              <a:rPr lang="en-US" altLang="zh-TW" sz="6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lang="zh-TW" altLang="en-US" sz="6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對比</a:t>
            </a:r>
            <a:endParaRPr lang="zh-TW" altLang="en-US" sz="6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EFEDEE-8E1A-47AC-99B3-D7D27269592D}" type="slidenum">
              <a:rPr lang="en-US" altLang="zh-TW" smtClean="0"/>
              <a:pPr>
                <a:defRPr/>
              </a:pPr>
              <a:t>34</a:t>
            </a:fld>
            <a:endParaRPr lang="en-US" altLang="zh-TW"/>
          </a:p>
        </p:txBody>
      </p:sp>
      <p:sp>
        <p:nvSpPr>
          <p:cNvPr id="14" name="笑臉 13"/>
          <p:cNvSpPr/>
          <p:nvPr/>
        </p:nvSpPr>
        <p:spPr>
          <a:xfrm>
            <a:off x="11505445" y="650024"/>
            <a:ext cx="425494" cy="425494"/>
          </a:xfrm>
          <a:prstGeom prst="smileyFac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27" y="1075518"/>
            <a:ext cx="5508025" cy="561536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1591" y="1075518"/>
            <a:ext cx="5959347" cy="554921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63894" y="2789853"/>
            <a:ext cx="578498" cy="191277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6170645" y="2789853"/>
            <a:ext cx="578498" cy="191277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6170645" y="5699449"/>
            <a:ext cx="578498" cy="401216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1191207" y="4707293"/>
            <a:ext cx="964163" cy="51784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292359" y="5747657"/>
            <a:ext cx="578498" cy="401216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7182368" y="4702629"/>
            <a:ext cx="964163" cy="51784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7223707" y="5404757"/>
            <a:ext cx="2806701" cy="1061357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1203649" y="5563378"/>
            <a:ext cx="2806701" cy="1061357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9309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82820" y="124264"/>
            <a:ext cx="6703776" cy="981329"/>
          </a:xfr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zh-TW" altLang="en-US" sz="6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圖書館的空間調整</a:t>
            </a:r>
            <a:endParaRPr lang="zh-TW" altLang="en-US" sz="6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EFEDEE-8E1A-47AC-99B3-D7D27269592D}" type="slidenum">
              <a:rPr lang="en-US" altLang="zh-TW" smtClean="0"/>
              <a:pPr>
                <a:defRPr/>
              </a:pPr>
              <a:t>35</a:t>
            </a:fld>
            <a:endParaRPr lang="en-US" altLang="zh-TW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603" y="1271769"/>
            <a:ext cx="5382913" cy="307525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7754" y="1313100"/>
            <a:ext cx="4746568" cy="299259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603" y="4513198"/>
            <a:ext cx="10738575" cy="234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162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82820" y="124264"/>
            <a:ext cx="6703776" cy="1325563"/>
          </a:xfr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zh-TW" altLang="en-US" sz="6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圖書館的空間調整</a:t>
            </a:r>
            <a:endParaRPr lang="zh-TW" altLang="en-US" sz="6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EFEDEE-8E1A-47AC-99B3-D7D27269592D}" type="slidenum">
              <a:rPr lang="en-US" altLang="zh-TW" smtClean="0"/>
              <a:pPr>
                <a:defRPr/>
              </a:pPr>
              <a:t>36</a:t>
            </a:fld>
            <a:endParaRPr lang="en-US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00" y="1449827"/>
            <a:ext cx="3728335" cy="245021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00" y="4086650"/>
            <a:ext cx="3728335" cy="250076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814" y="4086650"/>
            <a:ext cx="3637453" cy="248699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815" y="1449827"/>
            <a:ext cx="3637453" cy="245021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7548" y="1449827"/>
            <a:ext cx="4025676" cy="245021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7546" y="4086650"/>
            <a:ext cx="4025678" cy="250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2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82820" y="3413"/>
            <a:ext cx="6703776" cy="678232"/>
          </a:xfr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zh-TW" altLang="en-US" sz="6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圖書館的空間利用</a:t>
            </a:r>
            <a:endParaRPr lang="zh-TW" altLang="en-US" sz="6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EFEDEE-8E1A-47AC-99B3-D7D27269592D}" type="slidenum">
              <a:rPr lang="en-US" altLang="zh-TW" smtClean="0"/>
              <a:pPr>
                <a:defRPr/>
              </a:pPr>
              <a:t>37</a:t>
            </a:fld>
            <a:endParaRPr lang="en-US" altLang="zh-TW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884" y="847898"/>
            <a:ext cx="10349346" cy="505413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40" y="3192630"/>
            <a:ext cx="5061403" cy="355453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6448" y="3184315"/>
            <a:ext cx="5568890" cy="357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1167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82820" y="124264"/>
            <a:ext cx="6703776" cy="1325563"/>
          </a:xfr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zh-TW" altLang="en-US" sz="6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圖書館的空間利用</a:t>
            </a:r>
            <a:endParaRPr lang="zh-TW" altLang="en-US" sz="6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EFEDEE-8E1A-47AC-99B3-D7D27269592D}" type="slidenum">
              <a:rPr lang="en-US" altLang="zh-TW" smtClean="0"/>
              <a:pPr>
                <a:defRPr/>
              </a:pPr>
              <a:t>38</a:t>
            </a:fld>
            <a:endParaRPr lang="en-US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14" y="1617778"/>
            <a:ext cx="6639119" cy="453581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576" y="1588641"/>
            <a:ext cx="7225706" cy="465975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0728" y="1449827"/>
            <a:ext cx="7221182" cy="478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928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00158" y="285784"/>
            <a:ext cx="7158446" cy="736146"/>
          </a:xfrm>
        </p:spPr>
        <p:txBody>
          <a:bodyPr>
            <a:normAutofit fontScale="90000"/>
          </a:bodyPr>
          <a:lstStyle/>
          <a:p>
            <a:r>
              <a:rPr lang="zh-TW" altLang="en-US" sz="67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圖書館的空間利用</a:t>
            </a:r>
            <a:endParaRPr lang="zh-TW" altLang="en-US" sz="67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0FFB7-B168-4637-809D-C2037C8D5CF1}" type="slidenum">
              <a:rPr lang="zh-TW" altLang="en-US" smtClean="0"/>
              <a:t>39</a:t>
            </a:fld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89698" y="1474237"/>
            <a:ext cx="7025698" cy="49638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 dirty="0" smtClean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護理館搬遷</a:t>
            </a:r>
            <a:r>
              <a:rPr lang="zh-TW" altLang="en-US" sz="2800" dirty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暫駐本館</a:t>
            </a:r>
            <a:r>
              <a:rPr lang="zh-TW" altLang="en-US" sz="2800" dirty="0" smtClean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；</a:t>
            </a:r>
            <a:endParaRPr lang="en-US" altLang="zh-TW" sz="2800" dirty="0" smtClean="0">
              <a:solidFill>
                <a:schemeClr val="tx1">
                  <a:lumMod val="9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 smtClean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故</a:t>
            </a:r>
            <a:r>
              <a:rPr lang="zh-TW" altLang="en-US" sz="2800" dirty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圖書館因應</a:t>
            </a:r>
            <a:r>
              <a:rPr lang="zh-TW" altLang="en-US" sz="2800" dirty="0" smtClean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改變</a:t>
            </a:r>
            <a:r>
              <a:rPr lang="zh-TW" altLang="en-US" sz="2800" dirty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重新</a:t>
            </a:r>
            <a:r>
              <a:rPr lang="zh-TW" altLang="en-US" sz="2800" dirty="0" smtClean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規劃</a:t>
            </a:r>
            <a:endParaRPr lang="en-US" altLang="zh-TW" sz="2800" dirty="0" smtClean="0">
              <a:solidFill>
                <a:schemeClr val="tx1">
                  <a:lumMod val="9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 smtClean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zh-TW" altLang="en-US" sz="2800" dirty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樓的空間；在入館處設置閱讀推廣區</a:t>
            </a:r>
            <a:r>
              <a:rPr lang="zh-TW" altLang="en-US" sz="2800" dirty="0" smtClean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sz="2800" dirty="0" smtClean="0">
              <a:solidFill>
                <a:schemeClr val="tx1">
                  <a:lumMod val="9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 smtClean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2800" dirty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新到圖書展示」。製作「中西文新書介紹書封」</a:t>
            </a:r>
            <a:r>
              <a:rPr lang="en-US" altLang="zh-TW" sz="2800" dirty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2800" dirty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本。並在圖書館</a:t>
            </a:r>
            <a:r>
              <a:rPr lang="zh-TW" altLang="en-US" sz="2800" dirty="0" smtClean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臉書</a:t>
            </a:r>
            <a:endParaRPr lang="en-US" altLang="zh-TW" sz="2800" dirty="0" smtClean="0">
              <a:solidFill>
                <a:schemeClr val="tx1">
                  <a:lumMod val="9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 smtClean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撰寫</a:t>
            </a:r>
            <a:r>
              <a:rPr lang="en-US" altLang="zh-TW" sz="2800" dirty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〈</a:t>
            </a:r>
            <a:r>
              <a:rPr lang="zh-TW" altLang="en-US" sz="2800" dirty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新進館介紹</a:t>
            </a:r>
            <a:r>
              <a:rPr lang="en-US" altLang="zh-TW" sz="2800" dirty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〉</a:t>
            </a:r>
            <a:r>
              <a:rPr lang="zh-TW" altLang="en-US" sz="2800" dirty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800" dirty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〈</a:t>
            </a:r>
            <a:r>
              <a:rPr lang="zh-TW" altLang="en-US" sz="2800" dirty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館員幫你翻雜誌</a:t>
            </a:r>
            <a:r>
              <a:rPr lang="en-US" altLang="zh-TW" sz="2800" dirty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〉</a:t>
            </a:r>
            <a:r>
              <a:rPr lang="zh-TW" altLang="en-US" sz="2800" dirty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推廣</a:t>
            </a:r>
            <a:r>
              <a:rPr lang="zh-TW" altLang="en-US" dirty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</a:t>
            </a:r>
            <a:r>
              <a:rPr lang="zh-TW" altLang="en-US" dirty="0" smtClean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 smtClean="0">
              <a:solidFill>
                <a:schemeClr val="tx1">
                  <a:lumMod val="9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2286" y="517527"/>
            <a:ext cx="1968627" cy="336509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037" y="3281566"/>
            <a:ext cx="2325608" cy="33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0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投影片編號版面配置區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00FF"/>
              </a:buClr>
              <a:buSzPct val="70000"/>
              <a:buFont typeface="Wingdings" panose="05000000000000000000" pitchFamily="2" charset="2"/>
              <a:buChar char="n"/>
              <a:defRPr kumimoji="1" sz="31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00FF"/>
              </a:buClr>
              <a:buFont typeface="Times New Roman" panose="02020603050405020304" pitchFamily="18" charset="0"/>
              <a:buChar char="—"/>
              <a:defRPr kumimoji="1" sz="25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kumimoji="1" sz="23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BB1EC63-E940-4DAD-9B9A-F55D05977E8C}" type="slidenum">
              <a:rPr kumimoji="0" lang="en-US" altLang="zh-TW" sz="120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kumimoji="0" lang="en-US" altLang="zh-TW" sz="120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708163" y="87265"/>
            <a:ext cx="5600342" cy="919162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zh-TW" alt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圖書館開放</a:t>
            </a:r>
            <a:r>
              <a:rPr lang="zh-TW" altLang="en-U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時間</a:t>
            </a:r>
            <a:endParaRPr lang="zh-TW" altLang="en-US" sz="6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3797" name="Picture 5" descr="hou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830" y="1036545"/>
            <a:ext cx="1296987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7" name="Picture 35" descr="Open Time, Copy Room Open Time, Bowwowing Books Time, Audio-Visual Material Area Open Ti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923" y="1036545"/>
            <a:ext cx="3438525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日期版面配置區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00FF"/>
              </a:buClr>
              <a:buSzPct val="70000"/>
              <a:buFont typeface="Wingdings" panose="05000000000000000000" pitchFamily="2" charset="2"/>
              <a:buChar char="n"/>
              <a:defRPr kumimoji="1" sz="31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00FF"/>
              </a:buClr>
              <a:buFont typeface="Times New Roman" panose="02020603050405020304" pitchFamily="18" charset="0"/>
              <a:buChar char="—"/>
              <a:defRPr kumimoji="1" sz="25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kumimoji="1" sz="23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25070F3-AFEC-4896-8B98-CB74E1ED34B3}" type="datetime1">
              <a:rPr kumimoji="0" lang="zh-TW" altLang="en-US" sz="1200">
                <a:latin typeface="Verdan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2019/5/12</a:t>
            </a:fld>
            <a:endParaRPr kumimoji="0" lang="en-US" altLang="zh-TW" sz="1200"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270588" y="2305075"/>
            <a:ext cx="6237745" cy="3732507"/>
            <a:chOff x="1092" y="823"/>
            <a:chExt cx="3855" cy="2037"/>
          </a:xfrm>
        </p:grpSpPr>
        <p:sp>
          <p:nvSpPr>
            <p:cNvPr id="9" name="AutoShape 3"/>
            <p:cNvSpPr>
              <a:spLocks noChangeArrowheads="1"/>
            </p:cNvSpPr>
            <p:nvPr/>
          </p:nvSpPr>
          <p:spPr bwMode="gray">
            <a:xfrm>
              <a:off x="1092" y="1498"/>
              <a:ext cx="3855" cy="1362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20000"/>
                <a:lumOff val="80000"/>
              </a:schemeClr>
            </a:solidFill>
            <a:ln w="57150" algn="ctr">
              <a:solidFill>
                <a:srgbClr val="E0AD1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tIns="44450" rIns="45720" bIns="44450" anchor="ctr" anchorCtr="1"/>
            <a:lstStyle/>
            <a:p>
              <a:pPr eaLnBrk="1" hangingPunct="1">
                <a:defRPr/>
              </a:pPr>
              <a:endParaRPr lang="zh-TW" altLang="en-US" dirty="0"/>
            </a:p>
          </p:txBody>
        </p:sp>
        <p:sp>
          <p:nvSpPr>
            <p:cNvPr id="10" name="Oval 4"/>
            <p:cNvSpPr>
              <a:spLocks noChangeArrowheads="1"/>
            </p:cNvSpPr>
            <p:nvPr/>
          </p:nvSpPr>
          <p:spPr bwMode="gray">
            <a:xfrm>
              <a:off x="2382" y="1663"/>
              <a:ext cx="1320" cy="109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57150" algn="ctr">
              <a:solidFill>
                <a:srgbClr val="D97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tIns="44450" rIns="45720" bIns="44450" anchor="ctr" anchorCtr="1"/>
            <a:lstStyle/>
            <a:p>
              <a:pPr eaLnBrk="1" hangingPunct="1">
                <a:defRPr/>
              </a:pPr>
              <a:endParaRPr lang="en-US" altLang="zh-TW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endParaRPr>
            </a:p>
            <a:p>
              <a:pPr eaLnBrk="1" hangingPunct="1">
                <a:defRPr/>
              </a:pPr>
              <a:r>
                <a:rPr lang="zh-TW" altLang="en-US" sz="2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  <a:ea typeface="標楷體" pitchFamily="65" charset="-120"/>
                </a:rPr>
                <a:t>每週開館</a:t>
              </a:r>
              <a:r>
                <a:rPr lang="en-US" altLang="zh-TW" sz="2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  <a:ea typeface="標楷體" pitchFamily="65" charset="-120"/>
                </a:rPr>
                <a:t>78</a:t>
              </a:r>
              <a:r>
                <a:rPr lang="zh-TW" altLang="en-US" sz="2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  <a:ea typeface="標楷體" pitchFamily="65" charset="-120"/>
                </a:rPr>
                <a:t>小時</a:t>
              </a:r>
              <a:endParaRPr lang="en-US" altLang="zh-TW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endParaRPr>
            </a:p>
            <a:p>
              <a:pPr eaLnBrk="1" hangingPunct="1">
                <a:defRPr/>
              </a:pPr>
              <a:endParaRPr lang="zh-TW" altLang="en-US" sz="2400" dirty="0"/>
            </a:p>
          </p:txBody>
        </p:sp>
        <p:sp>
          <p:nvSpPr>
            <p:cNvPr id="11" name="Rectangle 5"/>
            <p:cNvSpPr>
              <a:spLocks noChangeArrowheads="1"/>
            </p:cNvSpPr>
            <p:nvPr/>
          </p:nvSpPr>
          <p:spPr bwMode="gray">
            <a:xfrm>
              <a:off x="2159" y="823"/>
              <a:ext cx="1858" cy="37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tIns="44450" rIns="45720" bIns="44450" anchor="ctr" anchorCtr="1"/>
            <a:lstStyle/>
            <a:p>
              <a:pPr eaLnBrk="1" hangingPunct="1">
                <a:defRPr/>
              </a:pPr>
              <a:r>
                <a:rPr lang="zh-TW" alt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  <a:ea typeface="標楷體" pitchFamily="65" charset="-120"/>
                </a:rPr>
                <a:t>開放資訊</a:t>
              </a:r>
            </a:p>
            <a:p>
              <a:pPr eaLnBrk="1" hangingPunct="1">
                <a:defRPr/>
              </a:pPr>
              <a:endParaRPr lang="zh-TW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4359" name="Line 6"/>
            <p:cNvSpPr>
              <a:spLocks noChangeShapeType="1"/>
            </p:cNvSpPr>
            <p:nvPr/>
          </p:nvSpPr>
          <p:spPr bwMode="auto">
            <a:xfrm flipH="1">
              <a:off x="2219" y="1193"/>
              <a:ext cx="326" cy="368"/>
            </a:xfrm>
            <a:prstGeom prst="line">
              <a:avLst/>
            </a:prstGeom>
            <a:noFill/>
            <a:ln w="76200">
              <a:solidFill>
                <a:srgbClr val="96969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360" name="Line 7"/>
            <p:cNvSpPr>
              <a:spLocks noChangeShapeType="1"/>
            </p:cNvSpPr>
            <p:nvPr/>
          </p:nvSpPr>
          <p:spPr bwMode="auto">
            <a:xfrm>
              <a:off x="3232" y="1193"/>
              <a:ext cx="328" cy="368"/>
            </a:xfrm>
            <a:prstGeom prst="line">
              <a:avLst/>
            </a:prstGeom>
            <a:noFill/>
            <a:ln w="76200">
              <a:solidFill>
                <a:srgbClr val="96969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5" name="矩形 4"/>
          <p:cNvSpPr/>
          <p:nvPr/>
        </p:nvSpPr>
        <p:spPr>
          <a:xfrm>
            <a:off x="851028" y="3820252"/>
            <a:ext cx="1425575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除國定假日、週日或遇天然災害外均開館</a:t>
            </a:r>
          </a:p>
        </p:txBody>
      </p:sp>
      <p:sp>
        <p:nvSpPr>
          <p:cNvPr id="6" name="矩形 5"/>
          <p:cNvSpPr/>
          <p:nvPr/>
        </p:nvSpPr>
        <p:spPr>
          <a:xfrm>
            <a:off x="4835901" y="4210232"/>
            <a:ext cx="122872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TW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24</a:t>
            </a:r>
            <a:r>
              <a:rPr lang="zh-TW" alt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小時網路全年無休</a:t>
            </a:r>
          </a:p>
        </p:txBody>
      </p:sp>
    </p:spTree>
    <p:extLst>
      <p:ext uri="{BB962C8B-B14F-4D97-AF65-F5344CB8AC3E}">
        <p14:creationId xmlns:p14="http://schemas.microsoft.com/office/powerpoint/2010/main" val="9865455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3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8241" y="1282891"/>
            <a:ext cx="3537121" cy="5123598"/>
          </a:xfrm>
          <a:prstGeom prst="rect">
            <a:avLst/>
          </a:prstGeom>
        </p:spPr>
      </p:pic>
      <p:pic>
        <p:nvPicPr>
          <p:cNvPr id="3074" name="圖片 9" descr="「神力女超人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850" y="1675840"/>
            <a:ext cx="5223986" cy="3158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64674" y="178526"/>
            <a:ext cx="6347713" cy="709749"/>
          </a:xfrm>
        </p:spPr>
        <p:txBody>
          <a:bodyPr>
            <a:noAutofit/>
          </a:bodyPr>
          <a:lstStyle/>
          <a:p>
            <a:r>
              <a:rPr lang="zh-TW" altLang="en-US" sz="6000" b="1" kern="1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因</a:t>
            </a:r>
            <a:r>
              <a:rPr lang="zh-TW" altLang="en-US" sz="6000" b="1" kern="1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應</a:t>
            </a:r>
            <a:r>
              <a:rPr lang="zh-TW" altLang="zh-TW" sz="6000" b="1" kern="1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電腦教室</a:t>
            </a:r>
            <a:r>
              <a:rPr lang="zh-TW" altLang="zh-TW" sz="6000" b="1" kern="1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搬遷</a:t>
            </a:r>
            <a:endParaRPr lang="zh-TW" altLang="en-US" sz="6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0FFB7-B168-4637-809D-C2037C8D5CF1}" type="slidenum">
              <a:rPr lang="zh-TW" altLang="en-US" smtClean="0"/>
              <a:t>40</a:t>
            </a:fld>
            <a:endParaRPr lang="zh-TW" altLang="en-US" dirty="0"/>
          </a:p>
        </p:txBody>
      </p:sp>
      <p:pic>
        <p:nvPicPr>
          <p:cNvPr id="5" name="內容版面配置區 4" descr="cid:image017.jpg@01D3306D.09FBECF0"/>
          <p:cNvPicPr>
            <a:picLocks noGrp="1"/>
          </p:cNvPicPr>
          <p:nvPr>
            <p:ph idx="1"/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254" y="1383464"/>
            <a:ext cx="4868428" cy="3450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圖片 8" descr="cid:image020.jpg@01D3306D.09FBECF0"/>
          <p:cNvPicPr/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394" y="1505701"/>
            <a:ext cx="3040972" cy="4460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圖片 9" descr="cid:image024.jpg@01D3306D.09FBECF0"/>
          <p:cNvPicPr/>
          <p:nvPr/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7200">
            <a:off x="2221131" y="1573705"/>
            <a:ext cx="3550032" cy="5320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圖片 10" descr="cid:image023.jpg@01D3306D.09FBECF0"/>
          <p:cNvPicPr/>
          <p:nvPr/>
        </p:nvPicPr>
        <p:blipFill>
          <a:blip r:embed="rId10" r:link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293">
            <a:off x="6861874" y="1665621"/>
            <a:ext cx="3181128" cy="48788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467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97234" y="116933"/>
            <a:ext cx="6699613" cy="1325563"/>
          </a:xfrm>
        </p:spPr>
        <p:txBody>
          <a:bodyPr>
            <a:normAutofit/>
          </a:bodyPr>
          <a:lstStyle/>
          <a:p>
            <a:r>
              <a:rPr lang="zh-TW" altLang="en-US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電腦教室搬遷</a:t>
            </a:r>
            <a:r>
              <a:rPr lang="zh-TW" altLang="en-US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作業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23936" y="1220426"/>
            <a:ext cx="10776856" cy="5115059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  <a:spcAft>
                <a:spcPts val="1000"/>
              </a:spcAft>
            </a:pPr>
            <a:r>
              <a:rPr lang="zh-TW" altLang="zh-TW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電腦教室自三樓搬遷至二樓，工程作業已經完工驗收，</a:t>
            </a:r>
            <a:r>
              <a:rPr lang="zh-TW" altLang="zh-TW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併增設學員操作座位至</a:t>
            </a:r>
            <a:r>
              <a:rPr lang="en-US" altLang="zh-TW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28</a:t>
            </a:r>
            <a:r>
              <a:rPr lang="zh-TW" altLang="zh-TW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人</a:t>
            </a:r>
            <a:endParaRPr lang="en-US" altLang="zh-TW" sz="28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ts val="4000"/>
              </a:lnSpc>
              <a:spcAft>
                <a:spcPts val="1000"/>
              </a:spcAft>
            </a:pPr>
            <a:r>
              <a:rPr lang="zh-TW" altLang="zh-TW" sz="2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電腦</a:t>
            </a:r>
            <a:r>
              <a:rPr lang="zh-TW" altLang="zh-TW" sz="28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軟體重新</a:t>
            </a:r>
            <a:r>
              <a:rPr lang="zh-TW" altLang="zh-TW" sz="2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安裝</a:t>
            </a:r>
            <a:r>
              <a:rPr lang="zh-TW" altLang="zh-TW" sz="2800" b="1" kern="1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完成</a:t>
            </a:r>
            <a:endParaRPr lang="zh-TW" altLang="zh-TW" sz="28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ts val="4000"/>
              </a:lnSpc>
            </a:pPr>
            <a:r>
              <a:rPr lang="zh-TW" altLang="zh-TW" sz="2800" b="1" kern="100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可開放電腦教室借用</a:t>
            </a:r>
            <a:r>
              <a:rPr lang="zh-TW" altLang="zh-TW" sz="2800" b="1" kern="100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zh-TW" sz="2800" b="1" kern="100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有</a:t>
            </a:r>
            <a:r>
              <a:rPr lang="zh-TW" altLang="zh-TW" sz="2800" b="1" kern="100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多個單位及多項課程等待使用</a:t>
            </a:r>
            <a:r>
              <a:rPr lang="zh-TW" altLang="zh-TW" sz="2600" b="1" kern="100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r>
              <a:rPr lang="zh-TW" altLang="zh-TW" sz="2600" b="1" kern="100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endParaRPr lang="zh-TW" altLang="en-US" sz="26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0FFB7-B168-4637-809D-C2037C8D5CF1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390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040" y="2341985"/>
            <a:ext cx="2937935" cy="4271642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0FFB7-B168-4637-809D-C2037C8D5CF1}" type="slidenum">
              <a:rPr lang="zh-TW" altLang="en-US" smtClean="0"/>
              <a:t>42</a:t>
            </a:fld>
            <a:endParaRPr lang="zh-TW" altLang="en-US"/>
          </a:p>
        </p:txBody>
      </p:sp>
      <p:pic>
        <p:nvPicPr>
          <p:cNvPr id="10" name="內容版面配置區 9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4742"/>
            <a:ext cx="2987330" cy="4676502"/>
          </a:xfrm>
          <a:prstGeom prst="rect">
            <a:avLst/>
          </a:prstGeom>
        </p:spPr>
      </p:pic>
      <p:pic>
        <p:nvPicPr>
          <p:cNvPr id="11" name="圖片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706" y="0"/>
            <a:ext cx="3001297" cy="4676502"/>
          </a:xfrm>
          <a:prstGeom prst="rect">
            <a:avLst/>
          </a:prstGeom>
        </p:spPr>
      </p:pic>
      <p:pic>
        <p:nvPicPr>
          <p:cNvPr id="13" name="圖片 1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253" y="211951"/>
            <a:ext cx="2774560" cy="388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99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2495600" y="-34499"/>
            <a:ext cx="7886700" cy="1046656"/>
          </a:xfrm>
          <a:noFill/>
        </p:spPr>
        <p:txBody>
          <a:bodyPr>
            <a:noAutofit/>
          </a:bodyPr>
          <a:lstStyle/>
          <a:p>
            <a:pPr algn="ctr"/>
            <a:r>
              <a:rPr lang="zh-TW" altLang="en-US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滿意度問卷調查</a:t>
            </a:r>
            <a:r>
              <a:rPr lang="en-US" altLang="zh-TW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106/7/19-31 </a:t>
            </a:r>
            <a:r>
              <a:rPr lang="zh-TW" altLang="en-US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回收</a:t>
            </a:r>
            <a:r>
              <a:rPr lang="en-US" altLang="zh-TW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746</a:t>
            </a:r>
            <a:r>
              <a:rPr lang="zh-TW" altLang="en-US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份</a:t>
            </a:r>
          </a:p>
        </p:txBody>
      </p:sp>
      <p:sp>
        <p:nvSpPr>
          <p:cNvPr id="8" name="文字版面配置區 7"/>
          <p:cNvSpPr>
            <a:spLocks noGrp="1"/>
          </p:cNvSpPr>
          <p:nvPr>
            <p:ph type="body" idx="1"/>
          </p:nvPr>
        </p:nvSpPr>
        <p:spPr>
          <a:xfrm>
            <a:off x="1823400" y="2151067"/>
            <a:ext cx="3868340" cy="1144215"/>
          </a:xfrm>
        </p:spPr>
        <p:txBody>
          <a:bodyPr>
            <a:normAutofit/>
          </a:bodyPr>
          <a:lstStyle/>
          <a:p>
            <a:endParaRPr lang="en-US" altLang="zh-TW" sz="2500" dirty="0"/>
          </a:p>
          <a:p>
            <a:endParaRPr lang="en-US" altLang="zh-TW" sz="2500" dirty="0"/>
          </a:p>
          <a:p>
            <a:endParaRPr lang="en-US" altLang="zh-TW" sz="4500" dirty="0"/>
          </a:p>
          <a:p>
            <a:pPr>
              <a:lnSpc>
                <a:spcPct val="170000"/>
              </a:lnSpc>
            </a:pPr>
            <a:endParaRPr lang="en-US" altLang="zh-TW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70000"/>
              </a:lnSpc>
            </a:pPr>
            <a:endParaRPr lang="en-US" altLang="zh-TW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70000"/>
              </a:lnSpc>
            </a:pPr>
            <a:endParaRPr lang="en-US" altLang="zh-TW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1377" y="2248787"/>
            <a:ext cx="3071249" cy="2923047"/>
          </a:xfrm>
          <a:prstGeom prst="rect">
            <a:avLst/>
          </a:prstGeom>
        </p:spPr>
      </p:pic>
      <p:sp>
        <p:nvSpPr>
          <p:cNvPr id="10" name="文字版面配置區 9"/>
          <p:cNvSpPr>
            <a:spLocks noGrp="1"/>
          </p:cNvSpPr>
          <p:nvPr>
            <p:ph type="body" sz="quarter" idx="3"/>
          </p:nvPr>
        </p:nvSpPr>
        <p:spPr>
          <a:xfrm>
            <a:off x="5943285" y="1762181"/>
            <a:ext cx="4460009" cy="973212"/>
          </a:xfrm>
        </p:spPr>
        <p:txBody>
          <a:bodyPr>
            <a:noAutofit/>
          </a:bodyPr>
          <a:lstStyle/>
          <a:p>
            <a:pPr>
              <a:lnSpc>
                <a:spcPts val="2600"/>
              </a:lnSpc>
            </a:pPr>
            <a:r>
              <a:rPr lang="zh-TW" altLang="en-US" sz="16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最常使用的圖書館資源與服務</a:t>
            </a:r>
            <a:r>
              <a:rPr lang="en-US" altLang="zh-TW" sz="16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r>
              <a:rPr lang="zh-TW" altLang="en-US" sz="16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資料庫最多</a:t>
            </a:r>
            <a:r>
              <a:rPr lang="en-US" altLang="zh-TW" sz="16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56.7%</a:t>
            </a:r>
            <a:r>
              <a:rPr lang="zh-TW" altLang="en-US" sz="16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；電子期刊</a:t>
            </a:r>
            <a:r>
              <a:rPr lang="en-US" altLang="zh-TW" sz="16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55%</a:t>
            </a:r>
            <a:r>
              <a:rPr lang="zh-TW" altLang="en-US" sz="16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；圖書借閱</a:t>
            </a:r>
            <a:r>
              <a:rPr lang="en-US" altLang="zh-TW" sz="16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50%</a:t>
            </a:r>
            <a:r>
              <a:rPr lang="zh-TW" altLang="en-US" sz="16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；館藏查閱</a:t>
            </a:r>
            <a:r>
              <a:rPr lang="en-US" altLang="zh-TW" sz="16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32.2%</a:t>
            </a:r>
            <a:r>
              <a:rPr lang="zh-TW" altLang="en-US" sz="16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；館內自修</a:t>
            </a:r>
            <a:r>
              <a:rPr lang="en-US" altLang="zh-TW" sz="16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26.3%</a:t>
            </a:r>
            <a:r>
              <a:rPr lang="zh-TW" altLang="en-US" sz="16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；公用電腦</a:t>
            </a:r>
            <a:r>
              <a:rPr lang="en-US" altLang="zh-TW" sz="16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23.9%</a:t>
            </a:r>
            <a:endParaRPr lang="zh-TW" altLang="en-US" sz="1600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793998" y="2854324"/>
            <a:ext cx="1804650" cy="3684588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EFEDEE-8E1A-47AC-99B3-D7D27269592D}" type="slidenum">
              <a:rPr lang="en-US" altLang="zh-TW" smtClean="0"/>
              <a:pPr>
                <a:defRPr/>
              </a:pPr>
              <a:t>43</a:t>
            </a:fld>
            <a:endParaRPr lang="en-US" altLang="zh-TW"/>
          </a:p>
        </p:txBody>
      </p:sp>
      <p:sp>
        <p:nvSpPr>
          <p:cNvPr id="16" name="矩形 15"/>
          <p:cNvSpPr/>
          <p:nvPr/>
        </p:nvSpPr>
        <p:spPr>
          <a:xfrm>
            <a:off x="1694181" y="1198567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回答滿意以上，佔</a:t>
            </a:r>
            <a:r>
              <a:rPr lang="en-US" altLang="zh-TW" sz="20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90%,</a:t>
            </a:r>
            <a:r>
              <a:rPr lang="zh-TW" altLang="zh-TW" sz="20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回答不滿意或很不滿意的只有</a:t>
            </a:r>
            <a:r>
              <a:rPr lang="en-US" altLang="zh-TW" sz="20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</a:t>
            </a:r>
            <a:r>
              <a:rPr lang="zh-TW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題中的少數</a:t>
            </a:r>
            <a:r>
              <a:rPr lang="zh-TW" altLang="zh-TW" sz="20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一兩位</a:t>
            </a:r>
            <a:endParaRPr lang="en-US" altLang="zh-TW" sz="2000" b="1" dirty="0">
              <a:solidFill>
                <a:srgbClr val="FFFF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939" y="2545412"/>
            <a:ext cx="1865501" cy="381093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5599" y="2735393"/>
            <a:ext cx="2193201" cy="3881012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524001" y="1598677"/>
            <a:ext cx="46070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以護理同仁回覆最多</a:t>
            </a:r>
            <a:r>
              <a:rPr lang="en-US" altLang="zh-TW" sz="16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58.6%</a:t>
            </a:r>
            <a:r>
              <a:rPr lang="zh-TW" altLang="en-US" sz="16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；幾含各職類均有</a:t>
            </a:r>
            <a:endParaRPr lang="en-US" altLang="zh-TW" sz="1600" b="1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03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2495600" y="-34499"/>
            <a:ext cx="7886700" cy="1046656"/>
          </a:xfrm>
          <a:noFill/>
        </p:spPr>
        <p:txBody>
          <a:bodyPr>
            <a:noAutofit/>
          </a:bodyPr>
          <a:lstStyle/>
          <a:p>
            <a:pPr algn="ctr"/>
            <a:r>
              <a:rPr lang="zh-TW" altLang="en-US" sz="6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滿意度調查</a:t>
            </a:r>
            <a:r>
              <a:rPr lang="en-US" altLang="zh-TW" sz="6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6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回饋</a:t>
            </a:r>
            <a:endParaRPr lang="zh-TW" altLang="en-US" sz="6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idx="1"/>
          </p:nvPr>
        </p:nvSpPr>
        <p:spPr>
          <a:xfrm>
            <a:off x="1823400" y="2151067"/>
            <a:ext cx="3868340" cy="1144215"/>
          </a:xfrm>
        </p:spPr>
        <p:txBody>
          <a:bodyPr>
            <a:normAutofit/>
          </a:bodyPr>
          <a:lstStyle/>
          <a:p>
            <a:endParaRPr lang="en-US" altLang="zh-TW" sz="2500" dirty="0"/>
          </a:p>
          <a:p>
            <a:endParaRPr lang="en-US" altLang="zh-TW" sz="2500" dirty="0"/>
          </a:p>
          <a:p>
            <a:endParaRPr lang="en-US" altLang="zh-TW" sz="4500" dirty="0"/>
          </a:p>
          <a:p>
            <a:pPr>
              <a:lnSpc>
                <a:spcPct val="170000"/>
              </a:lnSpc>
            </a:pPr>
            <a:endParaRPr lang="en-US" altLang="zh-TW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70000"/>
              </a:lnSpc>
            </a:pPr>
            <a:endParaRPr lang="en-US" altLang="zh-TW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70000"/>
              </a:lnSpc>
            </a:pPr>
            <a:endParaRPr lang="en-US" altLang="zh-TW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EFEDEE-8E1A-47AC-99B3-D7D27269592D}" type="slidenum">
              <a:rPr lang="en-US" altLang="zh-TW" smtClean="0"/>
              <a:pPr>
                <a:defRPr/>
              </a:pPr>
              <a:t>44</a:t>
            </a:fld>
            <a:endParaRPr lang="en-US" altLang="zh-TW"/>
          </a:p>
        </p:txBody>
      </p:sp>
      <p:graphicFrame>
        <p:nvGraphicFramePr>
          <p:cNvPr id="15" name="表格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0233255"/>
              </p:ext>
            </p:extLst>
          </p:nvPr>
        </p:nvGraphicFramePr>
        <p:xfrm>
          <a:off x="373224" y="1012157"/>
          <a:ext cx="10907485" cy="56725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907485">
                  <a:extLst>
                    <a:ext uri="{9D8B030D-6E8A-4147-A177-3AD203B41FA5}">
                      <a16:colId xmlns:a16="http://schemas.microsoft.com/office/drawing/2014/main" xmlns="" val="1526500390"/>
                    </a:ext>
                  </a:extLst>
                </a:gridCol>
              </a:tblGrid>
              <a:tr h="6746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預約書籍通知非常</a:t>
                      </a:r>
                      <a:r>
                        <a:rPr lang="zh-TW" sz="2400" kern="0" dirty="0" smtClean="0">
                          <a:effectLst/>
                        </a:rPr>
                        <a:t>有效率館</a:t>
                      </a:r>
                      <a:r>
                        <a:rPr lang="zh-TW" sz="2400" kern="0" dirty="0">
                          <a:effectLst/>
                        </a:rPr>
                        <a:t>內櫃台人員非常親切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933" marR="11933" marT="0" marB="0" anchor="ctr"/>
                </a:tc>
                <a:extLst>
                  <a:ext uri="{0D108BD9-81ED-4DB2-BD59-A6C34878D82A}">
                    <a16:rowId xmlns:a16="http://schemas.microsoft.com/office/drawing/2014/main" xmlns="" val="3859574394"/>
                  </a:ext>
                </a:extLst>
              </a:tr>
              <a:tr h="33732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很棒</a:t>
                      </a:r>
                      <a:r>
                        <a:rPr lang="en-US" sz="2400" kern="0" dirty="0">
                          <a:effectLst/>
                        </a:rPr>
                        <a:t>, </a:t>
                      </a:r>
                      <a:r>
                        <a:rPr lang="zh-TW" sz="2400" kern="0" dirty="0">
                          <a:effectLst/>
                        </a:rPr>
                        <a:t>圖書館的廁所超乾淨</a:t>
                      </a:r>
                      <a:r>
                        <a:rPr lang="en-US" sz="2400" kern="0" dirty="0">
                          <a:effectLst/>
                        </a:rPr>
                        <a:t>, </a:t>
                      </a:r>
                      <a:r>
                        <a:rPr lang="zh-TW" sz="2400" kern="0" dirty="0">
                          <a:effectLst/>
                        </a:rPr>
                        <a:t>這是我最喜歡的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933" marR="11933" marT="0" marB="0" anchor="ctr"/>
                </a:tc>
                <a:extLst>
                  <a:ext uri="{0D108BD9-81ED-4DB2-BD59-A6C34878D82A}">
                    <a16:rowId xmlns:a16="http://schemas.microsoft.com/office/drawing/2014/main" xmlns="" val="2059906191"/>
                  </a:ext>
                </a:extLst>
              </a:tr>
              <a:tr h="33732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親切、專業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933" marR="11933" marT="0" marB="0" anchor="ctr"/>
                </a:tc>
                <a:extLst>
                  <a:ext uri="{0D108BD9-81ED-4DB2-BD59-A6C34878D82A}">
                    <a16:rowId xmlns:a16="http://schemas.microsoft.com/office/drawing/2014/main" xmlns="" val="3936506275"/>
                  </a:ext>
                </a:extLst>
              </a:tr>
              <a:tr h="33732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謝謝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933" marR="11933" marT="0" marB="0" anchor="ctr"/>
                </a:tc>
                <a:extLst>
                  <a:ext uri="{0D108BD9-81ED-4DB2-BD59-A6C34878D82A}">
                    <a16:rowId xmlns:a16="http://schemas.microsoft.com/office/drawing/2014/main" xmlns="" val="2702379150"/>
                  </a:ext>
                </a:extLst>
              </a:tr>
              <a:tr h="33732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無。很親切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933" marR="11933" marT="0" marB="0" anchor="ctr"/>
                </a:tc>
                <a:extLst>
                  <a:ext uri="{0D108BD9-81ED-4DB2-BD59-A6C34878D82A}">
                    <a16:rowId xmlns:a16="http://schemas.microsoft.com/office/drawing/2014/main" xmlns="" val="3063659795"/>
                  </a:ext>
                </a:extLst>
              </a:tr>
              <a:tr h="33732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很好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933" marR="11933" marT="0" marB="0" anchor="ctr"/>
                </a:tc>
                <a:extLst>
                  <a:ext uri="{0D108BD9-81ED-4DB2-BD59-A6C34878D82A}">
                    <a16:rowId xmlns:a16="http://schemas.microsoft.com/office/drawing/2014/main" xmlns="" val="1957714513"/>
                  </a:ext>
                </a:extLst>
              </a:tr>
              <a:tr h="33732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謝謝圖書館提供一個安靜便利的好環境，服務人員也很親切友善，謝謝！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933" marR="11933" marT="0" marB="0" anchor="ctr"/>
                </a:tc>
                <a:extLst>
                  <a:ext uri="{0D108BD9-81ED-4DB2-BD59-A6C34878D82A}">
                    <a16:rowId xmlns:a16="http://schemas.microsoft.com/office/drawing/2014/main" xmlns="" val="3096054929"/>
                  </a:ext>
                </a:extLst>
              </a:tr>
              <a:tr h="33732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皆滿意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933" marR="11933" marT="0" marB="0" anchor="ctr"/>
                </a:tc>
                <a:extLst>
                  <a:ext uri="{0D108BD9-81ED-4DB2-BD59-A6C34878D82A}">
                    <a16:rowId xmlns:a16="http://schemas.microsoft.com/office/drawing/2014/main" xmlns="" val="2260743072"/>
                  </a:ext>
                </a:extLst>
              </a:tr>
              <a:tr h="33732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很用心，謝謝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933" marR="11933" marT="0" marB="0" anchor="ctr"/>
                </a:tc>
                <a:extLst>
                  <a:ext uri="{0D108BD9-81ED-4DB2-BD59-A6C34878D82A}">
                    <a16:rowId xmlns:a16="http://schemas.microsoft.com/office/drawing/2014/main" xmlns="" val="2524574500"/>
                  </a:ext>
                </a:extLst>
              </a:tr>
              <a:tr h="6701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很喜歡圖書館的空間，借還書的服務很好，在館內找尋圖書或閱讀都令人感到自在放心。謝謝所有圖書館的工作人員們</a:t>
                      </a:r>
                      <a:r>
                        <a:rPr lang="en-US" sz="2400" kern="0" dirty="0">
                          <a:effectLst/>
                        </a:rPr>
                        <a:t>^_^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933" marR="11933" marT="0" marB="0" anchor="ctr"/>
                </a:tc>
                <a:extLst>
                  <a:ext uri="{0D108BD9-81ED-4DB2-BD59-A6C34878D82A}">
                    <a16:rowId xmlns:a16="http://schemas.microsoft.com/office/drawing/2014/main" xmlns="" val="3523207232"/>
                  </a:ext>
                </a:extLst>
              </a:tr>
              <a:tr h="13403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1.</a:t>
                      </a:r>
                      <a:r>
                        <a:rPr lang="zh-TW" sz="2400" kern="0" dirty="0">
                          <a:effectLst/>
                        </a:rPr>
                        <a:t>沒有需要改進的。</a:t>
                      </a:r>
                      <a:endParaRPr lang="zh-TW" sz="2400" kern="1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2.</a:t>
                      </a:r>
                      <a:r>
                        <a:rPr lang="zh-TW" sz="2400" kern="0" dirty="0">
                          <a:effectLst/>
                        </a:rPr>
                        <a:t>想要表揚圖書館工作人員服務非常親切溫暖，多次諮詢服務都感受到非常熱心的解惑，非常感恩，尤其要感謝徐嘉僑先生、阮怡菱小姐的服務，非常值得讚揚。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933" marR="11933" marT="0" marB="0" anchor="ctr"/>
                </a:tc>
                <a:extLst>
                  <a:ext uri="{0D108BD9-81ED-4DB2-BD59-A6C34878D82A}">
                    <a16:rowId xmlns:a16="http://schemas.microsoft.com/office/drawing/2014/main" xmlns="" val="38239028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206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45</a:t>
            </a:fld>
            <a:endParaRPr lang="en-US" dirty="0"/>
          </a:p>
        </p:txBody>
      </p:sp>
      <p:sp>
        <p:nvSpPr>
          <p:cNvPr id="5" name="矩形 4"/>
          <p:cNvSpPr/>
          <p:nvPr/>
        </p:nvSpPr>
        <p:spPr>
          <a:xfrm>
            <a:off x="3900912" y="2316305"/>
            <a:ext cx="4379742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9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ell MT" panose="02020503060305020303" pitchFamily="18" charset="0"/>
              </a:rPr>
              <a:t>Q</a:t>
            </a:r>
            <a:r>
              <a:rPr lang="zh-TW" altLang="en-US" sz="9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ell MT" panose="02020503060305020303" pitchFamily="18" charset="0"/>
              </a:rPr>
              <a:t>＆</a:t>
            </a:r>
            <a:r>
              <a:rPr lang="en-US" altLang="zh-TW" sz="9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ell MT" panose="02020503060305020303" pitchFamily="18" charset="0"/>
              </a:rPr>
              <a:t>A</a:t>
            </a:r>
          </a:p>
          <a:p>
            <a:pPr algn="ctr"/>
            <a:endParaRPr lang="zh-TW" alt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525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11591" y="1"/>
            <a:ext cx="7125511" cy="1101012"/>
          </a:xfrm>
        </p:spPr>
        <p:txBody>
          <a:bodyPr>
            <a:normAutofit/>
          </a:bodyPr>
          <a:lstStyle/>
          <a:p>
            <a:r>
              <a:rPr lang="zh-TW" altLang="en-US" sz="6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醫院圖書館之服務</a:t>
            </a:r>
            <a:endParaRPr lang="zh-TW" altLang="en-US" sz="6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7680" y="1166327"/>
            <a:ext cx="11884124" cy="5691673"/>
          </a:xfrm>
        </p:spPr>
        <p:txBody>
          <a:bodyPr>
            <a:normAutofit fontScale="85000" lnSpcReduction="20000"/>
          </a:bodyPr>
          <a:lstStyle/>
          <a:p>
            <a:r>
              <a:rPr lang="zh-TW" altLang="en-US" sz="44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服務項目</a:t>
            </a:r>
            <a:endParaRPr lang="en-US" altLang="zh-TW" sz="4400" b="1" dirty="0" smtClean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3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閱覽</a:t>
            </a:r>
            <a:r>
              <a:rPr lang="en-US" altLang="zh-TW" sz="33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3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館內閱覽公用電腦掃描影印</a:t>
            </a:r>
            <a:r>
              <a:rPr lang="en-US" altLang="zh-TW" sz="33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…)</a:t>
            </a:r>
          </a:p>
          <a:p>
            <a:r>
              <a:rPr lang="zh-TW" altLang="en-US" sz="33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流通</a:t>
            </a:r>
            <a:r>
              <a:rPr lang="en-US" altLang="zh-TW" sz="33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3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館內借還書館外代借代還</a:t>
            </a:r>
            <a:r>
              <a:rPr lang="en-US" altLang="zh-TW" sz="33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…)</a:t>
            </a:r>
          </a:p>
          <a:p>
            <a:r>
              <a:rPr lang="zh-TW" altLang="en-US" sz="33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參考</a:t>
            </a:r>
            <a:r>
              <a:rPr lang="en-US" altLang="zh-TW" sz="33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3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諮詢圖書館利用教育館際合作</a:t>
            </a:r>
            <a:r>
              <a:rPr lang="en-US" altLang="zh-TW" sz="33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…)</a:t>
            </a:r>
          </a:p>
          <a:p>
            <a:r>
              <a:rPr lang="zh-TW" altLang="en-US" sz="33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採購與編目</a:t>
            </a:r>
            <a:r>
              <a:rPr lang="en-US" altLang="zh-TW" sz="33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3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圖書期刊資料庫等之紙本</a:t>
            </a:r>
            <a:r>
              <a:rPr lang="en-US" altLang="zh-TW" sz="33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&amp;</a:t>
            </a:r>
            <a:r>
              <a:rPr lang="zh-TW" altLang="en-US" sz="33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電子資源</a:t>
            </a:r>
            <a:r>
              <a:rPr lang="en-US" altLang="zh-TW" sz="33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sz="33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知識服務或資訊服務</a:t>
            </a:r>
            <a:r>
              <a:rPr lang="en-US" altLang="zh-TW" sz="33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3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檢索</a:t>
            </a:r>
            <a:r>
              <a:rPr lang="zh-TW" altLang="en-US" sz="33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服務、</a:t>
            </a:r>
            <a:r>
              <a:rPr lang="zh-TW" altLang="en-US" sz="33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教學、研究力分析</a:t>
            </a:r>
            <a:r>
              <a:rPr lang="en-US" altLang="zh-TW" sz="33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…)</a:t>
            </a:r>
          </a:p>
          <a:p>
            <a:endParaRPr lang="en-US" altLang="zh-TW" sz="3300" b="1" dirty="0" smtClean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fontAlgn="base">
              <a:buNone/>
            </a:pPr>
            <a:r>
              <a:rPr lang="zh-TW" altLang="en-US" sz="3500" dirty="0" smtClean="0">
                <a:solidFill>
                  <a:srgbClr val="FF99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500" dirty="0" smtClean="0">
                <a:solidFill>
                  <a:srgbClr val="FF99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※</a:t>
            </a:r>
            <a:r>
              <a:rPr lang="zh-TW" altLang="en-US" sz="3500" dirty="0" smtClean="0">
                <a:solidFill>
                  <a:srgbClr val="FF99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下列為台北醫學大學圖書館提供服務</a:t>
            </a:r>
            <a:endParaRPr lang="zh-TW" altLang="en-US" sz="3500" dirty="0">
              <a:solidFill>
                <a:srgbClr val="FF99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fontAlgn="base"/>
            <a:r>
              <a:rPr lang="zh-TW" altLang="en-US" sz="3200" dirty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借書服務、閱覽服務、新書通報、資料庫講習、圖書館利用教育、參考諮詢、館際合作、館內資料</a:t>
            </a:r>
            <a:r>
              <a:rPr lang="zh-TW" altLang="en-US" sz="3200" dirty="0" smtClean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影印與</a:t>
            </a:r>
            <a:r>
              <a:rPr lang="zh-TW" altLang="en-US" sz="3200" dirty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掃描服務、教授指定參考書、分館代借代還</a:t>
            </a:r>
            <a:r>
              <a:rPr lang="en-US" altLang="zh-TW" sz="3200" dirty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3200" dirty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等等。</a:t>
            </a:r>
          </a:p>
          <a:p>
            <a:endParaRPr lang="en-US" altLang="zh-TW" sz="3600" b="1" dirty="0" smtClean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14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0795" y="1329612"/>
            <a:ext cx="7405800" cy="8636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zh-TW" altLang="en-US" sz="6700" b="1" dirty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圖書館之服務及業務</a:t>
            </a:r>
            <a:r>
              <a:rPr lang="en-US" altLang="zh-TW" sz="6000" b="1" dirty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6000" b="1" dirty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b="1" dirty="0">
                <a:solidFill>
                  <a:schemeClr val="tx2">
                    <a:lumMod val="50000"/>
                    <a:lumOff val="50000"/>
                  </a:schemeClr>
                </a:solidFill>
                <a:latin typeface="標楷體" pitchFamily="65" charset="-120"/>
                <a:ea typeface="標楷體" pitchFamily="65" charset="-120"/>
              </a:rPr>
              <a:t>圖書館主要任務為管理醫學知識</a:t>
            </a:r>
            <a:r>
              <a:rPr lang="zh-TW" altLang="en-US" b="1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標楷體" pitchFamily="65" charset="-120"/>
                <a:ea typeface="標楷體" pitchFamily="65" charset="-120"/>
              </a:rPr>
              <a:t>資源</a:t>
            </a:r>
            <a:br>
              <a:rPr lang="zh-TW" altLang="en-US" b="1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b="1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標楷體" pitchFamily="65" charset="-120"/>
                <a:ea typeface="標楷體" pitchFamily="65" charset="-120"/>
              </a:rPr>
              <a:t>為</a:t>
            </a:r>
            <a:r>
              <a:rPr lang="zh-TW" altLang="en-US" b="1" dirty="0">
                <a:solidFill>
                  <a:schemeClr val="tx2">
                    <a:lumMod val="50000"/>
                    <a:lumOff val="50000"/>
                  </a:schemeClr>
                </a:solidFill>
                <a:latin typeface="標楷體" pitchFamily="65" charset="-120"/>
                <a:ea typeface="標楷體" pitchFamily="65" charset="-120"/>
              </a:rPr>
              <a:t>全院提供完整而豐富的醫學資訊</a:t>
            </a:r>
            <a:br>
              <a:rPr lang="zh-TW" altLang="en-US" b="1" dirty="0">
                <a:solidFill>
                  <a:schemeClr val="tx2">
                    <a:lumMod val="50000"/>
                    <a:lumOff val="50000"/>
                  </a:schemeClr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48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8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en-US" sz="4800" b="1" dirty="0">
              <a:solidFill>
                <a:schemeClr val="tx2">
                  <a:lumMod val="50000"/>
                  <a:lumOff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8197470"/>
              </p:ext>
            </p:extLst>
          </p:nvPr>
        </p:nvGraphicFramePr>
        <p:xfrm>
          <a:off x="578497" y="1412777"/>
          <a:ext cx="11353599" cy="5174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1CCBCD-22F9-451F-A50A-73199AF5A2B4}" type="slidenum">
              <a:rPr lang="en-US" altLang="zh-TW"/>
              <a:pPr>
                <a:defRPr/>
              </a:pPr>
              <a:t>6</a:t>
            </a:fld>
            <a:endParaRPr lang="en-US" altLang="zh-TW" dirty="0"/>
          </a:p>
        </p:txBody>
      </p:sp>
      <p:pic>
        <p:nvPicPr>
          <p:cNvPr id="7173" name="Picture 9" descr="j0283618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996" y="190533"/>
            <a:ext cx="1943100" cy="145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D9F5189-4B40-40B1-9D0B-EC16C8EC3A76}" type="datetime1">
              <a:rPr lang="zh-TW" altLang="en-US" smtClean="0"/>
              <a:t>2019/5/12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93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75045" y="202941"/>
            <a:ext cx="6064897" cy="778098"/>
          </a:xfrm>
          <a:noFill/>
        </p:spPr>
        <p:txBody>
          <a:bodyPr>
            <a:noAutofit/>
          </a:bodyPr>
          <a:lstStyle/>
          <a:p>
            <a:r>
              <a:rPr lang="zh-TW" altLang="en-US" sz="6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館員分工與合作</a:t>
            </a:r>
            <a:endParaRPr lang="zh-TW" altLang="en-US" sz="6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idx="1"/>
          </p:nvPr>
        </p:nvSpPr>
        <p:spPr>
          <a:xfrm>
            <a:off x="1775520" y="1535113"/>
            <a:ext cx="8568952" cy="639762"/>
          </a:xfrm>
        </p:spPr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專業館員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人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+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非專業館員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人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+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工友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人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+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研究助理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人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/>
          </a:p>
        </p:txBody>
      </p:sp>
      <p:sp>
        <p:nvSpPr>
          <p:cNvPr id="7" name="內容版面配置區 6"/>
          <p:cNvSpPr>
            <a:spLocks noGrp="1"/>
          </p:cNvSpPr>
          <p:nvPr>
            <p:ph sz="half" idx="2"/>
          </p:nvPr>
        </p:nvSpPr>
        <p:spPr>
          <a:xfrm>
            <a:off x="740228" y="1685636"/>
            <a:ext cx="4435724" cy="4896544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sz="22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綜理館務</a:t>
            </a:r>
            <a:r>
              <a:rPr lang="en-US" altLang="zh-TW" sz="22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1</a:t>
            </a:r>
          </a:p>
          <a:p>
            <a:r>
              <a:rPr lang="zh-TW" altLang="en-US" sz="22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採購圖書及視聽數據</a:t>
            </a:r>
            <a:r>
              <a:rPr lang="en-US" altLang="zh-TW" sz="22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1</a:t>
            </a:r>
          </a:p>
          <a:p>
            <a:r>
              <a:rPr lang="zh-TW" altLang="en-US" sz="22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分編</a:t>
            </a:r>
            <a:r>
              <a:rPr lang="en-US" altLang="zh-TW" sz="22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1</a:t>
            </a:r>
          </a:p>
          <a:p>
            <a:r>
              <a:rPr lang="zh-TW" altLang="en-US" sz="22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支援採編加工</a:t>
            </a:r>
            <a:r>
              <a:rPr lang="en-US" altLang="zh-TW" sz="22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1</a:t>
            </a:r>
          </a:p>
          <a:p>
            <a:r>
              <a:rPr lang="zh-TW" altLang="en-US" sz="22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西文期刊</a:t>
            </a:r>
            <a:r>
              <a:rPr lang="en-US" altLang="zh-TW" sz="22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1</a:t>
            </a:r>
          </a:p>
          <a:p>
            <a:r>
              <a:rPr lang="zh-TW" altLang="en-US" sz="22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中文期刊</a:t>
            </a:r>
            <a:r>
              <a:rPr lang="en-US" altLang="zh-TW" sz="22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zh-TW" altLang="en-US" sz="22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圖書館自動化 </a:t>
            </a:r>
            <a:r>
              <a:rPr lang="en-US" altLang="zh-TW" sz="22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1</a:t>
            </a:r>
          </a:p>
          <a:p>
            <a:r>
              <a:rPr lang="zh-TW" altLang="en-US" sz="22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參考</a:t>
            </a:r>
            <a:r>
              <a:rPr lang="en-US" altLang="zh-TW" sz="22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2</a:t>
            </a:r>
          </a:p>
          <a:p>
            <a:r>
              <a:rPr lang="zh-TW" altLang="en-US" sz="22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流通與行政</a:t>
            </a:r>
            <a:r>
              <a:rPr lang="en-US" altLang="zh-TW" sz="22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1</a:t>
            </a:r>
          </a:p>
          <a:p>
            <a:r>
              <a:rPr lang="zh-TW" altLang="en-US" sz="22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典藏與環境維護</a:t>
            </a:r>
            <a:r>
              <a:rPr lang="en-US" altLang="zh-TW" sz="22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1</a:t>
            </a:r>
          </a:p>
          <a:p>
            <a:r>
              <a:rPr lang="zh-TW" altLang="en-US" sz="22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平日流通櫃檯</a:t>
            </a:r>
            <a:r>
              <a:rPr lang="en-US" altLang="zh-TW" sz="22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2</a:t>
            </a:r>
          </a:p>
          <a:p>
            <a:r>
              <a:rPr lang="zh-TW" altLang="en-US" sz="22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計畫</a:t>
            </a:r>
            <a:r>
              <a:rPr lang="en-US" altLang="zh-TW" sz="22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3</a:t>
            </a:r>
          </a:p>
          <a:p>
            <a:r>
              <a:rPr lang="zh-TW" altLang="en-US" sz="22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書籍上架</a:t>
            </a:r>
            <a:r>
              <a:rPr lang="zh-TW" altLang="en-US" sz="2200" b="1" dirty="0">
                <a:solidFill>
                  <a:srgbClr val="FFFF00"/>
                </a:solidFill>
                <a:latin typeface="新細明體"/>
                <a:ea typeface="新細明體"/>
              </a:rPr>
              <a:t>、</a:t>
            </a:r>
            <a:r>
              <a:rPr lang="zh-TW" altLang="en-US" sz="22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清潔</a:t>
            </a:r>
            <a:r>
              <a:rPr lang="zh-TW" altLang="en-US" sz="2200" b="1" dirty="0">
                <a:solidFill>
                  <a:srgbClr val="FFFF00"/>
                </a:solidFill>
                <a:latin typeface="新細明體"/>
              </a:rPr>
              <a:t>、</a:t>
            </a:r>
            <a:r>
              <a:rPr lang="zh-TW" altLang="en-US" sz="22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公文傳遞等</a:t>
            </a:r>
            <a:r>
              <a:rPr lang="en-US" altLang="zh-TW" sz="22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2</a:t>
            </a:r>
          </a:p>
        </p:txBody>
      </p:sp>
      <p:sp>
        <p:nvSpPr>
          <p:cNvPr id="10" name="內容版面配置區 9"/>
          <p:cNvSpPr>
            <a:spLocks noGrp="1"/>
          </p:cNvSpPr>
          <p:nvPr>
            <p:ph sz="quarter" idx="4"/>
          </p:nvPr>
        </p:nvSpPr>
        <p:spPr>
          <a:xfrm>
            <a:off x="5538664" y="1723801"/>
            <a:ext cx="5527442" cy="3951288"/>
          </a:xfrm>
        </p:spPr>
        <p:txBody>
          <a:bodyPr>
            <a:normAutofit/>
          </a:bodyPr>
          <a:lstStyle/>
          <a:p>
            <a:r>
              <a:rPr lang="zh-TW" altLang="en-US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共同事務</a:t>
            </a:r>
            <a:r>
              <a:rPr lang="en-US" altLang="zh-TW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:</a:t>
            </a:r>
          </a:p>
          <a:p>
            <a:r>
              <a:rPr lang="zh-TW" altLang="en-US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輪值週一至週五之中午班、晚班</a:t>
            </a:r>
            <a:endParaRPr lang="en-US" altLang="zh-TW" sz="2800" b="1" dirty="0" smtClean="0">
              <a:solidFill>
                <a:schemeClr val="accent6">
                  <a:lumMod val="20000"/>
                  <a:lumOff val="8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輪值週六之假日班</a:t>
            </a:r>
            <a:endParaRPr lang="en-US" altLang="zh-TW" sz="2800" b="1" dirty="0" smtClean="0">
              <a:solidFill>
                <a:schemeClr val="accent6">
                  <a:lumMod val="20000"/>
                  <a:lumOff val="8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臨時交辦事項</a:t>
            </a:r>
            <a:endParaRPr lang="zh-TW" altLang="en-US" sz="2800" b="1" dirty="0">
              <a:solidFill>
                <a:schemeClr val="accent6">
                  <a:lumMod val="20000"/>
                  <a:lumOff val="8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EA36-4646-417B-B755-9DF391F0D50A}" type="slidenum">
              <a:rPr lang="en-US" altLang="zh-TW" smtClean="0"/>
              <a:pPr/>
              <a:t>7</a:t>
            </a:fld>
            <a:endParaRPr lang="en-US" altLang="zh-TW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35F0E2-8B81-4EA0-A7BB-BCB968919406}" type="datetime1">
              <a:rPr lang="zh-TW" altLang="en-US" smtClean="0"/>
              <a:t>2019/5/12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6026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003B2-F963-49B4-9042-5A146D36AC1B}" type="slidenum">
              <a:rPr lang="en-US" altLang="zh-TW"/>
              <a:pPr/>
              <a:t>8</a:t>
            </a:fld>
            <a:endParaRPr lang="en-US" altLang="zh-TW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02229" y="101945"/>
            <a:ext cx="9610529" cy="1083044"/>
          </a:xfrm>
        </p:spPr>
        <p:txBody>
          <a:bodyPr>
            <a:noAutofit/>
          </a:bodyPr>
          <a:lstStyle/>
          <a:p>
            <a:r>
              <a:rPr lang="zh-TW" altLang="en-US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傳統圖書館與數位</a:t>
            </a:r>
            <a:r>
              <a:rPr lang="zh-TW" altLang="en-US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圖書館之</a:t>
            </a:r>
            <a:r>
              <a:rPr lang="zh-TW" altLang="en-US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差異性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50572" y="1435457"/>
            <a:ext cx="8229600" cy="3892550"/>
          </a:xfrm>
        </p:spPr>
        <p:txBody>
          <a:bodyPr/>
          <a:lstStyle/>
          <a:p>
            <a:pPr>
              <a:buFontTx/>
              <a:buNone/>
            </a:pPr>
            <a:endParaRPr lang="en-US" altLang="zh-TW" b="1" dirty="0"/>
          </a:p>
          <a:p>
            <a:r>
              <a:rPr lang="zh-TW" altLang="en-US" sz="3600" b="1" dirty="0">
                <a:solidFill>
                  <a:schemeClr val="bg2">
                    <a:lumMod val="20000"/>
                    <a:lumOff val="80000"/>
                  </a:schemeClr>
                </a:solidFill>
                <a:ea typeface="標楷體" panose="03000509000000000000" pitchFamily="65" charset="-120"/>
              </a:rPr>
              <a:t>人員資訊素養</a:t>
            </a:r>
          </a:p>
          <a:p>
            <a:r>
              <a:rPr lang="zh-TW" altLang="en-US" sz="3600" b="1" dirty="0">
                <a:solidFill>
                  <a:schemeClr val="bg2">
                    <a:lumMod val="20000"/>
                    <a:lumOff val="80000"/>
                  </a:schemeClr>
                </a:solidFill>
                <a:ea typeface="標楷體" panose="03000509000000000000" pitchFamily="65" charset="-120"/>
              </a:rPr>
              <a:t>資料量爆增</a:t>
            </a:r>
            <a:r>
              <a:rPr lang="en-US" altLang="en-US" sz="3600" b="1" dirty="0">
                <a:solidFill>
                  <a:schemeClr val="bg2">
                    <a:lumMod val="20000"/>
                    <a:lumOff val="80000"/>
                  </a:schemeClr>
                </a:solidFill>
                <a:ea typeface="標楷體" panose="03000509000000000000" pitchFamily="65" charset="-120"/>
              </a:rPr>
              <a:t>、</a:t>
            </a:r>
            <a:r>
              <a:rPr lang="zh-TW" altLang="en-US" sz="3600" b="1" dirty="0">
                <a:solidFill>
                  <a:schemeClr val="bg2">
                    <a:lumMod val="20000"/>
                    <a:lumOff val="80000"/>
                  </a:schemeClr>
                </a:solidFill>
                <a:ea typeface="標楷體" panose="03000509000000000000" pitchFamily="65" charset="-120"/>
              </a:rPr>
              <a:t>資料型態改變</a:t>
            </a:r>
          </a:p>
          <a:p>
            <a:r>
              <a:rPr lang="zh-TW" altLang="en-US" sz="3600" b="1" dirty="0">
                <a:solidFill>
                  <a:schemeClr val="bg2">
                    <a:lumMod val="20000"/>
                    <a:lumOff val="80000"/>
                  </a:schemeClr>
                </a:solidFill>
                <a:ea typeface="標楷體" panose="03000509000000000000" pitchFamily="65" charset="-120"/>
              </a:rPr>
              <a:t>費用調漲</a:t>
            </a:r>
            <a:r>
              <a:rPr lang="en-US" altLang="en-US" sz="3600" b="1" dirty="0">
                <a:solidFill>
                  <a:schemeClr val="bg2">
                    <a:lumMod val="20000"/>
                    <a:lumOff val="80000"/>
                  </a:schemeClr>
                </a:solidFill>
                <a:ea typeface="標楷體" panose="03000509000000000000" pitchFamily="65" charset="-120"/>
              </a:rPr>
              <a:t>、</a:t>
            </a:r>
            <a:r>
              <a:rPr lang="zh-TW" altLang="en-US" sz="3600" b="1" dirty="0">
                <a:solidFill>
                  <a:schemeClr val="bg2">
                    <a:lumMod val="20000"/>
                    <a:lumOff val="80000"/>
                  </a:schemeClr>
                </a:solidFill>
                <a:ea typeface="標楷體" panose="03000509000000000000" pitchFamily="65" charset="-120"/>
              </a:rPr>
              <a:t>資訊設備新增</a:t>
            </a:r>
          </a:p>
          <a:p>
            <a:r>
              <a:rPr lang="zh-TW" altLang="en-US" sz="3600" b="1" dirty="0">
                <a:solidFill>
                  <a:schemeClr val="bg2">
                    <a:lumMod val="20000"/>
                    <a:lumOff val="80000"/>
                  </a:schemeClr>
                </a:solidFill>
                <a:ea typeface="標楷體" panose="03000509000000000000" pitchFamily="65" charset="-120"/>
              </a:rPr>
              <a:t>讀者需求改變</a:t>
            </a:r>
          </a:p>
          <a:p>
            <a:endParaRPr lang="zh-TW" altLang="en-US" sz="3600" b="1" dirty="0">
              <a:solidFill>
                <a:srgbClr val="003399"/>
              </a:solidFill>
            </a:endParaRPr>
          </a:p>
          <a:p>
            <a:endParaRPr lang="en-US" altLang="zh-TW" b="1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1652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ED1F-65D3-47DB-9F75-2247D325168A}" type="slidenum">
              <a:rPr lang="en-US" altLang="zh-TW"/>
              <a:pPr/>
              <a:t>9</a:t>
            </a:fld>
            <a:endParaRPr lang="en-US" altLang="zh-TW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399922" y="213912"/>
            <a:ext cx="8534400" cy="1507067"/>
          </a:xfrm>
        </p:spPr>
        <p:txBody>
          <a:bodyPr/>
          <a:lstStyle/>
          <a:p>
            <a:r>
              <a:rPr lang="zh-TW" altLang="en-US" sz="47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館員的興趣和能力適應</a:t>
            </a:r>
            <a:br>
              <a:rPr lang="zh-TW" altLang="en-US" sz="47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重視人員與工作的融合</a:t>
            </a:r>
            <a:r>
              <a:rPr lang="en-US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4564" y="1637522"/>
            <a:ext cx="10683550" cy="491256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endParaRPr lang="en-US" altLang="zh-TW" sz="3400" dirty="0">
              <a:solidFill>
                <a:srgbClr val="FFFFCC"/>
              </a:solidFill>
              <a:ea typeface="華康隸書體W7" pitchFamily="49" charset="-12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zh-TW" altLang="en-US" sz="35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35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en-US" altLang="zh-TW" sz="3500" dirty="0">
                <a:solidFill>
                  <a:schemeClr val="tx2">
                    <a:lumMod val="20000"/>
                    <a:lumOff val="8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3500" dirty="0">
                <a:solidFill>
                  <a:schemeClr val="tx2">
                    <a:lumMod val="20000"/>
                    <a:lumOff val="8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儘可能指派適合於個人興趣與能力的工作</a:t>
            </a:r>
          </a:p>
          <a:p>
            <a:pPr>
              <a:lnSpc>
                <a:spcPct val="90000"/>
              </a:lnSpc>
              <a:buFontTx/>
              <a:buNone/>
            </a:pPr>
            <a:endParaRPr lang="zh-TW" altLang="en-US" sz="3500" dirty="0">
              <a:solidFill>
                <a:schemeClr val="tx2">
                  <a:lumMod val="20000"/>
                  <a:lumOff val="8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z="3500" dirty="0">
                <a:solidFill>
                  <a:schemeClr val="tx2">
                    <a:lumMod val="20000"/>
                    <a:lumOff val="8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3500" dirty="0">
                <a:solidFill>
                  <a:schemeClr val="tx2">
                    <a:lumMod val="20000"/>
                    <a:lumOff val="8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500" dirty="0">
                <a:solidFill>
                  <a:schemeClr val="tx2">
                    <a:lumMod val="20000"/>
                    <a:lumOff val="8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某些職位的工作內容變更，原任人員不適合該項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z="3500" dirty="0">
                <a:solidFill>
                  <a:schemeClr val="tx2">
                    <a:lumMod val="20000"/>
                    <a:lumOff val="8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新工作時，應予調整。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z="3500" dirty="0">
                <a:solidFill>
                  <a:schemeClr val="tx2">
                    <a:lumMod val="20000"/>
                    <a:lumOff val="8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z="3500" dirty="0">
                <a:solidFill>
                  <a:schemeClr val="tx2">
                    <a:lumMod val="20000"/>
                    <a:lumOff val="8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3500" dirty="0">
                <a:solidFill>
                  <a:schemeClr val="tx2">
                    <a:lumMod val="20000"/>
                    <a:lumOff val="8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500" dirty="0">
                <a:solidFill>
                  <a:schemeClr val="tx2">
                    <a:lumMod val="20000"/>
                    <a:lumOff val="8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如發現工作人員難以適應或厭倦其現有工作時，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z="3500" dirty="0">
                <a:solidFill>
                  <a:schemeClr val="tx2">
                    <a:lumMod val="20000"/>
                    <a:lumOff val="8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即可以調遣方式改變其工作，以提高其工作興趣，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z="3500" dirty="0">
                <a:solidFill>
                  <a:schemeClr val="tx2">
                    <a:lumMod val="20000"/>
                    <a:lumOff val="8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促進工作效率。 </a:t>
            </a:r>
          </a:p>
        </p:txBody>
      </p:sp>
    </p:spTree>
    <p:extLst>
      <p:ext uri="{BB962C8B-B14F-4D97-AF65-F5344CB8AC3E}">
        <p14:creationId xmlns:p14="http://schemas.microsoft.com/office/powerpoint/2010/main" val="36554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切割線">
  <a:themeElements>
    <a:clrScheme name="切割線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切割線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割線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12518</TotalTime>
  <Words>2701</Words>
  <Application>Microsoft Office PowerPoint</Application>
  <PresentationFormat>自訂</PresentationFormat>
  <Paragraphs>468</Paragraphs>
  <Slides>45</Slides>
  <Notes>9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45</vt:i4>
      </vt:variant>
    </vt:vector>
  </HeadingPairs>
  <TitlesOfParts>
    <vt:vector size="46" baseType="lpstr">
      <vt:lpstr>切割線</vt:lpstr>
      <vt:lpstr>醫院評鑑與醫院圖書館 服務及空間規劃(下)</vt:lpstr>
      <vt:lpstr>PowerPoint 簡報</vt:lpstr>
      <vt:lpstr>醫院圖書館之服務-以北榮為例</vt:lpstr>
      <vt:lpstr>圖書館開放時間</vt:lpstr>
      <vt:lpstr>醫院圖書館之服務</vt:lpstr>
      <vt:lpstr>圖書館之服務及業務 圖書館主要任務為管理醫學知識資源 為全院提供完整而豐富的醫學資訊  </vt:lpstr>
      <vt:lpstr>館員分工與合作</vt:lpstr>
      <vt:lpstr>傳統圖書館與數位圖書館之差異性</vt:lpstr>
      <vt:lpstr>館員的興趣和能力適應 (重視人員與工作的融合)</vt:lpstr>
      <vt:lpstr>解決人員衝突 </vt:lpstr>
      <vt:lpstr>現有人力之運用</vt:lpstr>
      <vt:lpstr>解決勞逸不均 </vt:lpstr>
      <vt:lpstr>換人做做看 </vt:lpstr>
      <vt:lpstr>在 職 訓 練 </vt:lpstr>
      <vt:lpstr>PowerPoint 簡報</vt:lpstr>
      <vt:lpstr>圖書暨視聽資料採購原則 -以北榮圖書館為例 </vt:lpstr>
      <vt:lpstr>單種期刊採購原則 -以北榮圖書館為例 </vt:lpstr>
      <vt:lpstr>圖書館聯合採購-以三榮總為例</vt:lpstr>
      <vt:lpstr>聯合採購之效益</vt:lpstr>
      <vt:lpstr>PowerPoint 簡報</vt:lpstr>
      <vt:lpstr>效益評估(以某年為例)</vt:lpstr>
      <vt:lpstr>新資料推廣服務</vt:lpstr>
      <vt:lpstr>圖書館網頁首頁新增新書書封輪播功能</vt:lpstr>
      <vt:lpstr>利用與教育訓練課程 </vt:lpstr>
      <vt:lpstr>遠距讀者教育訓練</vt:lpstr>
      <vt:lpstr>圖書館電子報</vt:lpstr>
      <vt:lpstr>館 際 合 作-建立合作關係之夥伴圖書館</vt:lpstr>
      <vt:lpstr>建置研究成果管理系統</vt:lpstr>
      <vt:lpstr>研究成果管理</vt:lpstr>
      <vt:lpstr>UpToDate資料庫+Micromedex Infobutton  　　                    HIS系統</vt:lpstr>
      <vt:lpstr>圖書館動線</vt:lpstr>
      <vt:lpstr>圖書館的空間利用-事前規劃</vt:lpstr>
      <vt:lpstr>圖書館的空間利用-對比</vt:lpstr>
      <vt:lpstr>圖書館的空間利用-對比</vt:lpstr>
      <vt:lpstr>圖書館的空間調整</vt:lpstr>
      <vt:lpstr>圖書館的空間調整</vt:lpstr>
      <vt:lpstr>圖書館的空間利用</vt:lpstr>
      <vt:lpstr>圖書館的空間利用</vt:lpstr>
      <vt:lpstr>圖書館的空間利用</vt:lpstr>
      <vt:lpstr>因應電腦教室搬遷</vt:lpstr>
      <vt:lpstr>電腦教室搬遷作業</vt:lpstr>
      <vt:lpstr>PowerPoint 簡報</vt:lpstr>
      <vt:lpstr>滿意度問卷調查106/7/19-31 回收746份</vt:lpstr>
      <vt:lpstr>滿意度調查-回饋</vt:lpstr>
      <vt:lpstr>PowerPoint 簡報</vt:lpstr>
    </vt:vector>
  </TitlesOfParts>
  <Company>臺北榮民總醫院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醫院評鑑與醫院圖書館 服務及空間規劃</dc:title>
  <dc:creator>YANG</dc:creator>
  <cp:lastModifiedBy>tzchiu</cp:lastModifiedBy>
  <cp:revision>112</cp:revision>
  <dcterms:created xsi:type="dcterms:W3CDTF">2019-04-25T14:47:57Z</dcterms:created>
  <dcterms:modified xsi:type="dcterms:W3CDTF">2019-05-12T05:53:05Z</dcterms:modified>
</cp:coreProperties>
</file>