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heme/themeOverride7.xml" ContentType="application/vnd.openxmlformats-officedocument.themeOverride+xml"/>
  <Override PartName="/ppt/theme/themeOverride12.xml" ContentType="application/vnd.openxmlformats-officedocument.themeOverr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Override5.xml" ContentType="application/vnd.openxmlformats-officedocument.themeOverride+xml"/>
  <Override PartName="/ppt/theme/themeOverride10.xml" ContentType="application/vnd.openxmlformats-officedocument.themeOverrid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Override17.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Override9.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Override8.xml" ContentType="application/vnd.openxmlformats-officedocument.themeOverride+xml"/>
  <Override PartName="/ppt/theme/themeOverride11.xml" ContentType="application/vnd.openxmlformats-officedocument.themeOverr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heme/themeOverride6.xml" ContentType="application/vnd.openxmlformats-officedocument.themeOverr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theme/themeOverride4.xml" ContentType="application/vnd.openxmlformats-officedocument.themeOverr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6" r:id="rId2"/>
    <p:sldId id="257" r:id="rId3"/>
    <p:sldId id="263" r:id="rId4"/>
    <p:sldId id="258" r:id="rId5"/>
    <p:sldId id="262" r:id="rId6"/>
    <p:sldId id="260" r:id="rId7"/>
    <p:sldId id="261" r:id="rId8"/>
    <p:sldId id="265" r:id="rId9"/>
    <p:sldId id="266" r:id="rId10"/>
    <p:sldId id="264" r:id="rId11"/>
    <p:sldId id="267" r:id="rId12"/>
    <p:sldId id="268" r:id="rId13"/>
    <p:sldId id="269" r:id="rId14"/>
    <p:sldId id="271" r:id="rId15"/>
    <p:sldId id="272" r:id="rId16"/>
    <p:sldId id="270" r:id="rId17"/>
    <p:sldId id="273" r:id="rId18"/>
    <p:sldId id="274" r:id="rId19"/>
    <p:sldId id="275" r:id="rId20"/>
    <p:sldId id="277" r:id="rId21"/>
    <p:sldId id="276" r:id="rId22"/>
    <p:sldId id="259" r:id="rId23"/>
  </p:sldIdLst>
  <p:sldSz cx="9144000" cy="6858000" type="screen4x3"/>
  <p:notesSz cx="6858000" cy="9144000"/>
  <p:defaultTextStyle>
    <a:defPPr>
      <a:defRPr lang="fr-FR"/>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35C06"/>
  </p:clrMru>
</p:presentationPr>
</file>

<file path=ppt/tableStyles.xml><?xml version="1.0" encoding="utf-8"?>
<a:tblStyleLst xmlns:a="http://schemas.openxmlformats.org/drawingml/2006/main" def="{5C22544A-7EE6-4342-B048-85BDC9FD1C3A}">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98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kumimoji="0" sz="1200">
                <a:ea typeface="+mn-ea"/>
              </a:defRPr>
            </a:lvl1pPr>
          </a:lstStyle>
          <a:p>
            <a:pPr>
              <a:defRPr/>
            </a:pPr>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kumimoji="0" sz="1200">
                <a:ea typeface="+mn-ea"/>
              </a:defRPr>
            </a:lvl1pPr>
          </a:lstStyle>
          <a:p>
            <a:pPr>
              <a:defRPr/>
            </a:pPr>
            <a:fld id="{29634573-DB7D-4C2E-BF09-2D9360E8027E}" type="datetimeFigureOut">
              <a:rPr lang="zh-TW" altLang="en-US"/>
              <a:pPr>
                <a:defRPr/>
              </a:pPr>
              <a:t>2010/6/15</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endParaRPr lang="zh-TW" altLang="en-US" noProof="0"/>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kumimoji="0" sz="1200">
                <a:ea typeface="+mn-ea"/>
              </a:defRPr>
            </a:lvl1pPr>
          </a:lstStyle>
          <a:p>
            <a:pPr>
              <a:defRPr/>
            </a:pPr>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kumimoji="0" sz="1200">
                <a:ea typeface="+mn-ea"/>
              </a:defRPr>
            </a:lvl1pPr>
          </a:lstStyle>
          <a:p>
            <a:pPr>
              <a:defRPr/>
            </a:pPr>
            <a:fld id="{31842AE0-3135-4B15-B519-A847B2AA05FC}"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zh-TW" altLang="en-US" smtClean="0"/>
              <a:t>按一下以編輯母片標題樣式</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fr-CA"/>
          </a:p>
        </p:txBody>
      </p:sp>
      <p:sp>
        <p:nvSpPr>
          <p:cNvPr id="4" name="Espace réservé de la date 3"/>
          <p:cNvSpPr>
            <a:spLocks noGrp="1"/>
          </p:cNvSpPr>
          <p:nvPr>
            <p:ph type="dt" sz="half" idx="10"/>
          </p:nvPr>
        </p:nvSpPr>
        <p:spPr/>
        <p:txBody>
          <a:bodyPr/>
          <a:lstStyle>
            <a:lvl1pPr>
              <a:defRPr/>
            </a:lvl1pPr>
          </a:lstStyle>
          <a:p>
            <a:pPr>
              <a:defRPr/>
            </a:pPr>
            <a:fld id="{ADCEA715-96A1-4635-B4B9-40720D8ADCE5}" type="datetime1">
              <a:rPr lang="fr-FR" altLang="zh-TW"/>
              <a:pPr>
                <a:defRPr/>
              </a:pPr>
              <a:t>15/06/2010</a:t>
            </a:fld>
            <a:endParaRPr lang="fr-CA" altLang="zh-TW"/>
          </a:p>
        </p:txBody>
      </p:sp>
      <p:sp>
        <p:nvSpPr>
          <p:cNvPr id="5" name="Espace réservé du pied de page 4"/>
          <p:cNvSpPr>
            <a:spLocks noGrp="1"/>
          </p:cNvSpPr>
          <p:nvPr>
            <p:ph type="ftr" sz="quarter" idx="11"/>
          </p:nvPr>
        </p:nvSpPr>
        <p:spPr/>
        <p:txBody>
          <a:bodyPr/>
          <a:lstStyle>
            <a:lvl1pPr>
              <a:defRPr/>
            </a:lvl1pPr>
          </a:lstStyle>
          <a:p>
            <a:pPr>
              <a:defRPr/>
            </a:pPr>
            <a:r>
              <a:rPr lang="en-US" altLang="zh-TW"/>
              <a:t>982</a:t>
            </a:r>
            <a:r>
              <a:rPr lang="zh-TW" altLang="en-US"/>
              <a:t>人文學資源期末報告：第一組</a:t>
            </a: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579344FE-8EBE-4439-B762-4EDD67B68A51}" type="slidenum">
              <a:rPr lang="fr-CA" altLang="zh-TW"/>
              <a:pPr>
                <a:defRPr/>
              </a:pPr>
              <a:t>‹#›</a:t>
            </a:fld>
            <a:endParaRPr lang="fr-CA" alt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zh-TW" altLang="en-US" smtClean="0"/>
              <a:t>按一下以編輯母片標題樣式</a:t>
            </a:r>
            <a:endParaRPr lang="fr-CA"/>
          </a:p>
        </p:txBody>
      </p:sp>
      <p:sp>
        <p:nvSpPr>
          <p:cNvPr id="3" name="Espace réservé du texte vertical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fr-CA"/>
          </a:p>
        </p:txBody>
      </p:sp>
      <p:sp>
        <p:nvSpPr>
          <p:cNvPr id="4" name="Espace réservé de la date 3"/>
          <p:cNvSpPr>
            <a:spLocks noGrp="1"/>
          </p:cNvSpPr>
          <p:nvPr>
            <p:ph type="dt" sz="half" idx="10"/>
          </p:nvPr>
        </p:nvSpPr>
        <p:spPr/>
        <p:txBody>
          <a:bodyPr/>
          <a:lstStyle>
            <a:lvl1pPr>
              <a:defRPr/>
            </a:lvl1pPr>
          </a:lstStyle>
          <a:p>
            <a:pPr>
              <a:defRPr/>
            </a:pPr>
            <a:fld id="{A09B33DD-3A9B-466F-834E-0EC863DB779B}" type="datetime1">
              <a:rPr lang="fr-FR" altLang="zh-TW"/>
              <a:pPr>
                <a:defRPr/>
              </a:pPr>
              <a:t>15/06/2010</a:t>
            </a:fld>
            <a:endParaRPr lang="fr-CA" altLang="zh-TW"/>
          </a:p>
        </p:txBody>
      </p:sp>
      <p:sp>
        <p:nvSpPr>
          <p:cNvPr id="5" name="Espace réservé du pied de page 4"/>
          <p:cNvSpPr>
            <a:spLocks noGrp="1"/>
          </p:cNvSpPr>
          <p:nvPr>
            <p:ph type="ftr" sz="quarter" idx="11"/>
          </p:nvPr>
        </p:nvSpPr>
        <p:spPr/>
        <p:txBody>
          <a:bodyPr/>
          <a:lstStyle>
            <a:lvl1pPr>
              <a:defRPr/>
            </a:lvl1pPr>
          </a:lstStyle>
          <a:p>
            <a:pPr>
              <a:defRPr/>
            </a:pPr>
            <a:r>
              <a:rPr lang="en-US" altLang="zh-TW"/>
              <a:t>982</a:t>
            </a:r>
            <a:r>
              <a:rPr lang="zh-TW" altLang="en-US"/>
              <a:t>人文學資源期末報告：第一組</a:t>
            </a: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D85BD7D0-23AC-41BB-B817-71AA61123C06}" type="slidenum">
              <a:rPr lang="fr-CA" altLang="zh-TW"/>
              <a:pPr>
                <a:defRPr/>
              </a:pPr>
              <a:t>‹#›</a:t>
            </a:fld>
            <a:endParaRPr lang="fr-CA"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fr-CA"/>
          </a:p>
        </p:txBody>
      </p:sp>
      <p:sp>
        <p:nvSpPr>
          <p:cNvPr id="4" name="Espace réservé de la date 3"/>
          <p:cNvSpPr>
            <a:spLocks noGrp="1"/>
          </p:cNvSpPr>
          <p:nvPr>
            <p:ph type="dt" sz="half" idx="10"/>
          </p:nvPr>
        </p:nvSpPr>
        <p:spPr/>
        <p:txBody>
          <a:bodyPr/>
          <a:lstStyle>
            <a:lvl1pPr>
              <a:defRPr/>
            </a:lvl1pPr>
          </a:lstStyle>
          <a:p>
            <a:pPr>
              <a:defRPr/>
            </a:pPr>
            <a:fld id="{B5954A56-659F-4F73-BEE1-3CA061E4B974}" type="datetime1">
              <a:rPr lang="fr-FR" altLang="zh-TW"/>
              <a:pPr>
                <a:defRPr/>
              </a:pPr>
              <a:t>15/06/2010</a:t>
            </a:fld>
            <a:endParaRPr lang="fr-CA" altLang="zh-TW"/>
          </a:p>
        </p:txBody>
      </p:sp>
      <p:sp>
        <p:nvSpPr>
          <p:cNvPr id="5" name="Espace réservé du pied de page 4"/>
          <p:cNvSpPr>
            <a:spLocks noGrp="1"/>
          </p:cNvSpPr>
          <p:nvPr>
            <p:ph type="ftr" sz="quarter" idx="11"/>
          </p:nvPr>
        </p:nvSpPr>
        <p:spPr/>
        <p:txBody>
          <a:bodyPr/>
          <a:lstStyle>
            <a:lvl1pPr>
              <a:defRPr/>
            </a:lvl1pPr>
          </a:lstStyle>
          <a:p>
            <a:pPr>
              <a:defRPr/>
            </a:pPr>
            <a:r>
              <a:rPr lang="en-US" altLang="zh-TW"/>
              <a:t>982</a:t>
            </a:r>
            <a:r>
              <a:rPr lang="zh-TW" altLang="en-US"/>
              <a:t>人文學資源期末報告：第一組</a:t>
            </a: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0309F2B4-9728-4DC0-A3A7-A4F2D1CF9D4E}" type="slidenum">
              <a:rPr lang="fr-CA" altLang="zh-TW"/>
              <a:pPr>
                <a:defRPr/>
              </a:pPr>
              <a:t>‹#›</a:t>
            </a:fld>
            <a:endParaRPr lang="fr-CA"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zh-TW" altLang="en-US" smtClean="0"/>
              <a:t>按一下以編輯母片標題樣式</a:t>
            </a:r>
            <a:endParaRPr lang="fr-CA"/>
          </a:p>
        </p:txBody>
      </p:sp>
      <p:sp>
        <p:nvSpPr>
          <p:cNvPr id="3" name="Espace réservé du contenu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fr-CA"/>
          </a:p>
        </p:txBody>
      </p:sp>
      <p:sp>
        <p:nvSpPr>
          <p:cNvPr id="4" name="Espace réservé de la date 3"/>
          <p:cNvSpPr>
            <a:spLocks noGrp="1"/>
          </p:cNvSpPr>
          <p:nvPr>
            <p:ph type="dt" sz="half" idx="10"/>
          </p:nvPr>
        </p:nvSpPr>
        <p:spPr/>
        <p:txBody>
          <a:bodyPr/>
          <a:lstStyle>
            <a:lvl1pPr>
              <a:defRPr/>
            </a:lvl1pPr>
          </a:lstStyle>
          <a:p>
            <a:pPr>
              <a:defRPr/>
            </a:pPr>
            <a:fld id="{624AA392-DCDC-41F8-8067-180E0F76AE6D}" type="datetime1">
              <a:rPr lang="fr-FR" altLang="zh-TW"/>
              <a:pPr>
                <a:defRPr/>
              </a:pPr>
              <a:t>15/06/2010</a:t>
            </a:fld>
            <a:endParaRPr lang="fr-CA" altLang="zh-TW"/>
          </a:p>
        </p:txBody>
      </p:sp>
      <p:sp>
        <p:nvSpPr>
          <p:cNvPr id="5" name="Espace réservé du pied de page 4"/>
          <p:cNvSpPr>
            <a:spLocks noGrp="1"/>
          </p:cNvSpPr>
          <p:nvPr>
            <p:ph type="ftr" sz="quarter" idx="11"/>
          </p:nvPr>
        </p:nvSpPr>
        <p:spPr/>
        <p:txBody>
          <a:bodyPr/>
          <a:lstStyle>
            <a:lvl1pPr>
              <a:defRPr/>
            </a:lvl1pPr>
          </a:lstStyle>
          <a:p>
            <a:pPr>
              <a:defRPr/>
            </a:pPr>
            <a:r>
              <a:rPr lang="en-US" altLang="zh-TW"/>
              <a:t>982</a:t>
            </a:r>
            <a:r>
              <a:rPr lang="zh-TW" altLang="en-US"/>
              <a:t>人文學資源期末報告：第一組</a:t>
            </a: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CBB87F82-8454-4858-8383-7A4123F981DC}" type="slidenum">
              <a:rPr lang="fr-CA" altLang="zh-TW"/>
              <a:pPr>
                <a:defRPr/>
              </a:pPr>
              <a:t>‹#›</a:t>
            </a:fld>
            <a:endParaRPr lang="fr-CA"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Espace réservé de la date 3"/>
          <p:cNvSpPr>
            <a:spLocks noGrp="1"/>
          </p:cNvSpPr>
          <p:nvPr>
            <p:ph type="dt" sz="half" idx="10"/>
          </p:nvPr>
        </p:nvSpPr>
        <p:spPr/>
        <p:txBody>
          <a:bodyPr/>
          <a:lstStyle>
            <a:lvl1pPr>
              <a:defRPr/>
            </a:lvl1pPr>
          </a:lstStyle>
          <a:p>
            <a:pPr>
              <a:defRPr/>
            </a:pPr>
            <a:fld id="{D9E0A4F5-B7B7-4831-B1B7-AF5CA4417100}" type="datetime1">
              <a:rPr lang="fr-FR" altLang="zh-TW"/>
              <a:pPr>
                <a:defRPr/>
              </a:pPr>
              <a:t>15/06/2010</a:t>
            </a:fld>
            <a:endParaRPr lang="fr-CA" altLang="zh-TW"/>
          </a:p>
        </p:txBody>
      </p:sp>
      <p:sp>
        <p:nvSpPr>
          <p:cNvPr id="5" name="Espace réservé du pied de page 4"/>
          <p:cNvSpPr>
            <a:spLocks noGrp="1"/>
          </p:cNvSpPr>
          <p:nvPr>
            <p:ph type="ftr" sz="quarter" idx="11"/>
          </p:nvPr>
        </p:nvSpPr>
        <p:spPr/>
        <p:txBody>
          <a:bodyPr/>
          <a:lstStyle>
            <a:lvl1pPr>
              <a:defRPr/>
            </a:lvl1pPr>
          </a:lstStyle>
          <a:p>
            <a:pPr>
              <a:defRPr/>
            </a:pPr>
            <a:r>
              <a:rPr lang="en-US" altLang="zh-TW"/>
              <a:t>982</a:t>
            </a:r>
            <a:r>
              <a:rPr lang="zh-TW" altLang="en-US"/>
              <a:t>人文學資源期末報告：第一組</a:t>
            </a: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764017C7-669F-4EDC-8D24-A711CE1C41BC}" type="slidenum">
              <a:rPr lang="fr-CA" altLang="zh-TW"/>
              <a:pPr>
                <a:defRPr/>
              </a:pPr>
              <a:t>‹#›</a:t>
            </a:fld>
            <a:endParaRPr lang="fr-CA"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zh-TW" altLang="en-US" smtClean="0"/>
              <a:t>按一下以編輯母片標題樣式</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fr-CA"/>
          </a:p>
        </p:txBody>
      </p:sp>
      <p:sp>
        <p:nvSpPr>
          <p:cNvPr id="5" name="Espace réservé de la date 3"/>
          <p:cNvSpPr>
            <a:spLocks noGrp="1"/>
          </p:cNvSpPr>
          <p:nvPr>
            <p:ph type="dt" sz="half" idx="10"/>
          </p:nvPr>
        </p:nvSpPr>
        <p:spPr/>
        <p:txBody>
          <a:bodyPr/>
          <a:lstStyle>
            <a:lvl1pPr>
              <a:defRPr/>
            </a:lvl1pPr>
          </a:lstStyle>
          <a:p>
            <a:pPr>
              <a:defRPr/>
            </a:pPr>
            <a:fld id="{5245702C-121E-41C6-9DFF-1B1ED93D6982}" type="datetime1">
              <a:rPr lang="fr-FR" altLang="zh-TW"/>
              <a:pPr>
                <a:defRPr/>
              </a:pPr>
              <a:t>15/06/2010</a:t>
            </a:fld>
            <a:endParaRPr lang="fr-CA" altLang="zh-TW"/>
          </a:p>
        </p:txBody>
      </p:sp>
      <p:sp>
        <p:nvSpPr>
          <p:cNvPr id="6" name="Espace réservé du pied de page 4"/>
          <p:cNvSpPr>
            <a:spLocks noGrp="1"/>
          </p:cNvSpPr>
          <p:nvPr>
            <p:ph type="ftr" sz="quarter" idx="11"/>
          </p:nvPr>
        </p:nvSpPr>
        <p:spPr/>
        <p:txBody>
          <a:bodyPr/>
          <a:lstStyle>
            <a:lvl1pPr>
              <a:defRPr/>
            </a:lvl1pPr>
          </a:lstStyle>
          <a:p>
            <a:pPr>
              <a:defRPr/>
            </a:pPr>
            <a:r>
              <a:rPr lang="en-US" altLang="zh-TW"/>
              <a:t>982</a:t>
            </a:r>
            <a:r>
              <a:rPr lang="zh-TW" altLang="en-US"/>
              <a:t>人文學資源期末報告：第一組</a:t>
            </a: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9D3BF9D9-3872-4CE8-B888-6228750F9B21}" type="slidenum">
              <a:rPr lang="fr-CA" altLang="zh-TW"/>
              <a:pPr>
                <a:defRPr/>
              </a:pPr>
              <a:t>‹#›</a:t>
            </a:fld>
            <a:endParaRPr lang="fr-CA"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zh-TW" altLang="en-US" smtClean="0"/>
              <a:t>按一下以編輯母片標題樣式</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fr-CA"/>
          </a:p>
        </p:txBody>
      </p:sp>
      <p:sp>
        <p:nvSpPr>
          <p:cNvPr id="7" name="Espace réservé de la date 3"/>
          <p:cNvSpPr>
            <a:spLocks noGrp="1"/>
          </p:cNvSpPr>
          <p:nvPr>
            <p:ph type="dt" sz="half" idx="10"/>
          </p:nvPr>
        </p:nvSpPr>
        <p:spPr/>
        <p:txBody>
          <a:bodyPr/>
          <a:lstStyle>
            <a:lvl1pPr>
              <a:defRPr/>
            </a:lvl1pPr>
          </a:lstStyle>
          <a:p>
            <a:pPr>
              <a:defRPr/>
            </a:pPr>
            <a:fld id="{71F3E29E-F18B-44A1-8A5D-EFE7DD69575F}" type="datetime1">
              <a:rPr lang="fr-FR" altLang="zh-TW"/>
              <a:pPr>
                <a:defRPr/>
              </a:pPr>
              <a:t>15/06/2010</a:t>
            </a:fld>
            <a:endParaRPr lang="fr-CA" altLang="zh-TW"/>
          </a:p>
        </p:txBody>
      </p:sp>
      <p:sp>
        <p:nvSpPr>
          <p:cNvPr id="8" name="Espace réservé du pied de page 4"/>
          <p:cNvSpPr>
            <a:spLocks noGrp="1"/>
          </p:cNvSpPr>
          <p:nvPr>
            <p:ph type="ftr" sz="quarter" idx="11"/>
          </p:nvPr>
        </p:nvSpPr>
        <p:spPr/>
        <p:txBody>
          <a:bodyPr/>
          <a:lstStyle>
            <a:lvl1pPr>
              <a:defRPr/>
            </a:lvl1pPr>
          </a:lstStyle>
          <a:p>
            <a:pPr>
              <a:defRPr/>
            </a:pPr>
            <a:r>
              <a:rPr lang="en-US" altLang="zh-TW"/>
              <a:t>982</a:t>
            </a:r>
            <a:r>
              <a:rPr lang="zh-TW" altLang="en-US"/>
              <a:t>人文學資源期末報告：第一組</a:t>
            </a:r>
            <a:endParaRPr lang="fr-CA"/>
          </a:p>
        </p:txBody>
      </p:sp>
      <p:sp>
        <p:nvSpPr>
          <p:cNvPr id="9" name="Espace réservé du numéro de diapositive 5"/>
          <p:cNvSpPr>
            <a:spLocks noGrp="1"/>
          </p:cNvSpPr>
          <p:nvPr>
            <p:ph type="sldNum" sz="quarter" idx="12"/>
          </p:nvPr>
        </p:nvSpPr>
        <p:spPr/>
        <p:txBody>
          <a:bodyPr/>
          <a:lstStyle>
            <a:lvl1pPr>
              <a:defRPr/>
            </a:lvl1pPr>
          </a:lstStyle>
          <a:p>
            <a:pPr>
              <a:defRPr/>
            </a:pPr>
            <a:fld id="{393B897E-236A-495C-9C7B-5BDFC2EE7E29}" type="slidenum">
              <a:rPr lang="fr-CA" altLang="zh-TW"/>
              <a:pPr>
                <a:defRPr/>
              </a:pPr>
              <a:t>‹#›</a:t>
            </a:fld>
            <a:endParaRPr lang="fr-CA"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zh-TW" altLang="en-US" smtClean="0"/>
              <a:t>按一下以編輯母片標題樣式</a:t>
            </a:r>
            <a:endParaRPr lang="fr-CA"/>
          </a:p>
        </p:txBody>
      </p:sp>
      <p:sp>
        <p:nvSpPr>
          <p:cNvPr id="3" name="Espace réservé de la date 3"/>
          <p:cNvSpPr>
            <a:spLocks noGrp="1"/>
          </p:cNvSpPr>
          <p:nvPr>
            <p:ph type="dt" sz="half" idx="10"/>
          </p:nvPr>
        </p:nvSpPr>
        <p:spPr/>
        <p:txBody>
          <a:bodyPr/>
          <a:lstStyle>
            <a:lvl1pPr>
              <a:defRPr/>
            </a:lvl1pPr>
          </a:lstStyle>
          <a:p>
            <a:pPr>
              <a:defRPr/>
            </a:pPr>
            <a:fld id="{78C4C8CC-AB15-408B-AA19-797452FA9F28}" type="datetime1">
              <a:rPr lang="fr-FR" altLang="zh-TW"/>
              <a:pPr>
                <a:defRPr/>
              </a:pPr>
              <a:t>15/06/2010</a:t>
            </a:fld>
            <a:endParaRPr lang="fr-CA" altLang="zh-TW"/>
          </a:p>
        </p:txBody>
      </p:sp>
      <p:sp>
        <p:nvSpPr>
          <p:cNvPr id="4" name="Espace réservé du pied de page 4"/>
          <p:cNvSpPr>
            <a:spLocks noGrp="1"/>
          </p:cNvSpPr>
          <p:nvPr>
            <p:ph type="ftr" sz="quarter" idx="11"/>
          </p:nvPr>
        </p:nvSpPr>
        <p:spPr/>
        <p:txBody>
          <a:bodyPr/>
          <a:lstStyle>
            <a:lvl1pPr>
              <a:defRPr/>
            </a:lvl1pPr>
          </a:lstStyle>
          <a:p>
            <a:pPr>
              <a:defRPr/>
            </a:pPr>
            <a:r>
              <a:rPr lang="en-US" altLang="zh-TW"/>
              <a:t>982</a:t>
            </a:r>
            <a:r>
              <a:rPr lang="zh-TW" altLang="en-US"/>
              <a:t>人文學資源期末報告：第一組</a:t>
            </a:r>
            <a:endParaRPr lang="fr-CA"/>
          </a:p>
        </p:txBody>
      </p:sp>
      <p:sp>
        <p:nvSpPr>
          <p:cNvPr id="5" name="Espace réservé du numéro de diapositive 5"/>
          <p:cNvSpPr>
            <a:spLocks noGrp="1"/>
          </p:cNvSpPr>
          <p:nvPr>
            <p:ph type="sldNum" sz="quarter" idx="12"/>
          </p:nvPr>
        </p:nvSpPr>
        <p:spPr/>
        <p:txBody>
          <a:bodyPr/>
          <a:lstStyle>
            <a:lvl1pPr>
              <a:defRPr/>
            </a:lvl1pPr>
          </a:lstStyle>
          <a:p>
            <a:pPr>
              <a:defRPr/>
            </a:pPr>
            <a:fld id="{FF53D9E8-A1D6-46D5-9CBB-39CA55F4D1F5}" type="slidenum">
              <a:rPr lang="fr-CA" altLang="zh-TW"/>
              <a:pPr>
                <a:defRPr/>
              </a:pPr>
              <a:t>‹#›</a:t>
            </a:fld>
            <a:endParaRPr lang="fr-CA"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A84841A5-6A88-41CC-ABC1-2D8272115DE1}" type="datetime1">
              <a:rPr lang="fr-FR" altLang="zh-TW"/>
              <a:pPr>
                <a:defRPr/>
              </a:pPr>
              <a:t>15/06/2010</a:t>
            </a:fld>
            <a:endParaRPr lang="fr-CA" altLang="zh-TW"/>
          </a:p>
        </p:txBody>
      </p:sp>
      <p:sp>
        <p:nvSpPr>
          <p:cNvPr id="3" name="Espace réservé du pied de page 4"/>
          <p:cNvSpPr>
            <a:spLocks noGrp="1"/>
          </p:cNvSpPr>
          <p:nvPr>
            <p:ph type="ftr" sz="quarter" idx="11"/>
          </p:nvPr>
        </p:nvSpPr>
        <p:spPr/>
        <p:txBody>
          <a:bodyPr/>
          <a:lstStyle>
            <a:lvl1pPr>
              <a:defRPr/>
            </a:lvl1pPr>
          </a:lstStyle>
          <a:p>
            <a:pPr>
              <a:defRPr/>
            </a:pPr>
            <a:r>
              <a:rPr lang="en-US" altLang="zh-TW"/>
              <a:t>982</a:t>
            </a:r>
            <a:r>
              <a:rPr lang="zh-TW" altLang="en-US"/>
              <a:t>人文學資源期末報告：第一組</a:t>
            </a:r>
            <a:endParaRPr lang="fr-CA"/>
          </a:p>
        </p:txBody>
      </p:sp>
      <p:sp>
        <p:nvSpPr>
          <p:cNvPr id="4" name="Espace réservé du numéro de diapositive 5"/>
          <p:cNvSpPr>
            <a:spLocks noGrp="1"/>
          </p:cNvSpPr>
          <p:nvPr>
            <p:ph type="sldNum" sz="quarter" idx="12"/>
          </p:nvPr>
        </p:nvSpPr>
        <p:spPr/>
        <p:txBody>
          <a:bodyPr/>
          <a:lstStyle>
            <a:lvl1pPr>
              <a:defRPr/>
            </a:lvl1pPr>
          </a:lstStyle>
          <a:p>
            <a:pPr>
              <a:defRPr/>
            </a:pPr>
            <a:fld id="{7A30392C-4D3C-4DB6-A674-3B745549707E}" type="slidenum">
              <a:rPr lang="fr-CA" altLang="zh-TW"/>
              <a:pPr>
                <a:defRPr/>
              </a:pPr>
              <a:t>‹#›</a:t>
            </a:fld>
            <a:endParaRPr lang="fr-CA"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Espace réservé de la date 3"/>
          <p:cNvSpPr>
            <a:spLocks noGrp="1"/>
          </p:cNvSpPr>
          <p:nvPr>
            <p:ph type="dt" sz="half" idx="10"/>
          </p:nvPr>
        </p:nvSpPr>
        <p:spPr/>
        <p:txBody>
          <a:bodyPr/>
          <a:lstStyle>
            <a:lvl1pPr>
              <a:defRPr/>
            </a:lvl1pPr>
          </a:lstStyle>
          <a:p>
            <a:pPr>
              <a:defRPr/>
            </a:pPr>
            <a:fld id="{5AFAC090-BC0F-41BF-86B2-7E10D4F674A4}" type="datetime1">
              <a:rPr lang="fr-FR" altLang="zh-TW"/>
              <a:pPr>
                <a:defRPr/>
              </a:pPr>
              <a:t>15/06/2010</a:t>
            </a:fld>
            <a:endParaRPr lang="fr-CA" altLang="zh-TW"/>
          </a:p>
        </p:txBody>
      </p:sp>
      <p:sp>
        <p:nvSpPr>
          <p:cNvPr id="6" name="Espace réservé du pied de page 4"/>
          <p:cNvSpPr>
            <a:spLocks noGrp="1"/>
          </p:cNvSpPr>
          <p:nvPr>
            <p:ph type="ftr" sz="quarter" idx="11"/>
          </p:nvPr>
        </p:nvSpPr>
        <p:spPr/>
        <p:txBody>
          <a:bodyPr/>
          <a:lstStyle>
            <a:lvl1pPr>
              <a:defRPr/>
            </a:lvl1pPr>
          </a:lstStyle>
          <a:p>
            <a:pPr>
              <a:defRPr/>
            </a:pPr>
            <a:r>
              <a:rPr lang="en-US" altLang="zh-TW"/>
              <a:t>982</a:t>
            </a:r>
            <a:r>
              <a:rPr lang="zh-TW" altLang="en-US"/>
              <a:t>人文學資源期末報告：第一組</a:t>
            </a: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EDE5C1E9-A8B2-43C2-AD15-7AD79383FF36}" type="slidenum">
              <a:rPr lang="fr-CA" altLang="zh-TW"/>
              <a:pPr>
                <a:defRPr/>
              </a:pPr>
              <a:t>‹#›</a:t>
            </a:fld>
            <a:endParaRPr lang="fr-CA"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fr-CA"/>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smtClean="0"/>
              <a:t>按一下圖示以新增圖片</a:t>
            </a:r>
            <a:endParaRPr lang="fr-CA"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Espace réservé de la date 3"/>
          <p:cNvSpPr>
            <a:spLocks noGrp="1"/>
          </p:cNvSpPr>
          <p:nvPr>
            <p:ph type="dt" sz="half" idx="10"/>
          </p:nvPr>
        </p:nvSpPr>
        <p:spPr/>
        <p:txBody>
          <a:bodyPr/>
          <a:lstStyle>
            <a:lvl1pPr>
              <a:defRPr/>
            </a:lvl1pPr>
          </a:lstStyle>
          <a:p>
            <a:pPr>
              <a:defRPr/>
            </a:pPr>
            <a:fld id="{41C19236-13CC-4580-B530-4B76DE188790}" type="datetime1">
              <a:rPr lang="fr-FR" altLang="zh-TW"/>
              <a:pPr>
                <a:defRPr/>
              </a:pPr>
              <a:t>15/06/2010</a:t>
            </a:fld>
            <a:endParaRPr lang="fr-CA" altLang="zh-TW"/>
          </a:p>
        </p:txBody>
      </p:sp>
      <p:sp>
        <p:nvSpPr>
          <p:cNvPr id="6" name="Espace réservé du pied de page 4"/>
          <p:cNvSpPr>
            <a:spLocks noGrp="1"/>
          </p:cNvSpPr>
          <p:nvPr>
            <p:ph type="ftr" sz="quarter" idx="11"/>
          </p:nvPr>
        </p:nvSpPr>
        <p:spPr/>
        <p:txBody>
          <a:bodyPr/>
          <a:lstStyle>
            <a:lvl1pPr>
              <a:defRPr/>
            </a:lvl1pPr>
          </a:lstStyle>
          <a:p>
            <a:pPr>
              <a:defRPr/>
            </a:pPr>
            <a:r>
              <a:rPr lang="en-US" altLang="zh-TW"/>
              <a:t>982</a:t>
            </a:r>
            <a:r>
              <a:rPr lang="zh-TW" altLang="en-US"/>
              <a:t>人文學資源期末報告：第一組</a:t>
            </a: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2D88D4D5-5A11-41DE-AFF9-69A7D944A4B8}" type="slidenum">
              <a:rPr lang="fr-CA" altLang="zh-TW"/>
              <a:pPr>
                <a:defRPr/>
              </a:pPr>
              <a:t>‹#›</a:t>
            </a:fld>
            <a:endParaRPr lang="fr-CA"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ltLang="zh-TW" smtClean="0"/>
              <a:t>Cliquez pour modifier le style du titre</a:t>
            </a:r>
            <a:endParaRPr lang="fr-CA" altLang="zh-TW" smtClean="0"/>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ltLang="zh-TW" smtClean="0"/>
              <a:t>Cliquez pour modifier les styles du texte du masque</a:t>
            </a:r>
          </a:p>
          <a:p>
            <a:pPr lvl="1"/>
            <a:r>
              <a:rPr lang="fr-FR" altLang="zh-TW" smtClean="0"/>
              <a:t>Deuxième niveau</a:t>
            </a:r>
          </a:p>
          <a:p>
            <a:pPr lvl="2"/>
            <a:r>
              <a:rPr lang="fr-FR" altLang="zh-TW" smtClean="0"/>
              <a:t>Troisième niveau</a:t>
            </a:r>
          </a:p>
          <a:p>
            <a:pPr lvl="3"/>
            <a:r>
              <a:rPr lang="fr-FR" altLang="zh-TW" smtClean="0"/>
              <a:t>Quatrième niveau</a:t>
            </a:r>
          </a:p>
          <a:p>
            <a:pPr lvl="4"/>
            <a:r>
              <a:rPr lang="fr-FR" altLang="zh-TW" smtClean="0"/>
              <a:t>Cinquième niveau</a:t>
            </a:r>
            <a:endParaRPr lang="fr-CA" altLang="zh-TW" smtClean="0"/>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kumimoji="0" sz="1200">
                <a:solidFill>
                  <a:srgbClr val="898989"/>
                </a:solidFill>
                <a:latin typeface="Calibri" pitchFamily="34" charset="0"/>
                <a:ea typeface="新細明體" pitchFamily="18" charset="-120"/>
              </a:defRPr>
            </a:lvl1pPr>
          </a:lstStyle>
          <a:p>
            <a:pPr>
              <a:defRPr/>
            </a:pPr>
            <a:fld id="{E958F282-5265-4884-8231-7090038BB953}" type="datetime1">
              <a:rPr lang="fr-FR" altLang="zh-TW"/>
              <a:pPr>
                <a:defRPr/>
              </a:pPr>
              <a:t>15/06/2010</a:t>
            </a:fld>
            <a:endParaRPr lang="fr-CA" altLang="zh-TW"/>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kumimoji="0" sz="1200">
                <a:solidFill>
                  <a:srgbClr val="898989"/>
                </a:solidFill>
                <a:latin typeface="Calibri" pitchFamily="34" charset="0"/>
                <a:ea typeface="+mn-ea"/>
              </a:defRPr>
            </a:lvl1pPr>
          </a:lstStyle>
          <a:p>
            <a:pPr>
              <a:defRPr/>
            </a:pPr>
            <a:r>
              <a:rPr lang="en-US" altLang="zh-TW"/>
              <a:t>982</a:t>
            </a:r>
            <a:r>
              <a:rPr lang="zh-TW" altLang="en-US"/>
              <a:t>人文學資源期末報告：第一組</a:t>
            </a:r>
            <a:endParaRPr lang="fr-CA"/>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kumimoji="0" sz="1200">
                <a:solidFill>
                  <a:srgbClr val="898989"/>
                </a:solidFill>
                <a:latin typeface="Calibri" pitchFamily="34" charset="0"/>
                <a:ea typeface="新細明體" pitchFamily="18" charset="-120"/>
              </a:defRPr>
            </a:lvl1pPr>
          </a:lstStyle>
          <a:p>
            <a:pPr>
              <a:defRPr/>
            </a:pPr>
            <a:fld id="{45F3A6E2-975A-477E-90BC-C8A05856A482}" type="slidenum">
              <a:rPr lang="fr-CA" altLang="zh-TW"/>
              <a:pPr>
                <a:defRPr/>
              </a:pPr>
              <a:t>‹#›</a:t>
            </a:fld>
            <a:endParaRPr lang="fr-CA" altLang="zh-TW"/>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3.xml"/><Relationship Id="rId1" Type="http://schemas.openxmlformats.org/officeDocument/2006/relationships/themeOverride" Target="../theme/themeOverride6.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3.xml"/><Relationship Id="rId1" Type="http://schemas.openxmlformats.org/officeDocument/2006/relationships/themeOverride" Target="../theme/themeOverride8.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3.xml"/><Relationship Id="rId1" Type="http://schemas.openxmlformats.org/officeDocument/2006/relationships/themeOverride" Target="../theme/themeOverride10.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3.xml"/><Relationship Id="rId1" Type="http://schemas.openxmlformats.org/officeDocument/2006/relationships/themeOverride" Target="../theme/themeOverride1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3.xml"/><Relationship Id="rId1" Type="http://schemas.openxmlformats.org/officeDocument/2006/relationships/themeOverride" Target="../theme/themeOverride16.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hemeOverride" Target="../theme/themeOverride17.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3.xml"/><Relationship Id="rId1" Type="http://schemas.openxmlformats.org/officeDocument/2006/relationships/themeOverride" Target="../theme/themeOverr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3.xml"/><Relationship Id="rId1" Type="http://schemas.openxmlformats.org/officeDocument/2006/relationships/themeOverride" Target="../theme/themeOverride3.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4338" name="Titre 1"/>
          <p:cNvSpPr>
            <a:spLocks noGrp="1"/>
          </p:cNvSpPr>
          <p:nvPr>
            <p:ph type="title"/>
          </p:nvPr>
        </p:nvSpPr>
        <p:spPr>
          <a:xfrm>
            <a:off x="457200" y="274638"/>
            <a:ext cx="8229600" cy="1858962"/>
          </a:xfrm>
        </p:spPr>
        <p:txBody>
          <a:bodyPr/>
          <a:lstStyle/>
          <a:p>
            <a:pPr eaLnBrk="1" hangingPunct="1"/>
            <a:r>
              <a:rPr lang="zh-TW" altLang="zh-TW" sz="4000" smtClean="0">
                <a:latin typeface="標楷體" pitchFamily="65" charset="-120"/>
                <a:ea typeface="標楷體" pitchFamily="65" charset="-120"/>
              </a:rPr>
              <a:t>輔仁大學中文系專任教師</a:t>
            </a:r>
            <a:r>
              <a:rPr lang="en-US" altLang="zh-TW" sz="4000" smtClean="0">
                <a:latin typeface="標楷體" pitchFamily="65" charset="-120"/>
                <a:ea typeface="標楷體" pitchFamily="65" charset="-120"/>
              </a:rPr>
              <a:t/>
            </a:r>
            <a:br>
              <a:rPr lang="en-US" altLang="zh-TW" sz="4000" smtClean="0">
                <a:latin typeface="標楷體" pitchFamily="65" charset="-120"/>
                <a:ea typeface="標楷體" pitchFamily="65" charset="-120"/>
              </a:rPr>
            </a:br>
            <a:r>
              <a:rPr lang="zh-TW" altLang="zh-TW" sz="4000" smtClean="0">
                <a:latin typeface="標楷體" pitchFamily="65" charset="-120"/>
                <a:ea typeface="標楷體" pitchFamily="65" charset="-120"/>
              </a:rPr>
              <a:t>引用文獻研究</a:t>
            </a:r>
          </a:p>
        </p:txBody>
      </p:sp>
      <p:sp>
        <p:nvSpPr>
          <p:cNvPr id="14339" name="Sous-titre 2"/>
          <p:cNvSpPr>
            <a:spLocks noGrp="1"/>
          </p:cNvSpPr>
          <p:nvPr>
            <p:ph sz="half" idx="1"/>
          </p:nvPr>
        </p:nvSpPr>
        <p:spPr>
          <a:xfrm>
            <a:off x="457200" y="2349500"/>
            <a:ext cx="4038600" cy="3776663"/>
          </a:xfrm>
        </p:spPr>
        <p:txBody>
          <a:bodyPr/>
          <a:lstStyle/>
          <a:p>
            <a:pPr eaLnBrk="1" hangingPunct="1">
              <a:buFont typeface="Arial" charset="0"/>
              <a:buNone/>
            </a:pPr>
            <a:r>
              <a:rPr lang="zh-TW" altLang="en-US" sz="2400" smtClean="0">
                <a:latin typeface="標楷體" pitchFamily="65" charset="-120"/>
                <a:ea typeface="標楷體" pitchFamily="65" charset="-120"/>
              </a:rPr>
              <a:t>第一組</a:t>
            </a:r>
            <a:endParaRPr lang="en-US" altLang="zh-TW" sz="2400" smtClean="0">
              <a:latin typeface="標楷體" pitchFamily="65" charset="-120"/>
              <a:ea typeface="標楷體" pitchFamily="65" charset="-120"/>
            </a:endParaRPr>
          </a:p>
          <a:p>
            <a:pPr eaLnBrk="1" hangingPunct="1">
              <a:buFont typeface="Arial" charset="0"/>
              <a:buNone/>
            </a:pPr>
            <a:r>
              <a:rPr lang="zh-TW" altLang="en-US" sz="2400" smtClean="0">
                <a:latin typeface="標楷體" pitchFamily="65" charset="-120"/>
                <a:ea typeface="標楷體" pitchFamily="65" charset="-120"/>
              </a:rPr>
              <a:t>圖資三 </a:t>
            </a:r>
            <a:r>
              <a:rPr lang="en-US" altLang="zh-TW" sz="2400" smtClean="0">
                <a:latin typeface="標楷體" pitchFamily="65" charset="-120"/>
                <a:ea typeface="標楷體" pitchFamily="65" charset="-120"/>
              </a:rPr>
              <a:t>496100721 </a:t>
            </a:r>
            <a:r>
              <a:rPr lang="zh-TW" altLang="en-US" sz="2400" smtClean="0">
                <a:latin typeface="標楷體" pitchFamily="65" charset="-120"/>
                <a:ea typeface="標楷體" pitchFamily="65" charset="-120"/>
              </a:rPr>
              <a:t>吳雨霏    </a:t>
            </a:r>
            <a:endParaRPr lang="en-US" altLang="zh-TW" sz="2400" smtClean="0">
              <a:latin typeface="標楷體" pitchFamily="65" charset="-120"/>
              <a:ea typeface="標楷體" pitchFamily="65" charset="-120"/>
            </a:endParaRPr>
          </a:p>
          <a:p>
            <a:pPr eaLnBrk="1" hangingPunct="1">
              <a:buFont typeface="Arial" charset="0"/>
              <a:buNone/>
            </a:pPr>
            <a:r>
              <a:rPr lang="zh-TW" altLang="en-US" sz="2400" smtClean="0">
                <a:latin typeface="標楷體" pitchFamily="65" charset="-120"/>
                <a:ea typeface="標楷體" pitchFamily="65" charset="-120"/>
              </a:rPr>
              <a:t>圖資三 </a:t>
            </a:r>
            <a:r>
              <a:rPr lang="en-US" altLang="zh-TW" sz="2400" smtClean="0">
                <a:latin typeface="標楷體" pitchFamily="65" charset="-120"/>
                <a:ea typeface="標楷體" pitchFamily="65" charset="-120"/>
              </a:rPr>
              <a:t>496100757 </a:t>
            </a:r>
            <a:r>
              <a:rPr lang="zh-TW" altLang="en-US" sz="2400" smtClean="0">
                <a:latin typeface="標楷體" pitchFamily="65" charset="-120"/>
                <a:ea typeface="標楷體" pitchFamily="65" charset="-120"/>
              </a:rPr>
              <a:t>張雅雯</a:t>
            </a:r>
            <a:endParaRPr lang="en-US" altLang="zh-TW" sz="2400" smtClean="0">
              <a:latin typeface="標楷體" pitchFamily="65" charset="-120"/>
              <a:ea typeface="標楷體" pitchFamily="65" charset="-120"/>
            </a:endParaRPr>
          </a:p>
          <a:p>
            <a:pPr eaLnBrk="1" hangingPunct="1">
              <a:buFont typeface="Arial" charset="0"/>
              <a:buNone/>
            </a:pPr>
            <a:r>
              <a:rPr lang="zh-TW" altLang="en-US" sz="2400" smtClean="0">
                <a:latin typeface="標楷體" pitchFamily="65" charset="-120"/>
                <a:ea typeface="標楷體" pitchFamily="65" charset="-120"/>
              </a:rPr>
              <a:t>圖資四 </a:t>
            </a:r>
            <a:r>
              <a:rPr lang="en-US" altLang="zh-TW" sz="2400" smtClean="0">
                <a:latin typeface="標楷體" pitchFamily="65" charset="-120"/>
                <a:ea typeface="標楷體" pitchFamily="65" charset="-120"/>
              </a:rPr>
              <a:t>595100400 </a:t>
            </a:r>
            <a:r>
              <a:rPr lang="zh-TW" altLang="en-US" sz="2400" smtClean="0">
                <a:latin typeface="標楷體" pitchFamily="65" charset="-120"/>
                <a:ea typeface="標楷體" pitchFamily="65" charset="-120"/>
              </a:rPr>
              <a:t>柯懷斐</a:t>
            </a:r>
            <a:endParaRPr lang="en-US" altLang="zh-TW" sz="2400" smtClean="0">
              <a:latin typeface="標楷體" pitchFamily="65" charset="-120"/>
              <a:ea typeface="標楷體" pitchFamily="65" charset="-120"/>
            </a:endParaRPr>
          </a:p>
        </p:txBody>
      </p:sp>
      <p:sp>
        <p:nvSpPr>
          <p:cNvPr id="14340" name="內容版面配置區 10"/>
          <p:cNvSpPr>
            <a:spLocks noGrp="1"/>
          </p:cNvSpPr>
          <p:nvPr>
            <p:ph sz="half" idx="2"/>
          </p:nvPr>
        </p:nvSpPr>
        <p:spPr>
          <a:xfrm>
            <a:off x="5292725" y="2781300"/>
            <a:ext cx="3851275" cy="3344863"/>
          </a:xfrm>
        </p:spPr>
        <p:txBody>
          <a:bodyPr/>
          <a:lstStyle/>
          <a:p>
            <a:pPr eaLnBrk="1" hangingPunct="1">
              <a:buFont typeface="Arial" charset="0"/>
              <a:buNone/>
            </a:pPr>
            <a:r>
              <a:rPr lang="zh-TW" altLang="en-US" sz="2400" smtClean="0">
                <a:latin typeface="標楷體" pitchFamily="65" charset="-120"/>
                <a:ea typeface="標楷體" pitchFamily="65" charset="-120"/>
              </a:rPr>
              <a:t>圖資三 </a:t>
            </a:r>
            <a:r>
              <a:rPr lang="en-US" altLang="zh-TW" sz="2400" smtClean="0">
                <a:latin typeface="標楷體" pitchFamily="65" charset="-120"/>
                <a:ea typeface="標楷體" pitchFamily="65" charset="-120"/>
              </a:rPr>
              <a:t>596100079 </a:t>
            </a:r>
            <a:r>
              <a:rPr lang="zh-TW" altLang="en-US" sz="2400" smtClean="0">
                <a:latin typeface="標楷體" pitchFamily="65" charset="-120"/>
                <a:ea typeface="標楷體" pitchFamily="65" charset="-120"/>
              </a:rPr>
              <a:t>黃雅靖</a:t>
            </a:r>
            <a:endParaRPr lang="en-US" altLang="zh-TW" sz="2400" smtClean="0">
              <a:latin typeface="標楷體" pitchFamily="65" charset="-120"/>
              <a:ea typeface="標楷體" pitchFamily="65" charset="-120"/>
            </a:endParaRPr>
          </a:p>
          <a:p>
            <a:pPr eaLnBrk="1" hangingPunct="1">
              <a:buFont typeface="Arial" charset="0"/>
              <a:buNone/>
            </a:pPr>
            <a:r>
              <a:rPr lang="zh-TW" altLang="en-US" sz="2400" smtClean="0">
                <a:latin typeface="標楷體" pitchFamily="65" charset="-120"/>
                <a:ea typeface="標楷體" pitchFamily="65" charset="-120"/>
              </a:rPr>
              <a:t>圖資三 </a:t>
            </a:r>
            <a:r>
              <a:rPr lang="en-US" altLang="zh-TW" sz="2400" smtClean="0">
                <a:latin typeface="標楷體" pitchFamily="65" charset="-120"/>
                <a:ea typeface="標楷體" pitchFamily="65" charset="-120"/>
              </a:rPr>
              <a:t>596100263 </a:t>
            </a:r>
            <a:r>
              <a:rPr lang="zh-TW" altLang="en-US" sz="2400" smtClean="0">
                <a:latin typeface="標楷體" pitchFamily="65" charset="-120"/>
                <a:ea typeface="標楷體" pitchFamily="65" charset="-120"/>
              </a:rPr>
              <a:t>吳珮吟    </a:t>
            </a:r>
            <a:endParaRPr lang="en-US" altLang="zh-TW" sz="2400" smtClean="0">
              <a:latin typeface="標楷體" pitchFamily="65" charset="-120"/>
              <a:ea typeface="標楷體" pitchFamily="65" charset="-120"/>
            </a:endParaRPr>
          </a:p>
          <a:p>
            <a:pPr eaLnBrk="1" hangingPunct="1">
              <a:buFont typeface="Arial" charset="0"/>
              <a:buNone/>
            </a:pPr>
            <a:r>
              <a:rPr lang="zh-TW" altLang="en-US" sz="2400" smtClean="0">
                <a:latin typeface="標楷體" pitchFamily="65" charset="-120"/>
                <a:ea typeface="標楷體" pitchFamily="65" charset="-120"/>
              </a:rPr>
              <a:t>圖資三 </a:t>
            </a:r>
            <a:r>
              <a:rPr lang="en-US" altLang="zh-TW" sz="2400" smtClean="0">
                <a:latin typeface="標楷體" pitchFamily="65" charset="-120"/>
                <a:ea typeface="標楷體" pitchFamily="65" charset="-120"/>
              </a:rPr>
              <a:t>596100615 </a:t>
            </a:r>
            <a:r>
              <a:rPr lang="zh-TW" altLang="en-US" sz="2400" smtClean="0">
                <a:latin typeface="標楷體" pitchFamily="65" charset="-120"/>
                <a:ea typeface="標楷體" pitchFamily="65" charset="-120"/>
              </a:rPr>
              <a:t>李佳樺</a:t>
            </a:r>
          </a:p>
        </p:txBody>
      </p:sp>
      <p:sp>
        <p:nvSpPr>
          <p:cNvPr id="2053"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14342" name="投影片編號版面配置區 5"/>
          <p:cNvSpPr>
            <a:spLocks noGrp="1"/>
          </p:cNvSpPr>
          <p:nvPr>
            <p:ph type="sldNum" sz="quarter" idx="12"/>
          </p:nvPr>
        </p:nvSpPr>
        <p:spPr bwMode="auto">
          <a:noFill/>
          <a:ln>
            <a:miter lim="800000"/>
            <a:headEnd/>
            <a:tailEnd/>
          </a:ln>
        </p:spPr>
        <p:txBody>
          <a:bodyPr/>
          <a:lstStyle/>
          <a:p>
            <a:fld id="{0C38A975-8270-4194-9010-7E1CB612BC02}" type="slidenum">
              <a:rPr lang="fr-CA" altLang="zh-TW" smtClean="0">
                <a:ea typeface="新細明體" charset="-120"/>
              </a:rPr>
              <a:pPr/>
              <a:t>1</a:t>
            </a:fld>
            <a:endParaRPr lang="fr-CA" altLang="zh-TW" smtClean="0">
              <a:ea typeface="新細明體" charset="-120"/>
            </a:endParaRPr>
          </a:p>
        </p:txBody>
      </p:sp>
      <p:sp>
        <p:nvSpPr>
          <p:cNvPr id="14343" name="文字方塊 11"/>
          <p:cNvSpPr txBox="1">
            <a:spLocks noChangeArrowheads="1"/>
          </p:cNvSpPr>
          <p:nvPr/>
        </p:nvSpPr>
        <p:spPr bwMode="auto">
          <a:xfrm>
            <a:off x="5435600" y="5805488"/>
            <a:ext cx="3416300" cy="461962"/>
          </a:xfrm>
          <a:prstGeom prst="rect">
            <a:avLst/>
          </a:prstGeom>
          <a:noFill/>
          <a:ln w="9525">
            <a:noFill/>
            <a:miter lim="800000"/>
            <a:headEnd/>
            <a:tailEnd/>
          </a:ln>
        </p:spPr>
        <p:txBody>
          <a:bodyPr wrap="none">
            <a:spAutoFit/>
          </a:bodyPr>
          <a:lstStyle/>
          <a:p>
            <a:r>
              <a:rPr kumimoji="0" lang="zh-TW" altLang="en-US" sz="2400">
                <a:latin typeface="標楷體" pitchFamily="65" charset="-120"/>
                <a:ea typeface="標楷體" pitchFamily="65" charset="-120"/>
              </a:rPr>
              <a:t>報告日期：</a:t>
            </a:r>
            <a:r>
              <a:rPr kumimoji="0" lang="en-US" altLang="zh-TW" sz="2400">
                <a:latin typeface="標楷體" pitchFamily="65" charset="-120"/>
                <a:ea typeface="標楷體" pitchFamily="65" charset="-120"/>
              </a:rPr>
              <a:t>99</a:t>
            </a:r>
            <a:r>
              <a:rPr kumimoji="0" lang="zh-TW" altLang="en-US" sz="2400">
                <a:latin typeface="標楷體" pitchFamily="65" charset="-120"/>
                <a:ea typeface="標楷體" pitchFamily="65" charset="-120"/>
              </a:rPr>
              <a:t>年</a:t>
            </a:r>
            <a:r>
              <a:rPr kumimoji="0" lang="en-US" altLang="zh-TW" sz="2400">
                <a:latin typeface="標楷體" pitchFamily="65" charset="-120"/>
                <a:ea typeface="標楷體" pitchFamily="65" charset="-120"/>
              </a:rPr>
              <a:t>6</a:t>
            </a:r>
            <a:r>
              <a:rPr kumimoji="0" lang="zh-TW" altLang="en-US" sz="2400">
                <a:latin typeface="標楷體" pitchFamily="65" charset="-120"/>
                <a:ea typeface="標楷體" pitchFamily="65" charset="-120"/>
              </a:rPr>
              <a:t>月</a:t>
            </a:r>
            <a:r>
              <a:rPr kumimoji="0" lang="en-US" altLang="zh-TW" sz="2400">
                <a:latin typeface="標楷體" pitchFamily="65" charset="-120"/>
                <a:ea typeface="標楷體" pitchFamily="65" charset="-120"/>
              </a:rPr>
              <a:t>15</a:t>
            </a:r>
            <a:r>
              <a:rPr kumimoji="0" lang="zh-TW" altLang="en-US" sz="2400">
                <a:latin typeface="標楷體" pitchFamily="65" charset="-120"/>
                <a:ea typeface="標楷體" pitchFamily="65" charset="-120"/>
              </a:rPr>
              <a:t>日</a:t>
            </a:r>
            <a:endParaRPr kumimoji="0" lang="en-US" altLang="zh-TW" sz="240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pPr eaLnBrk="1" hangingPunct="1">
              <a:defRPr/>
            </a:pPr>
            <a:r>
              <a:rPr lang="zh-TW" altLang="en-US" dirty="0" smtClean="0">
                <a:solidFill>
                  <a:schemeClr val="accent2">
                    <a:lumMod val="75000"/>
                  </a:schemeClr>
                </a:solidFill>
                <a:latin typeface="標楷體" pitchFamily="65" charset="-120"/>
                <a:ea typeface="標楷體" pitchFamily="65" charset="-120"/>
              </a:rPr>
              <a:t>在研究上所需的資源來源</a:t>
            </a:r>
            <a:endParaRPr lang="zh-TW" altLang="en-US" dirty="0">
              <a:solidFill>
                <a:schemeClr val="accent2">
                  <a:lumMod val="75000"/>
                </a:schemeClr>
              </a:solidFill>
              <a:latin typeface="標楷體" pitchFamily="65" charset="-120"/>
              <a:ea typeface="標楷體" pitchFamily="65" charset="-120"/>
            </a:endParaRPr>
          </a:p>
        </p:txBody>
      </p:sp>
      <p:sp>
        <p:nvSpPr>
          <p:cNvPr id="6" name="文字版面配置區 5"/>
          <p:cNvSpPr>
            <a:spLocks noGrp="1"/>
          </p:cNvSpPr>
          <p:nvPr>
            <p:ph type="body" idx="1"/>
          </p:nvPr>
        </p:nvSpPr>
        <p:spPr/>
        <p:txBody>
          <a:bodyPr/>
          <a:lstStyle/>
          <a:p>
            <a:pPr eaLnBrk="1" hangingPunct="1">
              <a:defRPr/>
            </a:pPr>
            <a:endParaRPr lang="zh-TW" altLang="en-US"/>
          </a:p>
        </p:txBody>
      </p:sp>
      <p:sp>
        <p:nvSpPr>
          <p:cNvPr id="11268"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23557" name="投影片編號版面配置區 6"/>
          <p:cNvSpPr>
            <a:spLocks noGrp="1"/>
          </p:cNvSpPr>
          <p:nvPr>
            <p:ph type="sldNum" sz="quarter" idx="12"/>
          </p:nvPr>
        </p:nvSpPr>
        <p:spPr bwMode="auto">
          <a:noFill/>
          <a:ln>
            <a:miter lim="800000"/>
            <a:headEnd/>
            <a:tailEnd/>
          </a:ln>
        </p:spPr>
        <p:txBody>
          <a:bodyPr/>
          <a:lstStyle/>
          <a:p>
            <a:fld id="{C34D9C27-7C12-4261-ACD7-17C3E3ED263C}" type="slidenum">
              <a:rPr lang="fr-CA" altLang="zh-TW" smtClean="0">
                <a:ea typeface="新細明體" charset="-120"/>
              </a:rPr>
              <a:pPr/>
              <a:t>10</a:t>
            </a:fld>
            <a:endParaRPr lang="fr-CA" altLang="zh-TW" smtClean="0">
              <a:ea typeface="新細明體"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4578" name="標題 4"/>
          <p:cNvSpPr>
            <a:spLocks noGrp="1"/>
          </p:cNvSpPr>
          <p:nvPr>
            <p:ph type="title"/>
          </p:nvPr>
        </p:nvSpPr>
        <p:spPr/>
        <p:txBody>
          <a:bodyPr/>
          <a:lstStyle/>
          <a:p>
            <a:pPr eaLnBrk="1" hangingPunct="1"/>
            <a:endParaRPr lang="zh-TW" altLang="en-US" smtClean="0"/>
          </a:p>
        </p:txBody>
      </p:sp>
      <p:sp>
        <p:nvSpPr>
          <p:cNvPr id="6" name="內容版面配置區 5"/>
          <p:cNvSpPr>
            <a:spLocks noGrp="1"/>
          </p:cNvSpPr>
          <p:nvPr>
            <p:ph idx="1"/>
          </p:nvPr>
        </p:nvSpPr>
        <p:spPr/>
        <p:txBody>
          <a:bodyPr/>
          <a:lstStyle/>
          <a:p>
            <a:pPr marL="812800" indent="-812800" eaLnBrk="1" hangingPunct="1">
              <a:lnSpc>
                <a:spcPct val="130000"/>
              </a:lnSpc>
              <a:defRPr/>
            </a:pPr>
            <a:r>
              <a:rPr lang="zh-TW" altLang="en-US" dirty="0" smtClean="0">
                <a:latin typeface="標楷體" pitchFamily="65" charset="-120"/>
                <a:ea typeface="標楷體" pitchFamily="65" charset="-120"/>
              </a:rPr>
              <a:t>多數老師在研究上的資料來源都以紙本為主要資料來源，少部分老師會利用網路資源的資料作為研究上的參考。</a:t>
            </a:r>
          </a:p>
          <a:p>
            <a:pPr marL="1168400" lvl="1" indent="-711200" eaLnBrk="1" hangingPunct="1">
              <a:lnSpc>
                <a:spcPct val="130000"/>
              </a:lnSpc>
              <a:buFontTx/>
              <a:buAutoNum type="arabicPeriod"/>
              <a:defRPr/>
            </a:pPr>
            <a:r>
              <a:rPr lang="zh-TW" altLang="en-US" dirty="0" smtClean="0">
                <a:latin typeface="標楷體" pitchFamily="65" charset="-120"/>
                <a:ea typeface="標楷體" pitchFamily="65" charset="-120"/>
              </a:rPr>
              <a:t>以紙本為主的資料來源途徑</a:t>
            </a:r>
          </a:p>
          <a:p>
            <a:pPr marL="1168400" lvl="1" indent="-711200" eaLnBrk="1" hangingPunct="1">
              <a:lnSpc>
                <a:spcPct val="130000"/>
              </a:lnSpc>
              <a:buFontTx/>
              <a:buAutoNum type="arabicPeriod"/>
              <a:defRPr/>
            </a:pPr>
            <a:r>
              <a:rPr lang="zh-TW" altLang="en-US" dirty="0" smtClean="0">
                <a:latin typeface="標楷體" pitchFamily="65" charset="-120"/>
                <a:ea typeface="標楷體" pitchFamily="65" charset="-120"/>
              </a:rPr>
              <a:t>以網路為資料參考對象的資料來源途徑</a:t>
            </a:r>
          </a:p>
          <a:p>
            <a:pPr eaLnBrk="1" hangingPunct="1">
              <a:defRPr/>
            </a:pPr>
            <a:endParaRPr lang="zh-TW" altLang="en-US" dirty="0">
              <a:latin typeface="標楷體" pitchFamily="65" charset="-120"/>
              <a:ea typeface="標楷體" pitchFamily="65" charset="-120"/>
            </a:endParaRPr>
          </a:p>
        </p:txBody>
      </p:sp>
      <p:sp>
        <p:nvSpPr>
          <p:cNvPr id="12292"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24581" name="投影片編號版面配置區 6"/>
          <p:cNvSpPr>
            <a:spLocks noGrp="1"/>
          </p:cNvSpPr>
          <p:nvPr>
            <p:ph type="sldNum" sz="quarter" idx="12"/>
          </p:nvPr>
        </p:nvSpPr>
        <p:spPr bwMode="auto">
          <a:noFill/>
          <a:ln>
            <a:miter lim="800000"/>
            <a:headEnd/>
            <a:tailEnd/>
          </a:ln>
        </p:spPr>
        <p:txBody>
          <a:bodyPr/>
          <a:lstStyle/>
          <a:p>
            <a:fld id="{9F8195FE-977C-4A6A-9F93-7CE42907C2C4}" type="slidenum">
              <a:rPr lang="fr-CA" altLang="zh-TW" smtClean="0">
                <a:ea typeface="新細明體" charset="-120"/>
              </a:rPr>
              <a:pPr/>
              <a:t>11</a:t>
            </a:fld>
            <a:endParaRPr lang="fr-CA" altLang="zh-TW" smtClean="0">
              <a:ea typeface="新細明體"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pPr eaLnBrk="1" hangingPunct="1">
              <a:defRPr/>
            </a:pPr>
            <a:r>
              <a:rPr lang="zh-TW" altLang="en-US" dirty="0" smtClean="0">
                <a:solidFill>
                  <a:schemeClr val="accent2">
                    <a:lumMod val="75000"/>
                  </a:schemeClr>
                </a:solidFill>
                <a:latin typeface="標楷體" pitchFamily="65" charset="-120"/>
                <a:ea typeface="標楷體" pitchFamily="65" charset="-120"/>
              </a:rPr>
              <a:t>使用網路資源的習慣及態度</a:t>
            </a:r>
            <a:endParaRPr lang="zh-TW" altLang="en-US" dirty="0">
              <a:solidFill>
                <a:schemeClr val="accent2">
                  <a:lumMod val="75000"/>
                </a:schemeClr>
              </a:solidFill>
              <a:latin typeface="標楷體" pitchFamily="65" charset="-120"/>
              <a:ea typeface="標楷體" pitchFamily="65" charset="-120"/>
            </a:endParaRPr>
          </a:p>
        </p:txBody>
      </p:sp>
      <p:sp>
        <p:nvSpPr>
          <p:cNvPr id="6" name="文字版面配置區 5"/>
          <p:cNvSpPr>
            <a:spLocks noGrp="1"/>
          </p:cNvSpPr>
          <p:nvPr>
            <p:ph type="body" idx="1"/>
          </p:nvPr>
        </p:nvSpPr>
        <p:spPr/>
        <p:txBody>
          <a:bodyPr/>
          <a:lstStyle/>
          <a:p>
            <a:pPr eaLnBrk="1" hangingPunct="1">
              <a:defRPr/>
            </a:pPr>
            <a:endParaRPr lang="zh-TW" altLang="en-US"/>
          </a:p>
        </p:txBody>
      </p:sp>
      <p:sp>
        <p:nvSpPr>
          <p:cNvPr id="13316"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25605" name="投影片編號版面配置區 6"/>
          <p:cNvSpPr>
            <a:spLocks noGrp="1"/>
          </p:cNvSpPr>
          <p:nvPr>
            <p:ph type="sldNum" sz="quarter" idx="12"/>
          </p:nvPr>
        </p:nvSpPr>
        <p:spPr bwMode="auto">
          <a:noFill/>
          <a:ln>
            <a:miter lim="800000"/>
            <a:headEnd/>
            <a:tailEnd/>
          </a:ln>
        </p:spPr>
        <p:txBody>
          <a:bodyPr/>
          <a:lstStyle/>
          <a:p>
            <a:fld id="{1AFB981E-94E9-4A10-B6FE-9A75B38C184B}" type="slidenum">
              <a:rPr lang="fr-CA" altLang="zh-TW" smtClean="0">
                <a:ea typeface="新細明體" charset="-120"/>
              </a:rPr>
              <a:pPr/>
              <a:t>12</a:t>
            </a:fld>
            <a:endParaRPr lang="fr-CA" altLang="zh-TW" smtClean="0">
              <a:ea typeface="新細明體"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pPr eaLnBrk="1" hangingPunct="1">
              <a:defRPr/>
            </a:pPr>
            <a:r>
              <a:rPr lang="zh-TW" altLang="en-US" b="1" dirty="0" smtClean="0">
                <a:solidFill>
                  <a:schemeClr val="accent2">
                    <a:lumMod val="75000"/>
                  </a:schemeClr>
                </a:solidFill>
                <a:latin typeface="標楷體" pitchFamily="65" charset="-120"/>
                <a:ea typeface="標楷體" pitchFamily="65" charset="-120"/>
              </a:rPr>
              <a:t>使用網路資源的習慣及態度</a:t>
            </a:r>
            <a:endParaRPr lang="zh-TW" altLang="en-US" b="1" dirty="0">
              <a:solidFill>
                <a:schemeClr val="accent2">
                  <a:lumMod val="75000"/>
                </a:schemeClr>
              </a:solidFill>
              <a:latin typeface="標楷體" pitchFamily="65" charset="-120"/>
              <a:ea typeface="標楷體" pitchFamily="65" charset="-120"/>
            </a:endParaRPr>
          </a:p>
        </p:txBody>
      </p:sp>
      <p:sp>
        <p:nvSpPr>
          <p:cNvPr id="6" name="內容版面配置區 5"/>
          <p:cNvSpPr>
            <a:spLocks noGrp="1"/>
          </p:cNvSpPr>
          <p:nvPr>
            <p:ph idx="1"/>
          </p:nvPr>
        </p:nvSpPr>
        <p:spPr>
          <a:xfrm>
            <a:off x="457200" y="1687513"/>
            <a:ext cx="8229600" cy="4438650"/>
          </a:xfrm>
        </p:spPr>
        <p:txBody>
          <a:bodyPr/>
          <a:lstStyle/>
          <a:p>
            <a:pPr marL="609600" indent="-609600" eaLnBrk="1" hangingPunct="1">
              <a:defRPr/>
            </a:pPr>
            <a:r>
              <a:rPr lang="zh-TW" altLang="en-US" dirty="0" smtClean="0">
                <a:latin typeface="標楷體" pitchFamily="65" charset="-120"/>
                <a:ea typeface="標楷體" pitchFamily="65" charset="-120"/>
              </a:rPr>
              <a:t>常使用的網路資源有：中國期刊網、簫堯網、傳統四庫典籍。</a:t>
            </a:r>
          </a:p>
          <a:p>
            <a:pPr marL="609600" indent="-609600" eaLnBrk="1" hangingPunct="1">
              <a:defRPr/>
            </a:pPr>
            <a:endParaRPr lang="zh-TW" altLang="en-US" dirty="0" smtClean="0">
              <a:latin typeface="標楷體" pitchFamily="65" charset="-120"/>
              <a:ea typeface="標楷體" pitchFamily="65" charset="-120"/>
            </a:endParaRPr>
          </a:p>
          <a:p>
            <a:pPr marL="609600" indent="-609600" eaLnBrk="1" hangingPunct="1">
              <a:defRPr/>
            </a:pPr>
            <a:r>
              <a:rPr lang="zh-TW" altLang="en-US" dirty="0" smtClean="0">
                <a:latin typeface="標楷體" pitchFamily="65" charset="-120"/>
                <a:ea typeface="標楷體" pitchFamily="65" charset="-120"/>
              </a:rPr>
              <a:t>老師們一概認為網路資源：</a:t>
            </a:r>
          </a:p>
          <a:p>
            <a:pPr marL="609600" indent="-609600" eaLnBrk="1" hangingPunct="1">
              <a:buFontTx/>
              <a:buAutoNum type="arabicPeriod"/>
              <a:defRPr/>
            </a:pPr>
            <a:r>
              <a:rPr lang="zh-TW" altLang="en-US" dirty="0" smtClean="0">
                <a:latin typeface="標楷體" pitchFamily="65" charset="-120"/>
                <a:ea typeface="標楷體" pitchFamily="65" charset="-120"/>
              </a:rPr>
              <a:t>取得便利</a:t>
            </a:r>
          </a:p>
          <a:p>
            <a:pPr marL="609600" indent="-609600" eaLnBrk="1" hangingPunct="1">
              <a:buFontTx/>
              <a:buAutoNum type="arabicPeriod"/>
              <a:defRPr/>
            </a:pPr>
            <a:r>
              <a:rPr lang="zh-TW" altLang="en-US" dirty="0" smtClean="0">
                <a:latin typeface="標楷體" pitchFamily="65" charset="-120"/>
                <a:ea typeface="標楷體" pitchFamily="65" charset="-120"/>
              </a:rPr>
              <a:t>可信度低、錯誤率高</a:t>
            </a:r>
          </a:p>
          <a:p>
            <a:pPr marL="609600" indent="-609600" eaLnBrk="1" hangingPunct="1">
              <a:buFont typeface="Arial" charset="0"/>
              <a:buNone/>
              <a:defRPr/>
            </a:pPr>
            <a:endParaRPr lang="zh-TW" altLang="en-US" dirty="0" smtClean="0">
              <a:latin typeface="標楷體" pitchFamily="65" charset="-120"/>
              <a:ea typeface="標楷體" pitchFamily="65" charset="-120"/>
            </a:endParaRPr>
          </a:p>
          <a:p>
            <a:pPr marL="609600" indent="-609600" eaLnBrk="1" hangingPunct="1">
              <a:defRPr/>
            </a:pPr>
            <a:r>
              <a:rPr lang="zh-TW" altLang="en-US" dirty="0" smtClean="0">
                <a:latin typeface="標楷體" pitchFamily="65" charset="-120"/>
                <a:ea typeface="標楷體" pitchFamily="65" charset="-120"/>
              </a:rPr>
              <a:t>仍是偏重於紙本資源。</a:t>
            </a:r>
          </a:p>
          <a:p>
            <a:pPr eaLnBrk="1" hangingPunct="1">
              <a:defRPr/>
            </a:pPr>
            <a:endParaRPr lang="zh-TW" altLang="en-US" dirty="0">
              <a:latin typeface="標楷體" pitchFamily="65" charset="-120"/>
              <a:ea typeface="標楷體" pitchFamily="65" charset="-120"/>
            </a:endParaRPr>
          </a:p>
        </p:txBody>
      </p:sp>
      <p:sp>
        <p:nvSpPr>
          <p:cNvPr id="14340"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26629" name="投影片編號版面配置區 6"/>
          <p:cNvSpPr>
            <a:spLocks noGrp="1"/>
          </p:cNvSpPr>
          <p:nvPr>
            <p:ph type="sldNum" sz="quarter" idx="12"/>
          </p:nvPr>
        </p:nvSpPr>
        <p:spPr bwMode="auto">
          <a:noFill/>
          <a:ln>
            <a:miter lim="800000"/>
            <a:headEnd/>
            <a:tailEnd/>
          </a:ln>
        </p:spPr>
        <p:txBody>
          <a:bodyPr/>
          <a:lstStyle/>
          <a:p>
            <a:fld id="{58C539F9-3065-48C8-9CDE-C6C0DB4D41E6}" type="slidenum">
              <a:rPr lang="fr-CA" altLang="zh-TW" smtClean="0">
                <a:ea typeface="新細明體" charset="-120"/>
              </a:rPr>
              <a:pPr/>
              <a:t>13</a:t>
            </a:fld>
            <a:endParaRPr lang="fr-CA" altLang="zh-TW" smtClean="0">
              <a:ea typeface="新細明體"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pPr eaLnBrk="1" hangingPunct="1">
              <a:defRPr/>
            </a:pPr>
            <a:r>
              <a:rPr lang="zh-TW" altLang="en-US" dirty="0" smtClean="0">
                <a:solidFill>
                  <a:schemeClr val="accent2">
                    <a:lumMod val="75000"/>
                  </a:schemeClr>
                </a:solidFill>
                <a:latin typeface="標楷體" pitchFamily="65" charset="-120"/>
                <a:ea typeface="標楷體" pitchFamily="65" charset="-120"/>
              </a:rPr>
              <a:t>對本校圖書館的使用習慣及抱持的態度</a:t>
            </a:r>
            <a:endParaRPr lang="zh-TW" altLang="en-US" dirty="0">
              <a:solidFill>
                <a:schemeClr val="accent2">
                  <a:lumMod val="75000"/>
                </a:schemeClr>
              </a:solidFill>
              <a:latin typeface="標楷體" pitchFamily="65" charset="-120"/>
              <a:ea typeface="標楷體" pitchFamily="65" charset="-120"/>
            </a:endParaRPr>
          </a:p>
        </p:txBody>
      </p:sp>
      <p:sp>
        <p:nvSpPr>
          <p:cNvPr id="6" name="文字版面配置區 5"/>
          <p:cNvSpPr>
            <a:spLocks noGrp="1"/>
          </p:cNvSpPr>
          <p:nvPr>
            <p:ph type="body" idx="1"/>
          </p:nvPr>
        </p:nvSpPr>
        <p:spPr/>
        <p:txBody>
          <a:bodyPr/>
          <a:lstStyle/>
          <a:p>
            <a:pPr eaLnBrk="1" hangingPunct="1">
              <a:defRPr/>
            </a:pPr>
            <a:endParaRPr lang="zh-TW" altLang="en-US"/>
          </a:p>
        </p:txBody>
      </p:sp>
      <p:sp>
        <p:nvSpPr>
          <p:cNvPr id="15364"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27653" name="投影片編號版面配置區 6"/>
          <p:cNvSpPr>
            <a:spLocks noGrp="1"/>
          </p:cNvSpPr>
          <p:nvPr>
            <p:ph type="sldNum" sz="quarter" idx="12"/>
          </p:nvPr>
        </p:nvSpPr>
        <p:spPr bwMode="auto">
          <a:noFill/>
          <a:ln>
            <a:miter lim="800000"/>
            <a:headEnd/>
            <a:tailEnd/>
          </a:ln>
        </p:spPr>
        <p:txBody>
          <a:bodyPr/>
          <a:lstStyle/>
          <a:p>
            <a:fld id="{2DD5163D-0ACF-4374-8A19-8EDCC5B21D50}" type="slidenum">
              <a:rPr lang="fr-CA" altLang="zh-TW" smtClean="0">
                <a:ea typeface="新細明體" charset="-120"/>
              </a:rPr>
              <a:pPr/>
              <a:t>14</a:t>
            </a:fld>
            <a:endParaRPr lang="fr-CA" altLang="zh-TW" smtClean="0">
              <a:ea typeface="新細明體"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a:xfrm>
            <a:off x="0" y="274638"/>
            <a:ext cx="9144000" cy="1143000"/>
          </a:xfrm>
        </p:spPr>
        <p:txBody>
          <a:bodyPr/>
          <a:lstStyle/>
          <a:p>
            <a:pPr eaLnBrk="1" hangingPunct="1">
              <a:defRPr/>
            </a:pPr>
            <a:r>
              <a:rPr lang="zh-TW" altLang="en-US" sz="4000" b="1" dirty="0" smtClean="0">
                <a:solidFill>
                  <a:schemeClr val="accent2">
                    <a:lumMod val="75000"/>
                  </a:schemeClr>
                </a:solidFill>
                <a:latin typeface="標楷體" pitchFamily="65" charset="-120"/>
                <a:ea typeface="標楷體" pitchFamily="65" charset="-120"/>
              </a:rPr>
              <a:t>對本校圖書館的使用習慣及抱持的態度</a:t>
            </a:r>
            <a:endParaRPr lang="zh-TW" altLang="en-US" sz="4000" b="1" dirty="0">
              <a:solidFill>
                <a:schemeClr val="accent2">
                  <a:lumMod val="75000"/>
                </a:schemeClr>
              </a:solidFill>
              <a:latin typeface="標楷體" pitchFamily="65" charset="-120"/>
              <a:ea typeface="標楷體" pitchFamily="65" charset="-120"/>
            </a:endParaRPr>
          </a:p>
        </p:txBody>
      </p:sp>
      <p:sp>
        <p:nvSpPr>
          <p:cNvPr id="6" name="內容版面配置區 5"/>
          <p:cNvSpPr>
            <a:spLocks noGrp="1"/>
          </p:cNvSpPr>
          <p:nvPr>
            <p:ph idx="1"/>
          </p:nvPr>
        </p:nvSpPr>
        <p:spPr>
          <a:xfrm>
            <a:off x="457200" y="1916113"/>
            <a:ext cx="8229600" cy="4210050"/>
          </a:xfrm>
        </p:spPr>
        <p:txBody>
          <a:bodyPr/>
          <a:lstStyle/>
          <a:p>
            <a:pPr eaLnBrk="1" hangingPunct="1">
              <a:buFont typeface="Arial" charset="0"/>
              <a:buNone/>
              <a:defRPr/>
            </a:pPr>
            <a:r>
              <a:rPr lang="en-US" altLang="zh-TW" dirty="0" smtClean="0">
                <a:solidFill>
                  <a:schemeClr val="tx1">
                    <a:lumMod val="95000"/>
                    <a:lumOff val="5000"/>
                  </a:schemeClr>
                </a:solidFill>
                <a:latin typeface="標楷體" pitchFamily="65" charset="-120"/>
                <a:ea typeface="標楷體" pitchFamily="65" charset="-120"/>
              </a:rPr>
              <a:t>1. </a:t>
            </a:r>
            <a:r>
              <a:rPr lang="zh-TW" altLang="en-US" dirty="0" smtClean="0">
                <a:solidFill>
                  <a:schemeClr val="tx1">
                    <a:lumMod val="95000"/>
                    <a:lumOff val="5000"/>
                  </a:schemeClr>
                </a:solidFill>
                <a:latin typeface="標楷體" pitchFamily="65" charset="-120"/>
                <a:ea typeface="標楷體" pitchFamily="65" charset="-120"/>
              </a:rPr>
              <a:t>抱持態度、使用上的習慣</a:t>
            </a:r>
            <a:endParaRPr lang="en-US" altLang="zh-TW" dirty="0" smtClean="0">
              <a:solidFill>
                <a:schemeClr val="tx1">
                  <a:lumMod val="95000"/>
                  <a:lumOff val="5000"/>
                </a:schemeClr>
              </a:solidFill>
              <a:latin typeface="標楷體" pitchFamily="65" charset="-120"/>
              <a:ea typeface="標楷體" pitchFamily="65" charset="-120"/>
            </a:endParaRPr>
          </a:p>
          <a:p>
            <a:pPr marL="622300" indent="-622300" eaLnBrk="1" hangingPunct="1">
              <a:buFont typeface="Arial" charset="0"/>
              <a:buNone/>
              <a:defRPr/>
            </a:pPr>
            <a:r>
              <a:rPr lang="en-US" altLang="zh-TW" dirty="0" smtClean="0">
                <a:solidFill>
                  <a:schemeClr val="tx1">
                    <a:lumMod val="95000"/>
                    <a:lumOff val="5000"/>
                  </a:schemeClr>
                </a:solidFill>
                <a:latin typeface="標楷體" pitchFamily="65" charset="-120"/>
                <a:ea typeface="標楷體" pitchFamily="65" charset="-120"/>
              </a:rPr>
              <a:t>2. </a:t>
            </a:r>
            <a:r>
              <a:rPr lang="zh-TW" altLang="en-US" dirty="0" smtClean="0">
                <a:solidFill>
                  <a:schemeClr val="tx1">
                    <a:lumMod val="95000"/>
                    <a:lumOff val="5000"/>
                  </a:schemeClr>
                </a:solidFill>
                <a:latin typeface="標楷體" pitchFamily="65" charset="-120"/>
                <a:ea typeface="標楷體" pitchFamily="65" charset="-120"/>
              </a:rPr>
              <a:t>滿意校方採購書籍很有效率，館藏也相當豐富</a:t>
            </a:r>
            <a:endParaRPr lang="en-US" altLang="zh-TW" dirty="0" smtClean="0">
              <a:solidFill>
                <a:schemeClr val="tx1">
                  <a:lumMod val="95000"/>
                  <a:lumOff val="5000"/>
                </a:schemeClr>
              </a:solidFill>
              <a:latin typeface="標楷體" pitchFamily="65" charset="-120"/>
              <a:ea typeface="標楷體" pitchFamily="65" charset="-120"/>
            </a:endParaRPr>
          </a:p>
          <a:p>
            <a:pPr marL="622300" indent="-622300" eaLnBrk="1" hangingPunct="1">
              <a:buFont typeface="Arial" charset="0"/>
              <a:buNone/>
              <a:defRPr/>
            </a:pPr>
            <a:r>
              <a:rPr lang="en-US" altLang="zh-TW" dirty="0" smtClean="0">
                <a:solidFill>
                  <a:schemeClr val="tx1">
                    <a:lumMod val="95000"/>
                    <a:lumOff val="5000"/>
                  </a:schemeClr>
                </a:solidFill>
                <a:latin typeface="標楷體" pitchFamily="65" charset="-120"/>
                <a:ea typeface="標楷體" pitchFamily="65" charset="-120"/>
              </a:rPr>
              <a:t>3. </a:t>
            </a:r>
            <a:r>
              <a:rPr lang="zh-TW" altLang="en-US" dirty="0" smtClean="0">
                <a:solidFill>
                  <a:schemeClr val="tx1">
                    <a:lumMod val="95000"/>
                    <a:lumOff val="5000"/>
                  </a:schemeClr>
                </a:solidFill>
                <a:latin typeface="標楷體" pitchFamily="65" charset="-120"/>
                <a:ea typeface="標楷體" pitchFamily="65" charset="-120"/>
              </a:rPr>
              <a:t>在使用上也很符合需求，對於校方所採買的資料庫也很常使用也覺得便利且具參考性</a:t>
            </a:r>
            <a:endParaRPr lang="en-US" altLang="zh-TW" dirty="0" smtClean="0">
              <a:solidFill>
                <a:schemeClr val="tx1">
                  <a:lumMod val="95000"/>
                  <a:lumOff val="5000"/>
                </a:schemeClr>
              </a:solidFill>
              <a:latin typeface="標楷體" pitchFamily="65" charset="-120"/>
              <a:ea typeface="標楷體" pitchFamily="65" charset="-120"/>
            </a:endParaRPr>
          </a:p>
          <a:p>
            <a:pPr eaLnBrk="1" hangingPunct="1">
              <a:defRPr/>
            </a:pPr>
            <a:r>
              <a:rPr lang="zh-TW" altLang="en-US" sz="2800" dirty="0" smtClean="0">
                <a:solidFill>
                  <a:schemeClr val="tx1">
                    <a:lumMod val="95000"/>
                    <a:lumOff val="5000"/>
                  </a:schemeClr>
                </a:solidFill>
                <a:latin typeface="標楷體" pitchFamily="65" charset="-120"/>
                <a:ea typeface="標楷體" pitchFamily="65" charset="-120"/>
              </a:rPr>
              <a:t>例如資料庫方面：文淵閣四庫全書、二十五史、十三經、中國期刊網、類書資料庫</a:t>
            </a:r>
            <a:endParaRPr lang="en-US" altLang="zh-TW" sz="2800" dirty="0" smtClean="0">
              <a:solidFill>
                <a:schemeClr val="tx1">
                  <a:lumMod val="95000"/>
                  <a:lumOff val="5000"/>
                </a:schemeClr>
              </a:solidFill>
              <a:latin typeface="標楷體" pitchFamily="65" charset="-120"/>
              <a:ea typeface="標楷體" pitchFamily="65" charset="-120"/>
            </a:endParaRPr>
          </a:p>
          <a:p>
            <a:pPr eaLnBrk="1" hangingPunct="1">
              <a:defRPr/>
            </a:pPr>
            <a:endParaRPr lang="zh-TW" altLang="en-US" dirty="0">
              <a:latin typeface="標楷體" pitchFamily="65" charset="-120"/>
              <a:ea typeface="標楷體" pitchFamily="65" charset="-120"/>
            </a:endParaRPr>
          </a:p>
        </p:txBody>
      </p:sp>
      <p:sp>
        <p:nvSpPr>
          <p:cNvPr id="16388"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28677" name="投影片編號版面配置區 6"/>
          <p:cNvSpPr>
            <a:spLocks noGrp="1"/>
          </p:cNvSpPr>
          <p:nvPr>
            <p:ph type="sldNum" sz="quarter" idx="12"/>
          </p:nvPr>
        </p:nvSpPr>
        <p:spPr bwMode="auto">
          <a:noFill/>
          <a:ln>
            <a:miter lim="800000"/>
            <a:headEnd/>
            <a:tailEnd/>
          </a:ln>
        </p:spPr>
        <p:txBody>
          <a:bodyPr/>
          <a:lstStyle/>
          <a:p>
            <a:fld id="{2C36723D-1344-4AE0-8927-D2EA4E31F68F}" type="slidenum">
              <a:rPr lang="fr-CA" altLang="zh-TW" smtClean="0">
                <a:ea typeface="新細明體" charset="-120"/>
              </a:rPr>
              <a:pPr/>
              <a:t>15</a:t>
            </a:fld>
            <a:endParaRPr lang="fr-CA" altLang="zh-TW" smtClean="0">
              <a:ea typeface="新細明體"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pPr eaLnBrk="1" hangingPunct="1">
              <a:defRPr/>
            </a:pPr>
            <a:r>
              <a:rPr lang="zh-TW" altLang="en-US" dirty="0" smtClean="0">
                <a:solidFill>
                  <a:schemeClr val="accent2">
                    <a:lumMod val="75000"/>
                  </a:schemeClr>
                </a:solidFill>
                <a:ea typeface="標楷體" pitchFamily="65" charset="-120"/>
              </a:rPr>
              <a:t>對圖書館提供</a:t>
            </a:r>
            <a:r>
              <a:rPr lang="ja-JP" altLang="en-US" dirty="0" smtClean="0">
                <a:solidFill>
                  <a:schemeClr val="accent2">
                    <a:lumMod val="75000"/>
                  </a:schemeClr>
                </a:solidFill>
                <a:ea typeface="標楷體" pitchFamily="65" charset="-120"/>
              </a:rPr>
              <a:t>電子書及電子期刊的使用習慣及抱持的態度</a:t>
            </a:r>
            <a:endParaRPr lang="zh-TW" altLang="en-US" dirty="0">
              <a:solidFill>
                <a:schemeClr val="accent2">
                  <a:lumMod val="75000"/>
                </a:schemeClr>
              </a:solidFill>
            </a:endParaRPr>
          </a:p>
        </p:txBody>
      </p:sp>
      <p:sp>
        <p:nvSpPr>
          <p:cNvPr id="6" name="文字版面配置區 5"/>
          <p:cNvSpPr>
            <a:spLocks noGrp="1"/>
          </p:cNvSpPr>
          <p:nvPr>
            <p:ph type="body" idx="1"/>
          </p:nvPr>
        </p:nvSpPr>
        <p:spPr/>
        <p:txBody>
          <a:bodyPr/>
          <a:lstStyle/>
          <a:p>
            <a:pPr eaLnBrk="1" hangingPunct="1">
              <a:defRPr/>
            </a:pPr>
            <a:endParaRPr lang="zh-TW" altLang="en-US" dirty="0"/>
          </a:p>
        </p:txBody>
      </p:sp>
      <p:sp>
        <p:nvSpPr>
          <p:cNvPr id="17412"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29701" name="投影片編號版面配置區 6"/>
          <p:cNvSpPr>
            <a:spLocks noGrp="1"/>
          </p:cNvSpPr>
          <p:nvPr>
            <p:ph type="sldNum" sz="quarter" idx="12"/>
          </p:nvPr>
        </p:nvSpPr>
        <p:spPr bwMode="auto">
          <a:noFill/>
          <a:ln>
            <a:miter lim="800000"/>
            <a:headEnd/>
            <a:tailEnd/>
          </a:ln>
        </p:spPr>
        <p:txBody>
          <a:bodyPr/>
          <a:lstStyle/>
          <a:p>
            <a:fld id="{37A4C647-7C17-4B87-B7C9-F282FC1366BD}" type="slidenum">
              <a:rPr lang="fr-CA" altLang="zh-TW" smtClean="0">
                <a:ea typeface="新細明體" charset="-120"/>
              </a:rPr>
              <a:pPr/>
              <a:t>16</a:t>
            </a:fld>
            <a:endParaRPr lang="fr-CA" altLang="zh-TW" smtClean="0">
              <a:ea typeface="新細明體"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pPr eaLnBrk="1" hangingPunct="1">
              <a:defRPr/>
            </a:pPr>
            <a:r>
              <a:rPr lang="zh-TW" altLang="en-US" b="1" dirty="0" smtClean="0">
                <a:solidFill>
                  <a:schemeClr val="accent2">
                    <a:lumMod val="75000"/>
                  </a:schemeClr>
                </a:solidFill>
                <a:ea typeface="標楷體" pitchFamily="65" charset="-120"/>
              </a:rPr>
              <a:t>電子期刊和電子書</a:t>
            </a:r>
            <a:r>
              <a:rPr lang="en-US" altLang="zh-TW" b="1" dirty="0" smtClean="0">
                <a:solidFill>
                  <a:schemeClr val="accent2">
                    <a:lumMod val="75000"/>
                  </a:schemeClr>
                </a:solidFill>
                <a:ea typeface="標楷體" pitchFamily="65" charset="-120"/>
              </a:rPr>
              <a:t>-1</a:t>
            </a:r>
            <a:endParaRPr lang="zh-TW" altLang="en-US" dirty="0">
              <a:solidFill>
                <a:schemeClr val="accent2">
                  <a:lumMod val="75000"/>
                </a:schemeClr>
              </a:solidFill>
            </a:endParaRPr>
          </a:p>
        </p:txBody>
      </p:sp>
      <p:sp>
        <p:nvSpPr>
          <p:cNvPr id="30723" name="內容版面配置區 7"/>
          <p:cNvSpPr>
            <a:spLocks noGrp="1"/>
          </p:cNvSpPr>
          <p:nvPr>
            <p:ph idx="1"/>
          </p:nvPr>
        </p:nvSpPr>
        <p:spPr>
          <a:xfrm>
            <a:off x="457200" y="1989138"/>
            <a:ext cx="8229600" cy="4137025"/>
          </a:xfrm>
        </p:spPr>
        <p:txBody>
          <a:bodyPr/>
          <a:lstStyle/>
          <a:p>
            <a:pPr eaLnBrk="1" hangingPunct="1"/>
            <a:r>
              <a:rPr lang="zh-TW" altLang="en-US" b="1" smtClean="0">
                <a:ea typeface="標楷體" pitchFamily="65" charset="-120"/>
              </a:rPr>
              <a:t>方便檢索、傳播、讀取</a:t>
            </a:r>
          </a:p>
          <a:p>
            <a:pPr eaLnBrk="1" hangingPunct="1">
              <a:buFontTx/>
              <a:buNone/>
            </a:pPr>
            <a:r>
              <a:rPr lang="zh-TW" altLang="en-US" smtClean="0">
                <a:ea typeface="標楷體" pitchFamily="65" charset="-120"/>
              </a:rPr>
              <a:t>          現今電子資料庫將資料彙整，利用科學技術將其以電子形式處理，讓人們可以更方便檢索、傳播以及讀取。而中文系的老師們也常使用這些資料庫作為搜尋電子書或電子期刊的輔助工具，參考這些資料增加撰寫文章時的思考泉源。</a:t>
            </a:r>
          </a:p>
          <a:p>
            <a:pPr eaLnBrk="1" hangingPunct="1"/>
            <a:endParaRPr lang="zh-TW" altLang="en-US" smtClean="0"/>
          </a:p>
        </p:txBody>
      </p:sp>
      <p:sp>
        <p:nvSpPr>
          <p:cNvPr id="18436"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30725" name="投影片編號版面配置區 8"/>
          <p:cNvSpPr>
            <a:spLocks noGrp="1"/>
          </p:cNvSpPr>
          <p:nvPr>
            <p:ph type="sldNum" sz="quarter" idx="12"/>
          </p:nvPr>
        </p:nvSpPr>
        <p:spPr bwMode="auto">
          <a:noFill/>
          <a:ln>
            <a:miter lim="800000"/>
            <a:headEnd/>
            <a:tailEnd/>
          </a:ln>
        </p:spPr>
        <p:txBody>
          <a:bodyPr/>
          <a:lstStyle/>
          <a:p>
            <a:fld id="{99D35A77-5067-45BE-A0F5-8824AD1CC720}" type="slidenum">
              <a:rPr lang="fr-CA" altLang="zh-TW" smtClean="0">
                <a:ea typeface="新細明體" charset="-120"/>
              </a:rPr>
              <a:pPr/>
              <a:t>17</a:t>
            </a:fld>
            <a:endParaRPr lang="fr-CA" altLang="zh-TW" smtClean="0">
              <a:ea typeface="新細明體"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eaLnBrk="1" hangingPunct="1">
              <a:defRPr/>
            </a:pPr>
            <a:r>
              <a:rPr lang="zh-TW" altLang="en-US" b="1" dirty="0" smtClean="0">
                <a:solidFill>
                  <a:schemeClr val="accent2">
                    <a:lumMod val="75000"/>
                  </a:schemeClr>
                </a:solidFill>
                <a:ea typeface="標楷體" pitchFamily="65" charset="-120"/>
              </a:rPr>
              <a:t>電子期刊和電子書</a:t>
            </a:r>
            <a:r>
              <a:rPr lang="en-US" altLang="zh-TW" b="1" dirty="0" smtClean="0">
                <a:solidFill>
                  <a:schemeClr val="accent2">
                    <a:lumMod val="75000"/>
                  </a:schemeClr>
                </a:solidFill>
                <a:ea typeface="標楷體" pitchFamily="65" charset="-120"/>
              </a:rPr>
              <a:t>-2</a:t>
            </a:r>
            <a:endParaRPr lang="zh-TW" altLang="en-US" dirty="0">
              <a:solidFill>
                <a:schemeClr val="accent2">
                  <a:lumMod val="75000"/>
                </a:schemeClr>
              </a:solidFill>
            </a:endParaRPr>
          </a:p>
        </p:txBody>
      </p:sp>
      <p:sp>
        <p:nvSpPr>
          <p:cNvPr id="31747" name="內容版面配置區 2"/>
          <p:cNvSpPr>
            <a:spLocks noGrp="1"/>
          </p:cNvSpPr>
          <p:nvPr>
            <p:ph idx="1"/>
          </p:nvPr>
        </p:nvSpPr>
        <p:spPr>
          <a:xfrm>
            <a:off x="457200" y="1989138"/>
            <a:ext cx="8229600" cy="4137025"/>
          </a:xfrm>
        </p:spPr>
        <p:txBody>
          <a:bodyPr/>
          <a:lstStyle/>
          <a:p>
            <a:pPr eaLnBrk="1" hangingPunct="1"/>
            <a:r>
              <a:rPr lang="zh-TW" altLang="en-US" b="1" smtClean="0">
                <a:ea typeface="標楷體" pitchFamily="65" charset="-120"/>
              </a:rPr>
              <a:t>抱持的態度與使用的習慣</a:t>
            </a:r>
          </a:p>
          <a:p>
            <a:pPr eaLnBrk="1" hangingPunct="1">
              <a:buFontTx/>
              <a:buNone/>
            </a:pPr>
            <a:r>
              <a:rPr lang="zh-TW" altLang="en-US" smtClean="0">
                <a:latin typeface="標楷體" pitchFamily="65" charset="-120"/>
                <a:ea typeface="標楷體" pitchFamily="65" charset="-120"/>
              </a:rPr>
              <a:t>      老師們對其發展也抱持著認同的態度，但他們的使用習慣還是將它們作為撰寫著作時的輔助檢索工具，</a:t>
            </a:r>
            <a:r>
              <a:rPr lang="ja-JP" altLang="en-US" smtClean="0">
                <a:latin typeface="標楷體" pitchFamily="65" charset="-120"/>
                <a:ea typeface="標楷體" pitchFamily="65" charset="-120"/>
              </a:rPr>
              <a:t>而</a:t>
            </a:r>
            <a:r>
              <a:rPr lang="zh-TW" altLang="en-US" smtClean="0">
                <a:latin typeface="標楷體" pitchFamily="65" charset="-120"/>
                <a:ea typeface="標楷體" pitchFamily="65" charset="-120"/>
              </a:rPr>
              <a:t>非著作引用來源，著作部分的引用還是使用專書或是紙本期刊。</a:t>
            </a:r>
          </a:p>
          <a:p>
            <a:pPr eaLnBrk="1" hangingPunct="1"/>
            <a:endParaRPr lang="zh-TW" altLang="en-US" smtClean="0"/>
          </a:p>
        </p:txBody>
      </p:sp>
      <p:sp>
        <p:nvSpPr>
          <p:cNvPr id="19460"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31749" name="投影片編號版面配置區 4"/>
          <p:cNvSpPr>
            <a:spLocks noGrp="1"/>
          </p:cNvSpPr>
          <p:nvPr>
            <p:ph type="sldNum" sz="quarter" idx="12"/>
          </p:nvPr>
        </p:nvSpPr>
        <p:spPr bwMode="auto">
          <a:noFill/>
          <a:ln>
            <a:miter lim="800000"/>
            <a:headEnd/>
            <a:tailEnd/>
          </a:ln>
        </p:spPr>
        <p:txBody>
          <a:bodyPr/>
          <a:lstStyle/>
          <a:p>
            <a:fld id="{A8FA7E93-81A6-43E7-9567-F70CA5F7E631}" type="slidenum">
              <a:rPr lang="fr-CA" altLang="zh-TW" smtClean="0">
                <a:ea typeface="新細明體" charset="-120"/>
              </a:rPr>
              <a:pPr/>
              <a:t>18</a:t>
            </a:fld>
            <a:endParaRPr lang="fr-CA" altLang="zh-TW" smtClean="0">
              <a:ea typeface="新細明體"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eaLnBrk="1" hangingPunct="1">
              <a:defRPr/>
            </a:pPr>
            <a:r>
              <a:rPr lang="zh-TW" altLang="en-US" b="1" dirty="0" smtClean="0">
                <a:solidFill>
                  <a:schemeClr val="accent2">
                    <a:lumMod val="75000"/>
                  </a:schemeClr>
                </a:solidFill>
                <a:ea typeface="標楷體" pitchFamily="65" charset="-120"/>
              </a:rPr>
              <a:t>電子期刊和電子書</a:t>
            </a:r>
            <a:r>
              <a:rPr lang="en-US" altLang="zh-TW" b="1" dirty="0" smtClean="0">
                <a:solidFill>
                  <a:schemeClr val="accent2">
                    <a:lumMod val="75000"/>
                  </a:schemeClr>
                </a:solidFill>
                <a:ea typeface="標楷體" pitchFamily="65" charset="-120"/>
              </a:rPr>
              <a:t>-3</a:t>
            </a:r>
            <a:endParaRPr lang="zh-TW" altLang="en-US" dirty="0">
              <a:solidFill>
                <a:schemeClr val="accent2">
                  <a:lumMod val="75000"/>
                </a:schemeClr>
              </a:solidFill>
            </a:endParaRPr>
          </a:p>
        </p:txBody>
      </p:sp>
      <p:sp>
        <p:nvSpPr>
          <p:cNvPr id="32771" name="內容版面配置區 2"/>
          <p:cNvSpPr>
            <a:spLocks noGrp="1"/>
          </p:cNvSpPr>
          <p:nvPr>
            <p:ph idx="1"/>
          </p:nvPr>
        </p:nvSpPr>
        <p:spPr>
          <a:xfrm>
            <a:off x="457200" y="1989138"/>
            <a:ext cx="8229600" cy="4137025"/>
          </a:xfrm>
        </p:spPr>
        <p:txBody>
          <a:bodyPr/>
          <a:lstStyle/>
          <a:p>
            <a:pPr eaLnBrk="1" hangingPunct="1"/>
            <a:r>
              <a:rPr lang="zh-TW" altLang="en-US" b="1" smtClean="0">
                <a:ea typeface="標楷體" pitchFamily="65" charset="-120"/>
              </a:rPr>
              <a:t>常使用的資源名稱</a:t>
            </a:r>
          </a:p>
          <a:p>
            <a:pPr eaLnBrk="1" hangingPunct="1">
              <a:buFontTx/>
              <a:buNone/>
            </a:pPr>
            <a:r>
              <a:rPr lang="zh-TW" altLang="en-US" smtClean="0">
                <a:ea typeface="標楷體" pitchFamily="65" charset="-120"/>
              </a:rPr>
              <a:t>           在電子期刊、電子書的使用部分，老師們大多喜歡使用中國期刊網、北大方正、</a:t>
            </a:r>
            <a:r>
              <a:rPr lang="ja-JP" altLang="en-US" smtClean="0">
                <a:ea typeface="標楷體" pitchFamily="65" charset="-120"/>
              </a:rPr>
              <a:t>中國基本古籍</a:t>
            </a:r>
            <a:r>
              <a:rPr lang="zh-TW" altLang="en-US" smtClean="0">
                <a:ea typeface="標楷體" pitchFamily="65" charset="-120"/>
              </a:rPr>
              <a:t>來做為檢索的工具。</a:t>
            </a:r>
          </a:p>
          <a:p>
            <a:pPr eaLnBrk="1" hangingPunct="1"/>
            <a:endParaRPr lang="zh-TW" altLang="en-US" smtClean="0"/>
          </a:p>
        </p:txBody>
      </p:sp>
      <p:sp>
        <p:nvSpPr>
          <p:cNvPr id="20484"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32773" name="投影片編號版面配置區 4"/>
          <p:cNvSpPr>
            <a:spLocks noGrp="1"/>
          </p:cNvSpPr>
          <p:nvPr>
            <p:ph type="sldNum" sz="quarter" idx="12"/>
          </p:nvPr>
        </p:nvSpPr>
        <p:spPr bwMode="auto">
          <a:noFill/>
          <a:ln>
            <a:miter lim="800000"/>
            <a:headEnd/>
            <a:tailEnd/>
          </a:ln>
        </p:spPr>
        <p:txBody>
          <a:bodyPr/>
          <a:lstStyle/>
          <a:p>
            <a:fld id="{355ABB2E-2193-440B-BF91-834E0656A3E2}" type="slidenum">
              <a:rPr lang="fr-CA" altLang="zh-TW" smtClean="0">
                <a:ea typeface="新細明體" charset="-120"/>
              </a:rPr>
              <a:pPr/>
              <a:t>19</a:t>
            </a:fld>
            <a:endParaRPr lang="fr-CA" altLang="zh-TW" smtClean="0">
              <a:ea typeface="新細明體"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074" name="Titre 1"/>
          <p:cNvSpPr>
            <a:spLocks noGrp="1"/>
          </p:cNvSpPr>
          <p:nvPr>
            <p:ph type="title"/>
          </p:nvPr>
        </p:nvSpPr>
        <p:spPr>
          <a:xfrm>
            <a:off x="468313" y="274638"/>
            <a:ext cx="8218487" cy="1143000"/>
          </a:xfrm>
        </p:spPr>
        <p:txBody>
          <a:bodyPr/>
          <a:lstStyle/>
          <a:p>
            <a:pPr eaLnBrk="1" hangingPunct="1">
              <a:defRPr/>
            </a:pPr>
            <a:r>
              <a:rPr lang="zh-TW" altLang="en-US" b="1" dirty="0" smtClean="0">
                <a:solidFill>
                  <a:schemeClr val="accent2">
                    <a:lumMod val="75000"/>
                  </a:schemeClr>
                </a:solidFill>
                <a:latin typeface="標楷體" pitchFamily="65" charset="-120"/>
                <a:ea typeface="標楷體" pitchFamily="65" charset="-120"/>
              </a:rPr>
              <a:t>簡報大綱</a:t>
            </a:r>
            <a:endParaRPr lang="fr-CA" b="1" dirty="0" smtClean="0">
              <a:solidFill>
                <a:schemeClr val="accent2">
                  <a:lumMod val="75000"/>
                </a:schemeClr>
              </a:solidFill>
              <a:latin typeface="標楷體" pitchFamily="65" charset="-120"/>
              <a:ea typeface="標楷體" pitchFamily="65" charset="-120"/>
            </a:endParaRPr>
          </a:p>
        </p:txBody>
      </p:sp>
      <p:sp>
        <p:nvSpPr>
          <p:cNvPr id="3075"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15364" name="投影片編號版面配置區 4"/>
          <p:cNvSpPr>
            <a:spLocks noGrp="1"/>
          </p:cNvSpPr>
          <p:nvPr>
            <p:ph type="sldNum" sz="quarter" idx="12"/>
          </p:nvPr>
        </p:nvSpPr>
        <p:spPr bwMode="auto">
          <a:noFill/>
          <a:ln>
            <a:miter lim="800000"/>
            <a:headEnd/>
            <a:tailEnd/>
          </a:ln>
        </p:spPr>
        <p:txBody>
          <a:bodyPr/>
          <a:lstStyle/>
          <a:p>
            <a:fld id="{DB54E2EF-0F20-4C30-8527-5A2855423DD3}" type="slidenum">
              <a:rPr lang="fr-CA" altLang="zh-TW" smtClean="0">
                <a:ea typeface="新細明體" charset="-120"/>
              </a:rPr>
              <a:pPr/>
              <a:t>2</a:t>
            </a:fld>
            <a:endParaRPr lang="fr-CA" altLang="zh-TW" smtClean="0">
              <a:ea typeface="新細明體" charset="-120"/>
            </a:endParaRPr>
          </a:p>
        </p:txBody>
      </p:sp>
      <p:sp>
        <p:nvSpPr>
          <p:cNvPr id="6" name="Espace réservé du contenu 2"/>
          <p:cNvSpPr txBox="1">
            <a:spLocks/>
          </p:cNvSpPr>
          <p:nvPr/>
        </p:nvSpPr>
        <p:spPr bwMode="auto">
          <a:xfrm>
            <a:off x="457200" y="2714625"/>
            <a:ext cx="8229600" cy="3786188"/>
          </a:xfrm>
          <a:prstGeom prst="rect">
            <a:avLst/>
          </a:prstGeom>
          <a:noFill/>
          <a:ln w="9525">
            <a:noFill/>
            <a:miter lim="800000"/>
            <a:headEnd/>
            <a:tailEnd/>
          </a:ln>
        </p:spPr>
        <p:txBody>
          <a:bodyPr/>
          <a:lstStyle/>
          <a:p>
            <a:pPr marL="342900" indent="-342900">
              <a:spcBef>
                <a:spcPct val="20000"/>
              </a:spcBef>
              <a:buFont typeface="Arial" charset="0"/>
              <a:buChar char="•"/>
              <a:defRPr/>
            </a:pPr>
            <a:r>
              <a:rPr kumimoji="0" lang="zh-TW" altLang="en-US" sz="3200" dirty="0">
                <a:latin typeface="標楷體" pitchFamily="65" charset="-120"/>
                <a:ea typeface="標楷體" pitchFamily="65" charset="-120"/>
              </a:rPr>
              <a:t>研究對象</a:t>
            </a:r>
            <a:endParaRPr kumimoji="0" lang="en-US" altLang="zh-TW" sz="3200" dirty="0">
              <a:latin typeface="標楷體" pitchFamily="65" charset="-120"/>
              <a:ea typeface="標楷體" pitchFamily="65" charset="-120"/>
            </a:endParaRPr>
          </a:p>
          <a:p>
            <a:pPr marL="342900" indent="-342900">
              <a:spcBef>
                <a:spcPct val="20000"/>
              </a:spcBef>
              <a:buFont typeface="Arial" charset="0"/>
              <a:buChar char="•"/>
              <a:defRPr/>
            </a:pPr>
            <a:r>
              <a:rPr kumimoji="0" lang="zh-TW" altLang="en-US" sz="3200" dirty="0">
                <a:latin typeface="標楷體" pitchFamily="65" charset="-120"/>
                <a:ea typeface="標楷體" pitchFamily="65" charset="-120"/>
              </a:rPr>
              <a:t>訪問前分析</a:t>
            </a:r>
            <a:endParaRPr kumimoji="0" lang="en-US" altLang="zh-TW" sz="3200" dirty="0">
              <a:latin typeface="標楷體" pitchFamily="65" charset="-120"/>
              <a:ea typeface="標楷體" pitchFamily="65" charset="-120"/>
            </a:endParaRPr>
          </a:p>
          <a:p>
            <a:pPr marL="342900" indent="-342900">
              <a:spcBef>
                <a:spcPct val="20000"/>
              </a:spcBef>
              <a:buFont typeface="Arial" charset="0"/>
              <a:buChar char="•"/>
              <a:defRPr/>
            </a:pPr>
            <a:r>
              <a:rPr kumimoji="0" lang="zh-TW" altLang="en-US" sz="3200" dirty="0">
                <a:latin typeface="標楷體" pitchFamily="65" charset="-120"/>
                <a:ea typeface="標楷體" pitchFamily="65" charset="-120"/>
              </a:rPr>
              <a:t>訪問後分析</a:t>
            </a:r>
            <a:endParaRPr kumimoji="0" lang="en-US" altLang="zh-TW" sz="3200" dirty="0">
              <a:latin typeface="標楷體" pitchFamily="65" charset="-120"/>
              <a:ea typeface="標楷體" pitchFamily="65" charset="-120"/>
            </a:endParaRPr>
          </a:p>
          <a:p>
            <a:pPr marL="342900" indent="-342900">
              <a:spcBef>
                <a:spcPct val="20000"/>
              </a:spcBef>
              <a:buFont typeface="Arial" charset="0"/>
              <a:buChar char="•"/>
              <a:defRPr/>
            </a:pPr>
            <a:r>
              <a:rPr kumimoji="0" lang="zh-TW" altLang="en-US" sz="3200" dirty="0">
                <a:latin typeface="標楷體" pitchFamily="65" charset="-120"/>
                <a:ea typeface="標楷體" pitchFamily="65" charset="-120"/>
              </a:rPr>
              <a:t>結論</a:t>
            </a:r>
            <a:r>
              <a:rPr kumimoji="0" lang="fr-CA" sz="3200" dirty="0">
                <a:solidFill>
                  <a:srgbClr val="9C4839"/>
                </a:solidFill>
                <a:latin typeface="+mn-lt"/>
                <a:ea typeface="+mn-ea"/>
              </a:rPr>
              <a:t> </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pPr eaLnBrk="1" hangingPunct="1">
              <a:defRPr/>
            </a:pPr>
            <a:r>
              <a:rPr lang="zh-TW" altLang="en-US" dirty="0" smtClean="0">
                <a:solidFill>
                  <a:schemeClr val="accent2">
                    <a:lumMod val="75000"/>
                  </a:schemeClr>
                </a:solidFill>
                <a:latin typeface="標楷體" pitchFamily="65" charset="-120"/>
                <a:ea typeface="標楷體" pitchFamily="65" charset="-120"/>
              </a:rPr>
              <a:t>結論</a:t>
            </a:r>
            <a:endParaRPr lang="zh-TW" altLang="en-US" dirty="0">
              <a:solidFill>
                <a:schemeClr val="accent2">
                  <a:lumMod val="75000"/>
                </a:schemeClr>
              </a:solidFill>
              <a:latin typeface="標楷體" pitchFamily="65" charset="-120"/>
              <a:ea typeface="標楷體" pitchFamily="65" charset="-120"/>
            </a:endParaRPr>
          </a:p>
        </p:txBody>
      </p:sp>
      <p:sp>
        <p:nvSpPr>
          <p:cNvPr id="6" name="文字版面配置區 5"/>
          <p:cNvSpPr>
            <a:spLocks noGrp="1"/>
          </p:cNvSpPr>
          <p:nvPr>
            <p:ph type="body" idx="1"/>
          </p:nvPr>
        </p:nvSpPr>
        <p:spPr/>
        <p:txBody>
          <a:bodyPr/>
          <a:lstStyle/>
          <a:p>
            <a:pPr eaLnBrk="1" hangingPunct="1">
              <a:defRPr/>
            </a:pPr>
            <a:endParaRPr lang="zh-TW" altLang="en-US" dirty="0">
              <a:latin typeface="標楷體" pitchFamily="65" charset="-120"/>
              <a:ea typeface="標楷體" pitchFamily="65" charset="-120"/>
            </a:endParaRPr>
          </a:p>
        </p:txBody>
      </p:sp>
      <p:sp>
        <p:nvSpPr>
          <p:cNvPr id="21508"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33797" name="投影片編號版面配置區 6"/>
          <p:cNvSpPr>
            <a:spLocks noGrp="1"/>
          </p:cNvSpPr>
          <p:nvPr>
            <p:ph type="sldNum" sz="quarter" idx="12"/>
          </p:nvPr>
        </p:nvSpPr>
        <p:spPr bwMode="auto">
          <a:noFill/>
          <a:ln>
            <a:miter lim="800000"/>
            <a:headEnd/>
            <a:tailEnd/>
          </a:ln>
        </p:spPr>
        <p:txBody>
          <a:bodyPr/>
          <a:lstStyle/>
          <a:p>
            <a:fld id="{B6860937-F709-49D4-965E-14A416B9820F}" type="slidenum">
              <a:rPr lang="fr-CA" altLang="zh-TW" smtClean="0">
                <a:ea typeface="新細明體" charset="-120"/>
              </a:rPr>
              <a:pPr/>
              <a:t>20</a:t>
            </a:fld>
            <a:endParaRPr lang="fr-CA" altLang="zh-TW" smtClean="0">
              <a:ea typeface="新細明體"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eaLnBrk="1" hangingPunct="1">
              <a:defRPr/>
            </a:pPr>
            <a:r>
              <a:rPr lang="zh-TW" altLang="en-US" b="1" dirty="0" smtClean="0">
                <a:solidFill>
                  <a:schemeClr val="accent2">
                    <a:lumMod val="75000"/>
                  </a:schemeClr>
                </a:solidFill>
                <a:latin typeface="標楷體" pitchFamily="65" charset="-120"/>
                <a:ea typeface="標楷體" pitchFamily="65" charset="-120"/>
              </a:rPr>
              <a:t>結論</a:t>
            </a:r>
            <a:endParaRPr lang="zh-TW" altLang="en-US" b="1" dirty="0">
              <a:solidFill>
                <a:schemeClr val="accent2">
                  <a:lumMod val="75000"/>
                </a:schemeClr>
              </a:solidFill>
              <a:latin typeface="標楷體" pitchFamily="65" charset="-120"/>
              <a:ea typeface="標楷體" pitchFamily="65" charset="-120"/>
            </a:endParaRPr>
          </a:p>
        </p:txBody>
      </p:sp>
      <p:sp>
        <p:nvSpPr>
          <p:cNvPr id="34819" name="內容版面配置區 2"/>
          <p:cNvSpPr>
            <a:spLocks noGrp="1"/>
          </p:cNvSpPr>
          <p:nvPr>
            <p:ph sz="half" idx="1"/>
          </p:nvPr>
        </p:nvSpPr>
        <p:spPr>
          <a:xfrm>
            <a:off x="457200" y="1989138"/>
            <a:ext cx="4038600" cy="4137025"/>
          </a:xfrm>
        </p:spPr>
        <p:txBody>
          <a:bodyPr/>
          <a:lstStyle/>
          <a:p>
            <a:pPr eaLnBrk="1" hangingPunct="1"/>
            <a:r>
              <a:rPr lang="zh-TW" altLang="zh-TW" smtClean="0">
                <a:latin typeface="標楷體" pitchFamily="65" charset="-120"/>
                <a:ea typeface="標楷體" pitchFamily="65" charset="-120"/>
              </a:rPr>
              <a:t>使用語言</a:t>
            </a:r>
            <a:endParaRPr lang="en-US" altLang="zh-TW" smtClean="0">
              <a:latin typeface="標楷體" pitchFamily="65" charset="-120"/>
              <a:ea typeface="標楷體" pitchFamily="65" charset="-120"/>
            </a:endParaRPr>
          </a:p>
          <a:p>
            <a:pPr lvl="1" eaLnBrk="1" hangingPunct="1"/>
            <a:r>
              <a:rPr lang="zh-TW" altLang="en-US" smtClean="0">
                <a:latin typeface="標楷體" pitchFamily="65" charset="-120"/>
                <a:ea typeface="標楷體" pitchFamily="65" charset="-120"/>
              </a:rPr>
              <a:t>中文：簡體字書籍</a:t>
            </a:r>
            <a:r>
              <a:rPr lang="en-US" altLang="zh-TW" smtClean="0">
                <a:latin typeface="標楷體" pitchFamily="65" charset="-120"/>
                <a:ea typeface="標楷體" pitchFamily="65" charset="-120"/>
              </a:rPr>
              <a:t/>
            </a:r>
            <a:br>
              <a:rPr lang="en-US" altLang="zh-TW" smtClean="0">
                <a:latin typeface="標楷體" pitchFamily="65" charset="-120"/>
                <a:ea typeface="標楷體" pitchFamily="65" charset="-120"/>
              </a:rPr>
            </a:br>
            <a:endParaRPr lang="en-US" altLang="zh-TW" smtClean="0">
              <a:latin typeface="標楷體" pitchFamily="65" charset="-120"/>
              <a:ea typeface="標楷體" pitchFamily="65" charset="-120"/>
            </a:endParaRPr>
          </a:p>
          <a:p>
            <a:pPr eaLnBrk="1" hangingPunct="1"/>
            <a:r>
              <a:rPr lang="zh-TW" altLang="zh-TW" smtClean="0">
                <a:latin typeface="標楷體" pitchFamily="65" charset="-120"/>
                <a:ea typeface="標楷體" pitchFamily="65" charset="-120"/>
              </a:rPr>
              <a:t>引用情形</a:t>
            </a:r>
            <a:endParaRPr lang="en-US" altLang="zh-TW" smtClean="0">
              <a:latin typeface="標楷體" pitchFamily="65" charset="-120"/>
              <a:ea typeface="標楷體" pitchFamily="65" charset="-120"/>
            </a:endParaRPr>
          </a:p>
          <a:p>
            <a:pPr lvl="1" eaLnBrk="1" hangingPunct="1"/>
            <a:r>
              <a:rPr lang="zh-TW" altLang="en-US" smtClean="0">
                <a:latin typeface="標楷體" pitchFamily="65" charset="-120"/>
                <a:ea typeface="標楷體" pitchFamily="65" charset="-120"/>
              </a:rPr>
              <a:t>網路資源→回溯紙本</a:t>
            </a:r>
            <a:r>
              <a:rPr lang="en-US" altLang="zh-TW" smtClean="0">
                <a:latin typeface="標楷體" pitchFamily="65" charset="-120"/>
                <a:ea typeface="標楷體" pitchFamily="65" charset="-120"/>
              </a:rPr>
              <a:t/>
            </a:r>
            <a:br>
              <a:rPr lang="en-US" altLang="zh-TW" smtClean="0">
                <a:latin typeface="標楷體" pitchFamily="65" charset="-120"/>
                <a:ea typeface="標楷體" pitchFamily="65" charset="-120"/>
              </a:rPr>
            </a:br>
            <a:endParaRPr lang="en-US" altLang="zh-TW" smtClean="0">
              <a:latin typeface="標楷體" pitchFamily="65" charset="-120"/>
              <a:ea typeface="標楷體" pitchFamily="65" charset="-120"/>
            </a:endParaRPr>
          </a:p>
          <a:p>
            <a:pPr eaLnBrk="1" hangingPunct="1"/>
            <a:r>
              <a:rPr lang="zh-TW" altLang="zh-TW" smtClean="0">
                <a:latin typeface="標楷體" pitchFamily="65" charset="-120"/>
                <a:ea typeface="標楷體" pitchFamily="65" charset="-120"/>
              </a:rPr>
              <a:t>資源多元化</a:t>
            </a:r>
            <a:endParaRPr lang="en-US" altLang="zh-TW" smtClean="0">
              <a:latin typeface="標楷體" pitchFamily="65" charset="-120"/>
              <a:ea typeface="標楷體" pitchFamily="65" charset="-120"/>
            </a:endParaRPr>
          </a:p>
          <a:p>
            <a:pPr lvl="1" eaLnBrk="1" hangingPunct="1"/>
            <a:r>
              <a:rPr lang="zh-TW" altLang="en-US" smtClean="0">
                <a:latin typeface="標楷體" pitchFamily="65" charset="-120"/>
                <a:ea typeface="標楷體" pitchFamily="65" charset="-120"/>
              </a:rPr>
              <a:t>多媒體影音</a:t>
            </a:r>
            <a:endParaRPr lang="en-US" altLang="zh-TW" smtClean="0">
              <a:latin typeface="標楷體" pitchFamily="65" charset="-120"/>
              <a:ea typeface="標楷體" pitchFamily="65" charset="-120"/>
            </a:endParaRPr>
          </a:p>
          <a:p>
            <a:pPr eaLnBrk="1" hangingPunct="1"/>
            <a:endParaRPr lang="zh-TW" altLang="en-US" smtClean="0">
              <a:latin typeface="標楷體" pitchFamily="65" charset="-120"/>
              <a:ea typeface="標楷體" pitchFamily="65" charset="-120"/>
            </a:endParaRPr>
          </a:p>
        </p:txBody>
      </p:sp>
      <p:sp>
        <p:nvSpPr>
          <p:cNvPr id="34820" name="內容版面配置區 4"/>
          <p:cNvSpPr>
            <a:spLocks noGrp="1"/>
          </p:cNvSpPr>
          <p:nvPr>
            <p:ph sz="half" idx="2"/>
          </p:nvPr>
        </p:nvSpPr>
        <p:spPr>
          <a:xfrm>
            <a:off x="4648200" y="1989138"/>
            <a:ext cx="4038600" cy="4137025"/>
          </a:xfrm>
        </p:spPr>
        <p:txBody>
          <a:bodyPr/>
          <a:lstStyle/>
          <a:p>
            <a:pPr eaLnBrk="1" hangingPunct="1"/>
            <a:r>
              <a:rPr lang="zh-TW" altLang="zh-TW" smtClean="0">
                <a:latin typeface="標楷體" pitchFamily="65" charset="-120"/>
                <a:ea typeface="標楷體" pitchFamily="65" charset="-120"/>
              </a:rPr>
              <a:t>圖書館在教學及研究上的支援</a:t>
            </a:r>
            <a:endParaRPr lang="en-US" altLang="zh-TW" smtClean="0">
              <a:latin typeface="標楷體" pitchFamily="65" charset="-120"/>
              <a:ea typeface="標楷體" pitchFamily="65" charset="-120"/>
            </a:endParaRPr>
          </a:p>
          <a:p>
            <a:pPr lvl="1" eaLnBrk="1" hangingPunct="1"/>
            <a:r>
              <a:rPr lang="zh-TW" altLang="en-US" smtClean="0">
                <a:latin typeface="標楷體" pitchFamily="65" charset="-120"/>
                <a:ea typeface="標楷體" pitchFamily="65" charset="-120"/>
              </a:rPr>
              <a:t>不再只有紙本書籍</a:t>
            </a:r>
            <a:r>
              <a:rPr lang="en-US" altLang="zh-TW" smtClean="0">
                <a:latin typeface="標楷體" pitchFamily="65" charset="-120"/>
                <a:ea typeface="標楷體" pitchFamily="65" charset="-120"/>
              </a:rPr>
              <a:t/>
            </a:r>
            <a:br>
              <a:rPr lang="en-US" altLang="zh-TW" smtClean="0">
                <a:latin typeface="標楷體" pitchFamily="65" charset="-120"/>
                <a:ea typeface="標楷體" pitchFamily="65" charset="-120"/>
              </a:rPr>
            </a:br>
            <a:endParaRPr lang="en-US" altLang="zh-TW" smtClean="0">
              <a:latin typeface="標楷體" pitchFamily="65" charset="-120"/>
              <a:ea typeface="標楷體" pitchFamily="65" charset="-120"/>
            </a:endParaRPr>
          </a:p>
          <a:p>
            <a:pPr eaLnBrk="1" hangingPunct="1"/>
            <a:r>
              <a:rPr lang="zh-TW" altLang="zh-TW" smtClean="0">
                <a:latin typeface="標楷體" pitchFamily="65" charset="-120"/>
                <a:ea typeface="標楷體" pitchFamily="65" charset="-120"/>
              </a:rPr>
              <a:t>電子書與電子期刊的使用</a:t>
            </a:r>
            <a:endParaRPr lang="en-US" altLang="zh-TW" smtClean="0">
              <a:latin typeface="標楷體" pitchFamily="65" charset="-120"/>
              <a:ea typeface="標楷體" pitchFamily="65" charset="-120"/>
            </a:endParaRPr>
          </a:p>
          <a:p>
            <a:pPr lvl="1" eaLnBrk="1" hangingPunct="1"/>
            <a:r>
              <a:rPr lang="zh-TW" altLang="en-US" smtClean="0">
                <a:latin typeface="標楷體" pitchFamily="65" charset="-120"/>
                <a:ea typeface="標楷體" pitchFamily="65" charset="-120"/>
              </a:rPr>
              <a:t>了解研究趨勢</a:t>
            </a:r>
            <a:endParaRPr lang="en-US" altLang="zh-TW" smtClean="0">
              <a:latin typeface="標楷體" pitchFamily="65" charset="-120"/>
              <a:ea typeface="標楷體" pitchFamily="65" charset="-120"/>
            </a:endParaRPr>
          </a:p>
          <a:p>
            <a:pPr eaLnBrk="1" hangingPunct="1"/>
            <a:endParaRPr lang="zh-TW" altLang="en-US" smtClean="0">
              <a:latin typeface="標楷體" pitchFamily="65" charset="-120"/>
              <a:ea typeface="標楷體" pitchFamily="65" charset="-120"/>
            </a:endParaRPr>
          </a:p>
        </p:txBody>
      </p:sp>
      <p:sp>
        <p:nvSpPr>
          <p:cNvPr id="22533"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34822" name="投影片編號版面配置區 5"/>
          <p:cNvSpPr>
            <a:spLocks noGrp="1"/>
          </p:cNvSpPr>
          <p:nvPr>
            <p:ph type="sldNum" sz="quarter" idx="12"/>
          </p:nvPr>
        </p:nvSpPr>
        <p:spPr bwMode="auto">
          <a:noFill/>
          <a:ln>
            <a:miter lim="800000"/>
            <a:headEnd/>
            <a:tailEnd/>
          </a:ln>
        </p:spPr>
        <p:txBody>
          <a:bodyPr/>
          <a:lstStyle/>
          <a:p>
            <a:fld id="{B38A0353-6AEC-49FA-9608-E936BE71C181}" type="slidenum">
              <a:rPr lang="fr-CA" altLang="zh-TW" smtClean="0">
                <a:ea typeface="新細明體" charset="-120"/>
              </a:rPr>
              <a:pPr/>
              <a:t>21</a:t>
            </a:fld>
            <a:endParaRPr lang="fr-CA" altLang="zh-TW" smtClean="0">
              <a:ea typeface="新細明體"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5842" name="Titre 1"/>
          <p:cNvSpPr>
            <a:spLocks noGrp="1"/>
          </p:cNvSpPr>
          <p:nvPr>
            <p:ph type="ctrTitle"/>
          </p:nvPr>
        </p:nvSpPr>
        <p:spPr/>
        <p:txBody>
          <a:bodyPr/>
          <a:lstStyle/>
          <a:p>
            <a:pPr eaLnBrk="1" hangingPunct="1"/>
            <a:r>
              <a:rPr lang="fr-CA" altLang="zh-TW" smtClean="0">
                <a:solidFill>
                  <a:srgbClr val="E35C06"/>
                </a:solidFill>
                <a:latin typeface="標楷體" pitchFamily="65" charset="-120"/>
                <a:ea typeface="標楷體" pitchFamily="65" charset="-120"/>
              </a:rPr>
              <a:t>The End</a:t>
            </a:r>
          </a:p>
        </p:txBody>
      </p:sp>
      <p:sp>
        <p:nvSpPr>
          <p:cNvPr id="5" name="副標題 4"/>
          <p:cNvSpPr>
            <a:spLocks noGrp="1"/>
          </p:cNvSpPr>
          <p:nvPr>
            <p:ph type="subTitle" idx="1"/>
          </p:nvPr>
        </p:nvSpPr>
        <p:spPr/>
        <p:txBody>
          <a:bodyPr/>
          <a:lstStyle/>
          <a:p>
            <a:pPr eaLnBrk="1" hangingPunct="1">
              <a:defRPr/>
            </a:pPr>
            <a:r>
              <a:rPr lang="zh-TW" altLang="en-US" dirty="0" smtClean="0">
                <a:latin typeface="標楷體" pitchFamily="65" charset="-120"/>
                <a:ea typeface="標楷體" pitchFamily="65" charset="-120"/>
              </a:rPr>
              <a:t>謝謝聆聽</a:t>
            </a:r>
            <a:endParaRPr lang="zh-TW" altLang="en-US" dirty="0">
              <a:latin typeface="標楷體" pitchFamily="65" charset="-120"/>
              <a:ea typeface="標楷體" pitchFamily="65" charset="-120"/>
            </a:endParaRPr>
          </a:p>
        </p:txBody>
      </p:sp>
      <p:sp>
        <p:nvSpPr>
          <p:cNvPr id="23556"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35845" name="投影片編號版面配置區 5"/>
          <p:cNvSpPr>
            <a:spLocks noGrp="1"/>
          </p:cNvSpPr>
          <p:nvPr>
            <p:ph type="sldNum" sz="quarter" idx="12"/>
          </p:nvPr>
        </p:nvSpPr>
        <p:spPr bwMode="auto">
          <a:noFill/>
          <a:ln>
            <a:miter lim="800000"/>
            <a:headEnd/>
            <a:tailEnd/>
          </a:ln>
        </p:spPr>
        <p:txBody>
          <a:bodyPr/>
          <a:lstStyle/>
          <a:p>
            <a:fld id="{F1211973-8BA2-4950-80C1-30F75206A520}" type="slidenum">
              <a:rPr lang="fr-CA" altLang="zh-TW" smtClean="0">
                <a:ea typeface="新細明體" charset="-120"/>
              </a:rPr>
              <a:pPr/>
              <a:t>22</a:t>
            </a:fld>
            <a:endParaRPr lang="fr-CA" altLang="zh-TW" smtClean="0">
              <a:ea typeface="新細明體" charset="-12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pPr eaLnBrk="1" hangingPunct="1">
              <a:defRPr/>
            </a:pPr>
            <a:r>
              <a:rPr lang="zh-TW" altLang="en-US" dirty="0" smtClean="0">
                <a:solidFill>
                  <a:schemeClr val="accent2">
                    <a:lumMod val="75000"/>
                  </a:schemeClr>
                </a:solidFill>
                <a:latin typeface="標楷體" pitchFamily="65" charset="-120"/>
                <a:ea typeface="標楷體" pitchFamily="65" charset="-120"/>
              </a:rPr>
              <a:t>研究對象</a:t>
            </a:r>
            <a:endParaRPr lang="zh-TW" altLang="en-US" dirty="0">
              <a:solidFill>
                <a:schemeClr val="accent2">
                  <a:lumMod val="75000"/>
                </a:schemeClr>
              </a:solidFill>
              <a:latin typeface="標楷體" pitchFamily="65" charset="-120"/>
              <a:ea typeface="標楷體" pitchFamily="65" charset="-120"/>
            </a:endParaRPr>
          </a:p>
        </p:txBody>
      </p:sp>
      <p:sp>
        <p:nvSpPr>
          <p:cNvPr id="6" name="文字版面配置區 5"/>
          <p:cNvSpPr>
            <a:spLocks noGrp="1"/>
          </p:cNvSpPr>
          <p:nvPr>
            <p:ph type="body" idx="1"/>
          </p:nvPr>
        </p:nvSpPr>
        <p:spPr/>
        <p:txBody>
          <a:bodyPr/>
          <a:lstStyle/>
          <a:p>
            <a:pPr eaLnBrk="1" hangingPunct="1">
              <a:defRPr/>
            </a:pPr>
            <a:endParaRPr lang="zh-TW" altLang="en-US"/>
          </a:p>
        </p:txBody>
      </p:sp>
      <p:sp>
        <p:nvSpPr>
          <p:cNvPr id="4100"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16389" name="投影片編號版面配置區 6"/>
          <p:cNvSpPr>
            <a:spLocks noGrp="1"/>
          </p:cNvSpPr>
          <p:nvPr>
            <p:ph type="sldNum" sz="quarter" idx="12"/>
          </p:nvPr>
        </p:nvSpPr>
        <p:spPr bwMode="auto">
          <a:noFill/>
          <a:ln>
            <a:miter lim="800000"/>
            <a:headEnd/>
            <a:tailEnd/>
          </a:ln>
        </p:spPr>
        <p:txBody>
          <a:bodyPr/>
          <a:lstStyle/>
          <a:p>
            <a:fld id="{A40E5291-F395-4C1E-811F-5C388AC981BB}" type="slidenum">
              <a:rPr lang="fr-CA" altLang="zh-TW" smtClean="0">
                <a:ea typeface="新細明體" charset="-120"/>
              </a:rPr>
              <a:pPr/>
              <a:t>3</a:t>
            </a:fld>
            <a:endParaRPr lang="fr-CA" altLang="zh-TW" smtClean="0">
              <a:ea typeface="新細明體" charset="-12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title"/>
          </p:nvPr>
        </p:nvSpPr>
        <p:spPr/>
        <p:txBody>
          <a:bodyPr/>
          <a:lstStyle/>
          <a:p>
            <a:pPr eaLnBrk="1" hangingPunct="1">
              <a:defRPr/>
            </a:pPr>
            <a:r>
              <a:rPr lang="zh-TW" altLang="en-US" b="1" dirty="0" smtClean="0">
                <a:solidFill>
                  <a:schemeClr val="accent2">
                    <a:lumMod val="75000"/>
                  </a:schemeClr>
                </a:solidFill>
                <a:latin typeface="標楷體" pitchFamily="65" charset="-120"/>
                <a:ea typeface="標楷體" pitchFamily="65" charset="-120"/>
              </a:rPr>
              <a:t>研究對象</a:t>
            </a:r>
            <a:endParaRPr lang="fr-CA" b="1" dirty="0" smtClean="0">
              <a:solidFill>
                <a:schemeClr val="accent2">
                  <a:lumMod val="75000"/>
                </a:schemeClr>
              </a:solidFill>
              <a:latin typeface="標楷體" pitchFamily="65" charset="-120"/>
              <a:ea typeface="標楷體" pitchFamily="65" charset="-120"/>
            </a:endParaRPr>
          </a:p>
        </p:txBody>
      </p:sp>
      <p:graphicFrame>
        <p:nvGraphicFramePr>
          <p:cNvPr id="6" name="內容版面配置區 5"/>
          <p:cNvGraphicFramePr>
            <a:graphicFrameLocks noGrp="1"/>
          </p:cNvGraphicFramePr>
          <p:nvPr>
            <p:ph idx="1"/>
          </p:nvPr>
        </p:nvGraphicFramePr>
        <p:xfrm>
          <a:off x="467543" y="1412776"/>
          <a:ext cx="8352928" cy="4899526"/>
        </p:xfrm>
        <a:graphic>
          <a:graphicData uri="http://schemas.openxmlformats.org/drawingml/2006/table">
            <a:tbl>
              <a:tblPr>
                <a:tableStyleId>{93296810-A885-4BE3-A3E7-6D5BEEA58F35}</a:tableStyleId>
              </a:tblPr>
              <a:tblGrid>
                <a:gridCol w="936374"/>
                <a:gridCol w="970209"/>
                <a:gridCol w="1211280"/>
                <a:gridCol w="1996244"/>
                <a:gridCol w="2079985"/>
                <a:gridCol w="1158836"/>
              </a:tblGrid>
              <a:tr h="510406">
                <a:tc>
                  <a:txBody>
                    <a:bodyPr/>
                    <a:lstStyle/>
                    <a:p>
                      <a:pPr algn="ctr">
                        <a:spcAft>
                          <a:spcPts val="0"/>
                        </a:spcAft>
                      </a:pPr>
                      <a:r>
                        <a:rPr lang="zh-TW" sz="1800" kern="100" dirty="0">
                          <a:solidFill>
                            <a:schemeClr val="tx1"/>
                          </a:solidFill>
                          <a:latin typeface="標楷體" pitchFamily="65" charset="-120"/>
                          <a:ea typeface="標楷體" pitchFamily="65" charset="-120"/>
                        </a:rPr>
                        <a:t>姓名</a:t>
                      </a:r>
                    </a:p>
                  </a:txBody>
                  <a:tcPr marL="68580" marR="68580" marT="0" marB="0">
                    <a:lnR w="12700" cap="flat" cmpd="sng" algn="ctr">
                      <a:noFill/>
                      <a:prstDash val="solid"/>
                      <a:round/>
                      <a:headEnd type="none" w="med" len="med"/>
                      <a:tailEnd type="none" w="med" len="med"/>
                    </a:lnR>
                    <a:solidFill>
                      <a:schemeClr val="bg1">
                        <a:lumMod val="75000"/>
                      </a:schemeClr>
                    </a:solidFill>
                  </a:tcPr>
                </a:tc>
                <a:tc>
                  <a:txBody>
                    <a:bodyPr/>
                    <a:lstStyle/>
                    <a:p>
                      <a:pPr algn="ctr">
                        <a:spcAft>
                          <a:spcPts val="0"/>
                        </a:spcAft>
                      </a:pPr>
                      <a:endParaRPr lang="zh-TW" sz="1800" kern="100" dirty="0">
                        <a:solidFill>
                          <a:schemeClr val="tx1"/>
                        </a:solidFill>
                        <a:latin typeface="標楷體" pitchFamily="65" charset="-120"/>
                        <a:ea typeface="標楷體" pitchFamily="65" charset="-12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solidFill>
                      <a:schemeClr val="bg1">
                        <a:lumMod val="75000"/>
                      </a:schemeClr>
                    </a:solidFill>
                  </a:tcPr>
                </a:tc>
                <a:tc>
                  <a:txBody>
                    <a:bodyPr/>
                    <a:lstStyle/>
                    <a:p>
                      <a:pPr algn="ctr">
                        <a:spcAft>
                          <a:spcPts val="0"/>
                        </a:spcAft>
                      </a:pPr>
                      <a:r>
                        <a:rPr lang="zh-TW" sz="1800" kern="100" dirty="0">
                          <a:solidFill>
                            <a:schemeClr val="tx1"/>
                          </a:solidFill>
                          <a:latin typeface="標楷體" pitchFamily="65" charset="-120"/>
                          <a:ea typeface="標楷體" pitchFamily="65" charset="-120"/>
                        </a:rPr>
                        <a:t>職稱</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solidFill>
                      <a:schemeClr val="bg1">
                        <a:lumMod val="75000"/>
                      </a:schemeClr>
                    </a:solidFill>
                  </a:tcPr>
                </a:tc>
                <a:tc>
                  <a:txBody>
                    <a:bodyPr/>
                    <a:lstStyle/>
                    <a:p>
                      <a:pPr algn="ctr">
                        <a:spcAft>
                          <a:spcPts val="0"/>
                        </a:spcAft>
                      </a:pPr>
                      <a:r>
                        <a:rPr lang="zh-TW" sz="1800" kern="100" dirty="0">
                          <a:solidFill>
                            <a:schemeClr val="tx1"/>
                          </a:solidFill>
                          <a:latin typeface="標楷體" pitchFamily="65" charset="-120"/>
                          <a:ea typeface="標楷體" pitchFamily="65" charset="-120"/>
                        </a:rPr>
                        <a:t>最高學歷</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solidFill>
                      <a:schemeClr val="bg1">
                        <a:lumMod val="75000"/>
                      </a:schemeClr>
                    </a:solidFill>
                  </a:tcPr>
                </a:tc>
                <a:tc>
                  <a:txBody>
                    <a:bodyPr/>
                    <a:lstStyle/>
                    <a:p>
                      <a:pPr algn="ctr">
                        <a:spcAft>
                          <a:spcPts val="0"/>
                        </a:spcAft>
                      </a:pPr>
                      <a:r>
                        <a:rPr lang="zh-TW" sz="1800" kern="100">
                          <a:solidFill>
                            <a:schemeClr val="tx1"/>
                          </a:solidFill>
                          <a:latin typeface="標楷體" pitchFamily="65" charset="-120"/>
                          <a:ea typeface="標楷體" pitchFamily="65" charset="-120"/>
                        </a:rPr>
                        <a:t>學術專長</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solidFill>
                      <a:schemeClr val="bg1">
                        <a:lumMod val="75000"/>
                      </a:schemeClr>
                    </a:solidFill>
                  </a:tcPr>
                </a:tc>
                <a:tc>
                  <a:txBody>
                    <a:bodyPr/>
                    <a:lstStyle/>
                    <a:p>
                      <a:pPr algn="ctr">
                        <a:spcAft>
                          <a:spcPts val="0"/>
                        </a:spcAft>
                      </a:pPr>
                      <a:r>
                        <a:rPr lang="zh-TW" sz="1800" kern="100" dirty="0">
                          <a:solidFill>
                            <a:schemeClr val="tx1"/>
                          </a:solidFill>
                          <a:latin typeface="標楷體" pitchFamily="65" charset="-120"/>
                          <a:ea typeface="標楷體" pitchFamily="65" charset="-120"/>
                        </a:rPr>
                        <a:t>訪問者</a:t>
                      </a:r>
                    </a:p>
                  </a:txBody>
                  <a:tcPr marL="68580" marR="68580" marT="0" marB="0">
                    <a:lnL w="12700" cap="flat" cmpd="sng" algn="ctr">
                      <a:noFill/>
                      <a:prstDash val="solid"/>
                      <a:round/>
                      <a:headEnd type="none" w="med" len="med"/>
                      <a:tailEnd type="none" w="med" len="med"/>
                    </a:lnL>
                    <a:solidFill>
                      <a:schemeClr val="bg1">
                        <a:lumMod val="75000"/>
                      </a:schemeClr>
                    </a:solidFill>
                  </a:tcPr>
                </a:tc>
              </a:tr>
              <a:tr h="1096452">
                <a:tc>
                  <a:txBody>
                    <a:bodyPr/>
                    <a:lstStyle/>
                    <a:p>
                      <a:pPr algn="ctr">
                        <a:spcAft>
                          <a:spcPts val="0"/>
                        </a:spcAft>
                      </a:pPr>
                      <a:r>
                        <a:rPr lang="zh-TW" sz="1800" strike="sngStrike" kern="100" dirty="0">
                          <a:latin typeface="標楷體" pitchFamily="65" charset="-120"/>
                          <a:ea typeface="標楷體" pitchFamily="65" charset="-120"/>
                        </a:rPr>
                        <a:t>王令樾</a:t>
                      </a:r>
                      <a:endParaRPr lang="zh-TW" sz="1800" kern="100" dirty="0">
                        <a:latin typeface="標楷體" pitchFamily="65" charset="-120"/>
                        <a:ea typeface="標楷體" pitchFamily="65" charset="-120"/>
                      </a:endParaRPr>
                    </a:p>
                  </a:txBody>
                  <a:tcPr marL="68580" marR="68580" marT="0" marB="0">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dirty="0">
                          <a:latin typeface="標楷體" pitchFamily="65" charset="-120"/>
                          <a:ea typeface="標楷體" pitchFamily="65" charset="-120"/>
                        </a:rPr>
                        <a:t>胡幼峰</a:t>
                      </a:r>
                    </a:p>
                  </a:txBody>
                  <a:tcPr marL="68580" marR="68580" marT="0" marB="0">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a:latin typeface="標楷體" pitchFamily="65" charset="-120"/>
                          <a:ea typeface="標楷體" pitchFamily="65" charset="-120"/>
                        </a:rPr>
                        <a:t>副教授</a:t>
                      </a:r>
                    </a:p>
                  </a:txBody>
                  <a:tcPr marL="68580" marR="68580" marT="0" marB="0">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a:latin typeface="標楷體" pitchFamily="65" charset="-120"/>
                          <a:ea typeface="標楷體" pitchFamily="65" charset="-120"/>
                        </a:rPr>
                        <a:t>輔仁大學</a:t>
                      </a:r>
                    </a:p>
                    <a:p>
                      <a:pPr algn="ctr">
                        <a:spcAft>
                          <a:spcPts val="0"/>
                        </a:spcAft>
                      </a:pPr>
                      <a:r>
                        <a:rPr lang="zh-TW" sz="1800" kern="100">
                          <a:latin typeface="標楷體" pitchFamily="65" charset="-120"/>
                          <a:ea typeface="標楷體" pitchFamily="65" charset="-120"/>
                        </a:rPr>
                        <a:t>中國文學系學士</a:t>
                      </a:r>
                      <a:r>
                        <a:rPr lang="en-US" sz="1800" kern="100">
                          <a:latin typeface="標楷體" pitchFamily="65" charset="-120"/>
                          <a:ea typeface="標楷體" pitchFamily="65" charset="-120"/>
                        </a:rPr>
                        <a:t>/</a:t>
                      </a:r>
                      <a:r>
                        <a:rPr lang="zh-TW" sz="1800" kern="100">
                          <a:latin typeface="標楷體" pitchFamily="65" charset="-120"/>
                          <a:ea typeface="標楷體" pitchFamily="65" charset="-120"/>
                        </a:rPr>
                        <a:t>南京大學文學研究所博士</a:t>
                      </a:r>
                    </a:p>
                  </a:txBody>
                  <a:tcPr marL="68580" marR="68580" marT="0" marB="0">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a:latin typeface="標楷體" pitchFamily="65" charset="-120"/>
                          <a:ea typeface="標楷體" pitchFamily="65" charset="-120"/>
                        </a:rPr>
                        <a:t>中國文學史、緯學、六朝文、歷代文選、兩漢文學與思想、小說</a:t>
                      </a:r>
                    </a:p>
                  </a:txBody>
                  <a:tcPr marL="68580" marR="68580" marT="0" marB="0">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dirty="0">
                          <a:latin typeface="標楷體" pitchFamily="65" charset="-120"/>
                          <a:ea typeface="標楷體" pitchFamily="65" charset="-120"/>
                        </a:rPr>
                        <a:t>吳珮吟</a:t>
                      </a:r>
                    </a:p>
                  </a:txBody>
                  <a:tcPr marL="68580" marR="68580" marT="0" marB="0">
                    <a:lnB w="12700" cap="flat" cmpd="sng" algn="ctr">
                      <a:solidFill>
                        <a:schemeClr val="tx1"/>
                      </a:solidFill>
                      <a:prstDash val="solid"/>
                      <a:round/>
                      <a:headEnd type="none" w="med" len="med"/>
                      <a:tailEnd type="none" w="med" len="med"/>
                    </a:lnB>
                    <a:solidFill>
                      <a:schemeClr val="bg1"/>
                    </a:solidFill>
                  </a:tcPr>
                </a:tc>
              </a:tr>
              <a:tr h="822339">
                <a:tc>
                  <a:txBody>
                    <a:bodyPr/>
                    <a:lstStyle/>
                    <a:p>
                      <a:pPr algn="ctr">
                        <a:spcAft>
                          <a:spcPts val="0"/>
                        </a:spcAft>
                      </a:pPr>
                      <a:r>
                        <a:rPr lang="zh-TW" sz="1800" kern="100">
                          <a:latin typeface="標楷體" pitchFamily="65" charset="-120"/>
                          <a:ea typeface="標楷體" pitchFamily="65" charset="-120"/>
                        </a:rPr>
                        <a:t>王金凌</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endParaRPr lang="zh-TW" sz="1800" kern="100">
                        <a:latin typeface="標楷體" pitchFamily="65" charset="-120"/>
                        <a:ea typeface="標楷體" pitchFamily="65" charset="-12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a:latin typeface="標楷體" pitchFamily="65" charset="-120"/>
                          <a:ea typeface="標楷體" pitchFamily="65" charset="-120"/>
                        </a:rPr>
                        <a:t>教授兼文學院院長</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a:latin typeface="標楷體" pitchFamily="65" charset="-120"/>
                          <a:ea typeface="標楷體" pitchFamily="65" charset="-120"/>
                        </a:rPr>
                        <a:t>東吳大學</a:t>
                      </a:r>
                    </a:p>
                    <a:p>
                      <a:pPr algn="ctr">
                        <a:spcAft>
                          <a:spcPts val="0"/>
                        </a:spcAft>
                      </a:pPr>
                      <a:r>
                        <a:rPr lang="zh-TW" sz="1800" kern="100">
                          <a:latin typeface="標楷體" pitchFamily="65" charset="-120"/>
                          <a:ea typeface="標楷體" pitchFamily="65" charset="-120"/>
                        </a:rPr>
                        <a:t>中國文學系博士</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a:latin typeface="標楷體" pitchFamily="65" charset="-120"/>
                          <a:ea typeface="標楷體" pitchFamily="65" charset="-120"/>
                        </a:rPr>
                        <a:t>文心雕龍、治學方法、中國文學史、先秦兩漢學術思想</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dirty="0">
                          <a:latin typeface="標楷體" pitchFamily="65" charset="-120"/>
                          <a:ea typeface="標楷體" pitchFamily="65" charset="-120"/>
                        </a:rPr>
                        <a:t>吳雨霏</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92742">
                <a:tc>
                  <a:txBody>
                    <a:bodyPr/>
                    <a:lstStyle/>
                    <a:p>
                      <a:pPr algn="ctr">
                        <a:spcAft>
                          <a:spcPts val="0"/>
                        </a:spcAft>
                      </a:pPr>
                      <a:r>
                        <a:rPr lang="zh-TW" sz="1800" kern="100">
                          <a:latin typeface="標楷體" pitchFamily="65" charset="-120"/>
                          <a:ea typeface="標楷體" pitchFamily="65" charset="-120"/>
                        </a:rPr>
                        <a:t>金周生</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endParaRPr lang="zh-TW" sz="1800" kern="100">
                        <a:latin typeface="標楷體" pitchFamily="65" charset="-120"/>
                        <a:ea typeface="標楷體" pitchFamily="65" charset="-12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a:latin typeface="標楷體" pitchFamily="65" charset="-120"/>
                          <a:ea typeface="標楷體" pitchFamily="65" charset="-120"/>
                        </a:rPr>
                        <a:t>教授</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a:latin typeface="標楷體" pitchFamily="65" charset="-120"/>
                          <a:ea typeface="標楷體" pitchFamily="65" charset="-120"/>
                        </a:rPr>
                        <a:t>輔仁大學</a:t>
                      </a:r>
                    </a:p>
                    <a:p>
                      <a:pPr algn="ctr">
                        <a:spcAft>
                          <a:spcPts val="0"/>
                        </a:spcAft>
                      </a:pPr>
                      <a:r>
                        <a:rPr lang="zh-TW" sz="1800" kern="100">
                          <a:latin typeface="標楷體" pitchFamily="65" charset="-120"/>
                          <a:ea typeface="標楷體" pitchFamily="65" charset="-120"/>
                        </a:rPr>
                        <a:t>中國文學系博士</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a:latin typeface="標楷體" pitchFamily="65" charset="-120"/>
                          <a:ea typeface="標楷體" pitchFamily="65" charset="-120"/>
                        </a:rPr>
                        <a:t>文字學、聲韻學、語言學、文章學、駢文</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dirty="0">
                          <a:latin typeface="標楷體" pitchFamily="65" charset="-120"/>
                          <a:ea typeface="標楷體" pitchFamily="65" charset="-120"/>
                        </a:rPr>
                        <a:t>黃雅靖</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226">
                <a:tc>
                  <a:txBody>
                    <a:bodyPr/>
                    <a:lstStyle/>
                    <a:p>
                      <a:pPr algn="ctr">
                        <a:spcAft>
                          <a:spcPts val="0"/>
                        </a:spcAft>
                      </a:pPr>
                      <a:r>
                        <a:rPr lang="zh-TW" sz="1800" strike="sngStrike" kern="100">
                          <a:latin typeface="標楷體" pitchFamily="65" charset="-120"/>
                          <a:ea typeface="標楷體" pitchFamily="65" charset="-120"/>
                        </a:rPr>
                        <a:t>許朝陽</a:t>
                      </a:r>
                      <a:endParaRPr lang="zh-TW" sz="1800" kern="100">
                        <a:latin typeface="標楷體" pitchFamily="65" charset="-120"/>
                        <a:ea typeface="標楷體" pitchFamily="65" charset="-12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a:latin typeface="標楷體" pitchFamily="65" charset="-120"/>
                          <a:ea typeface="標楷體" pitchFamily="65" charset="-120"/>
                        </a:rPr>
                        <a:t>曾守仁</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a:latin typeface="標楷體" pitchFamily="65" charset="-120"/>
                          <a:ea typeface="標楷體" pitchFamily="65" charset="-120"/>
                        </a:rPr>
                        <a:t>副教授</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a:latin typeface="標楷體" pitchFamily="65" charset="-120"/>
                          <a:ea typeface="標楷體" pitchFamily="65" charset="-120"/>
                        </a:rPr>
                        <a:t>輔仁大學</a:t>
                      </a:r>
                    </a:p>
                    <a:p>
                      <a:pPr algn="ctr">
                        <a:spcAft>
                          <a:spcPts val="0"/>
                        </a:spcAft>
                      </a:pPr>
                      <a:r>
                        <a:rPr lang="zh-TW" sz="1800" kern="100">
                          <a:latin typeface="標楷體" pitchFamily="65" charset="-120"/>
                          <a:ea typeface="標楷體" pitchFamily="65" charset="-120"/>
                        </a:rPr>
                        <a:t>中國文學系博士</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a:latin typeface="標楷體" pitchFamily="65" charset="-120"/>
                          <a:ea typeface="標楷體" pitchFamily="65" charset="-120"/>
                        </a:rPr>
                        <a:t>易經、子學專題、學術史</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dirty="0">
                          <a:latin typeface="標楷體" pitchFamily="65" charset="-120"/>
                          <a:ea typeface="標楷體" pitchFamily="65" charset="-120"/>
                        </a:rPr>
                        <a:t>柯懷斐</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226">
                <a:tc>
                  <a:txBody>
                    <a:bodyPr/>
                    <a:lstStyle/>
                    <a:p>
                      <a:pPr algn="ctr">
                        <a:spcAft>
                          <a:spcPts val="0"/>
                        </a:spcAft>
                      </a:pPr>
                      <a:r>
                        <a:rPr lang="zh-TW" sz="1800" kern="100">
                          <a:latin typeface="標楷體" pitchFamily="65" charset="-120"/>
                          <a:ea typeface="標楷體" pitchFamily="65" charset="-120"/>
                        </a:rPr>
                        <a:t>黃湘陽</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endParaRPr lang="zh-TW" sz="1800" kern="100">
                        <a:latin typeface="標楷體" pitchFamily="65" charset="-120"/>
                        <a:ea typeface="標楷體" pitchFamily="65" charset="-120"/>
                      </a:endParaRP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a:latin typeface="標楷體" pitchFamily="65" charset="-120"/>
                          <a:ea typeface="標楷體" pitchFamily="65" charset="-120"/>
                        </a:rPr>
                        <a:t>教授</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a:latin typeface="標楷體" pitchFamily="65" charset="-120"/>
                          <a:ea typeface="標楷體" pitchFamily="65" charset="-120"/>
                        </a:rPr>
                        <a:t>輔仁大學</a:t>
                      </a:r>
                    </a:p>
                    <a:p>
                      <a:pPr algn="ctr">
                        <a:spcAft>
                          <a:spcPts val="0"/>
                        </a:spcAft>
                      </a:pPr>
                      <a:r>
                        <a:rPr lang="zh-TW" sz="1800" kern="100">
                          <a:latin typeface="標楷體" pitchFamily="65" charset="-120"/>
                          <a:ea typeface="標楷體" pitchFamily="65" charset="-120"/>
                        </a:rPr>
                        <a:t>中國文學系碩士</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a:latin typeface="標楷體" pitchFamily="65" charset="-120"/>
                          <a:ea typeface="標楷體" pitchFamily="65" charset="-120"/>
                        </a:rPr>
                        <a:t>左傳、荀子、老子、莊子、呂氏春秋</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kern="100" dirty="0">
                          <a:latin typeface="標楷體" pitchFamily="65" charset="-120"/>
                          <a:ea typeface="標楷體" pitchFamily="65" charset="-120"/>
                        </a:rPr>
                        <a:t>李佳樺</a:t>
                      </a:r>
                    </a:p>
                  </a:txBody>
                  <a:tcPr marL="68580" marR="685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226">
                <a:tc>
                  <a:txBody>
                    <a:bodyPr/>
                    <a:lstStyle/>
                    <a:p>
                      <a:pPr algn="ctr">
                        <a:spcAft>
                          <a:spcPts val="0"/>
                        </a:spcAft>
                      </a:pPr>
                      <a:r>
                        <a:rPr lang="zh-TW" sz="1800" kern="100">
                          <a:latin typeface="標楷體" pitchFamily="65" charset="-120"/>
                          <a:ea typeface="標楷體" pitchFamily="65" charset="-120"/>
                        </a:rPr>
                        <a:t>齊曉楓</a:t>
                      </a:r>
                    </a:p>
                  </a:txBody>
                  <a:tcPr marL="68580" marR="68580" marT="0" marB="0">
                    <a:lnT w="12700" cap="flat" cmpd="sng" algn="ctr">
                      <a:solidFill>
                        <a:schemeClr val="tx1"/>
                      </a:solidFill>
                      <a:prstDash val="solid"/>
                      <a:round/>
                      <a:headEnd type="none" w="med" len="med"/>
                      <a:tailEnd type="none" w="med" len="med"/>
                    </a:lnT>
                    <a:solidFill>
                      <a:schemeClr val="bg1"/>
                    </a:solidFill>
                  </a:tcPr>
                </a:tc>
                <a:tc>
                  <a:txBody>
                    <a:bodyPr/>
                    <a:lstStyle/>
                    <a:p>
                      <a:pPr algn="ctr">
                        <a:spcAft>
                          <a:spcPts val="0"/>
                        </a:spcAft>
                      </a:pPr>
                      <a:endParaRPr lang="zh-TW" sz="1800" kern="100">
                        <a:latin typeface="標楷體" pitchFamily="65" charset="-120"/>
                        <a:ea typeface="標楷體" pitchFamily="65" charset="-120"/>
                      </a:endParaRPr>
                    </a:p>
                  </a:txBody>
                  <a:tcPr marL="68580" marR="68580" marT="0" marB="0">
                    <a:lnT w="12700" cap="flat" cmpd="sng" algn="ctr">
                      <a:solidFill>
                        <a:schemeClr val="tx1"/>
                      </a:solidFill>
                      <a:prstDash val="solid"/>
                      <a:round/>
                      <a:headEnd type="none" w="med" len="med"/>
                      <a:tailEnd type="none" w="med" len="med"/>
                    </a:lnT>
                    <a:solidFill>
                      <a:schemeClr val="bg1"/>
                    </a:solidFill>
                  </a:tcPr>
                </a:tc>
                <a:tc>
                  <a:txBody>
                    <a:bodyPr/>
                    <a:lstStyle/>
                    <a:p>
                      <a:pPr algn="ctr">
                        <a:spcAft>
                          <a:spcPts val="0"/>
                        </a:spcAft>
                      </a:pPr>
                      <a:r>
                        <a:rPr lang="zh-TW" sz="1800" kern="100">
                          <a:latin typeface="標楷體" pitchFamily="65" charset="-120"/>
                          <a:ea typeface="標楷體" pitchFamily="65" charset="-120"/>
                        </a:rPr>
                        <a:t>副教授</a:t>
                      </a:r>
                    </a:p>
                  </a:txBody>
                  <a:tcPr marL="68580" marR="68580" marT="0" marB="0">
                    <a:lnT w="12700" cap="flat" cmpd="sng" algn="ctr">
                      <a:solidFill>
                        <a:schemeClr val="tx1"/>
                      </a:solidFill>
                      <a:prstDash val="solid"/>
                      <a:round/>
                      <a:headEnd type="none" w="med" len="med"/>
                      <a:tailEnd type="none" w="med" len="med"/>
                    </a:lnT>
                    <a:solidFill>
                      <a:schemeClr val="bg1"/>
                    </a:solidFill>
                  </a:tcPr>
                </a:tc>
                <a:tc>
                  <a:txBody>
                    <a:bodyPr/>
                    <a:lstStyle/>
                    <a:p>
                      <a:pPr algn="ctr">
                        <a:spcAft>
                          <a:spcPts val="0"/>
                        </a:spcAft>
                      </a:pPr>
                      <a:r>
                        <a:rPr lang="zh-TW" sz="1800" kern="100">
                          <a:latin typeface="標楷體" pitchFamily="65" charset="-120"/>
                          <a:ea typeface="標楷體" pitchFamily="65" charset="-120"/>
                        </a:rPr>
                        <a:t>香港大學</a:t>
                      </a:r>
                    </a:p>
                    <a:p>
                      <a:pPr algn="ctr">
                        <a:spcAft>
                          <a:spcPts val="0"/>
                        </a:spcAft>
                      </a:pPr>
                      <a:r>
                        <a:rPr lang="zh-TW" sz="1800" kern="100">
                          <a:latin typeface="標楷體" pitchFamily="65" charset="-120"/>
                          <a:ea typeface="標楷體" pitchFamily="65" charset="-120"/>
                        </a:rPr>
                        <a:t>中文博士</a:t>
                      </a:r>
                    </a:p>
                  </a:txBody>
                  <a:tcPr marL="68580" marR="68580" marT="0" marB="0">
                    <a:lnT w="12700" cap="flat" cmpd="sng" algn="ctr">
                      <a:solidFill>
                        <a:schemeClr val="tx1"/>
                      </a:solidFill>
                      <a:prstDash val="solid"/>
                      <a:round/>
                      <a:headEnd type="none" w="med" len="med"/>
                      <a:tailEnd type="none" w="med" len="med"/>
                    </a:lnT>
                    <a:solidFill>
                      <a:schemeClr val="bg1"/>
                    </a:solidFill>
                  </a:tcPr>
                </a:tc>
                <a:tc>
                  <a:txBody>
                    <a:bodyPr/>
                    <a:lstStyle/>
                    <a:p>
                      <a:pPr algn="ctr">
                        <a:spcAft>
                          <a:spcPts val="0"/>
                        </a:spcAft>
                      </a:pPr>
                      <a:r>
                        <a:rPr lang="zh-TW" sz="1800" kern="100">
                          <a:latin typeface="標楷體" pitchFamily="65" charset="-120"/>
                          <a:ea typeface="標楷體" pitchFamily="65" charset="-120"/>
                        </a:rPr>
                        <a:t>史記、古典戲曲、詩詞專題</a:t>
                      </a:r>
                    </a:p>
                  </a:txBody>
                  <a:tcPr marL="68580" marR="68580" marT="0" marB="0">
                    <a:lnT w="12700" cap="flat" cmpd="sng" algn="ctr">
                      <a:solidFill>
                        <a:schemeClr val="tx1"/>
                      </a:solidFill>
                      <a:prstDash val="solid"/>
                      <a:round/>
                      <a:headEnd type="none" w="med" len="med"/>
                      <a:tailEnd type="none" w="med" len="med"/>
                    </a:lnT>
                    <a:solidFill>
                      <a:schemeClr val="bg1"/>
                    </a:solidFill>
                  </a:tcPr>
                </a:tc>
                <a:tc>
                  <a:txBody>
                    <a:bodyPr/>
                    <a:lstStyle/>
                    <a:p>
                      <a:pPr algn="ctr">
                        <a:spcAft>
                          <a:spcPts val="0"/>
                        </a:spcAft>
                      </a:pPr>
                      <a:r>
                        <a:rPr lang="zh-TW" sz="1800" kern="100" dirty="0">
                          <a:latin typeface="標楷體" pitchFamily="65" charset="-120"/>
                          <a:ea typeface="標楷體" pitchFamily="65" charset="-120"/>
                        </a:rPr>
                        <a:t>張雅雯</a:t>
                      </a:r>
                    </a:p>
                  </a:txBody>
                  <a:tcPr marL="68580" marR="68580" marT="0" marB="0">
                    <a:lnT w="12700" cap="flat" cmpd="sng" algn="ctr">
                      <a:solidFill>
                        <a:schemeClr val="tx1"/>
                      </a:solidFill>
                      <a:prstDash val="solid"/>
                      <a:round/>
                      <a:headEnd type="none" w="med" len="med"/>
                      <a:tailEnd type="none" w="med" len="med"/>
                    </a:lnT>
                    <a:solidFill>
                      <a:schemeClr val="bg1"/>
                    </a:solidFill>
                  </a:tcPr>
                </a:tc>
              </a:tr>
            </a:tbl>
          </a:graphicData>
        </a:graphic>
      </p:graphicFrame>
      <p:sp>
        <p:nvSpPr>
          <p:cNvPr id="5124"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17412" name="投影片編號版面配置區 6"/>
          <p:cNvSpPr>
            <a:spLocks noGrp="1"/>
          </p:cNvSpPr>
          <p:nvPr>
            <p:ph type="sldNum" sz="quarter" idx="12"/>
          </p:nvPr>
        </p:nvSpPr>
        <p:spPr bwMode="auto">
          <a:noFill/>
          <a:ln>
            <a:miter lim="800000"/>
            <a:headEnd/>
            <a:tailEnd/>
          </a:ln>
        </p:spPr>
        <p:txBody>
          <a:bodyPr/>
          <a:lstStyle/>
          <a:p>
            <a:fld id="{91222698-9AA8-4FDB-8284-9C93D649AB22}" type="slidenum">
              <a:rPr lang="fr-CA" altLang="zh-TW" smtClean="0">
                <a:ea typeface="新細明體" charset="-120"/>
              </a:rPr>
              <a:pPr/>
              <a:t>4</a:t>
            </a:fld>
            <a:endParaRPr lang="fr-CA" altLang="zh-TW" smtClean="0">
              <a:ea typeface="新細明體" charset="-12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pPr eaLnBrk="1" hangingPunct="1">
              <a:defRPr/>
            </a:pPr>
            <a:r>
              <a:rPr lang="zh-TW" altLang="en-US" dirty="0" smtClean="0">
                <a:solidFill>
                  <a:schemeClr val="accent2">
                    <a:lumMod val="75000"/>
                  </a:schemeClr>
                </a:solidFill>
                <a:latin typeface="標楷體" pitchFamily="65" charset="-120"/>
                <a:ea typeface="標楷體" pitchFamily="65" charset="-120"/>
              </a:rPr>
              <a:t>訪問前分析</a:t>
            </a:r>
            <a:endParaRPr lang="zh-TW" altLang="en-US" dirty="0">
              <a:solidFill>
                <a:schemeClr val="accent2">
                  <a:lumMod val="75000"/>
                </a:schemeClr>
              </a:solidFill>
              <a:latin typeface="標楷體" pitchFamily="65" charset="-120"/>
              <a:ea typeface="標楷體" pitchFamily="65" charset="-120"/>
            </a:endParaRPr>
          </a:p>
        </p:txBody>
      </p:sp>
      <p:sp>
        <p:nvSpPr>
          <p:cNvPr id="6" name="文字版面配置區 5"/>
          <p:cNvSpPr>
            <a:spLocks noGrp="1"/>
          </p:cNvSpPr>
          <p:nvPr>
            <p:ph type="body" idx="1"/>
          </p:nvPr>
        </p:nvSpPr>
        <p:spPr/>
        <p:txBody>
          <a:bodyPr/>
          <a:lstStyle/>
          <a:p>
            <a:pPr eaLnBrk="1" hangingPunct="1">
              <a:defRPr/>
            </a:pPr>
            <a:endParaRPr lang="zh-TW" altLang="en-US"/>
          </a:p>
        </p:txBody>
      </p:sp>
      <p:sp>
        <p:nvSpPr>
          <p:cNvPr id="6148"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18437" name="投影片編號版面配置區 6"/>
          <p:cNvSpPr>
            <a:spLocks noGrp="1"/>
          </p:cNvSpPr>
          <p:nvPr>
            <p:ph type="sldNum" sz="quarter" idx="12"/>
          </p:nvPr>
        </p:nvSpPr>
        <p:spPr bwMode="auto">
          <a:noFill/>
          <a:ln>
            <a:miter lim="800000"/>
            <a:headEnd/>
            <a:tailEnd/>
          </a:ln>
        </p:spPr>
        <p:txBody>
          <a:bodyPr/>
          <a:lstStyle/>
          <a:p>
            <a:fld id="{33209ADA-1DE9-4240-84B4-9081DF37A77E}" type="slidenum">
              <a:rPr lang="fr-CA" altLang="zh-TW" smtClean="0">
                <a:ea typeface="新細明體" charset="-120"/>
              </a:rPr>
              <a:pPr/>
              <a:t>5</a:t>
            </a:fld>
            <a:endParaRPr lang="fr-CA" altLang="zh-TW" smtClean="0">
              <a:ea typeface="新細明體"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4463" y="333375"/>
            <a:ext cx="1114425" cy="6178550"/>
          </a:xfrm>
        </p:spPr>
        <p:txBody>
          <a:bodyPr vert="eaVert"/>
          <a:lstStyle/>
          <a:p>
            <a:pPr eaLnBrk="1" hangingPunct="1">
              <a:defRPr/>
            </a:pPr>
            <a:r>
              <a:rPr lang="zh-TW" altLang="en-US" b="1" dirty="0" smtClean="0">
                <a:solidFill>
                  <a:schemeClr val="accent2">
                    <a:lumMod val="75000"/>
                  </a:schemeClr>
                </a:solidFill>
                <a:latin typeface="標楷體" pitchFamily="65" charset="-120"/>
                <a:ea typeface="標楷體" pitchFamily="65" charset="-120"/>
              </a:rPr>
              <a:t>訪問前分析</a:t>
            </a:r>
            <a:endParaRPr lang="zh-TW" altLang="en-US" b="1" dirty="0">
              <a:solidFill>
                <a:schemeClr val="accent2">
                  <a:lumMod val="75000"/>
                </a:schemeClr>
              </a:solidFill>
              <a:latin typeface="標楷體" pitchFamily="65" charset="-120"/>
              <a:ea typeface="標楷體" pitchFamily="65" charset="-120"/>
            </a:endParaRPr>
          </a:p>
        </p:txBody>
      </p:sp>
      <p:graphicFrame>
        <p:nvGraphicFramePr>
          <p:cNvPr id="5" name="內容版面配置區 4"/>
          <p:cNvGraphicFramePr>
            <a:graphicFrameLocks noGrp="1"/>
          </p:cNvGraphicFramePr>
          <p:nvPr>
            <p:ph idx="1"/>
          </p:nvPr>
        </p:nvGraphicFramePr>
        <p:xfrm>
          <a:off x="1547813" y="333375"/>
          <a:ext cx="7127875" cy="5808663"/>
        </p:xfrm>
        <a:graphic>
          <a:graphicData uri="http://schemas.openxmlformats.org/drawingml/2006/table">
            <a:tbl>
              <a:tblPr/>
              <a:tblGrid>
                <a:gridCol w="433387"/>
                <a:gridCol w="466725"/>
                <a:gridCol w="1724025"/>
                <a:gridCol w="952500"/>
                <a:gridCol w="809625"/>
                <a:gridCol w="735013"/>
                <a:gridCol w="1003300"/>
                <a:gridCol w="1003300"/>
              </a:tblGrid>
              <a:tr h="669925">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1" i="0" u="none" strike="noStrike" cap="none" normalizeH="0" baseline="0" smtClean="0">
                          <a:ln>
                            <a:noFill/>
                          </a:ln>
                          <a:solidFill>
                            <a:schemeClr val="tx1"/>
                          </a:solidFill>
                          <a:effectLst/>
                          <a:latin typeface="標楷體" pitchFamily="65" charset="-120"/>
                          <a:ea typeface="標楷體" pitchFamily="65" charset="-120"/>
                        </a:rPr>
                        <a:t>對象</a:t>
                      </a:r>
                      <a:endParaRPr kumimoji="0" 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1" i="0" u="none" strike="noStrike" cap="none" normalizeH="0" baseline="0" smtClean="0">
                          <a:ln>
                            <a:noFill/>
                          </a:ln>
                          <a:solidFill>
                            <a:schemeClr val="tx1"/>
                          </a:solidFill>
                          <a:effectLst/>
                          <a:latin typeface="標楷體" pitchFamily="65" charset="-120"/>
                          <a:ea typeface="標楷體" pitchFamily="65" charset="-120"/>
                        </a:rPr>
                        <a:t>引用文獻的</a:t>
                      </a:r>
                      <a:endParaRPr kumimoji="0" lang="en-US" altLang="zh-TW" sz="1800" b="1" i="0" u="none" strike="noStrike" cap="none" normalizeH="0" baseline="0" smtClean="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1" i="0" u="none" strike="noStrike" cap="none" normalizeH="0" baseline="0" smtClean="0">
                          <a:ln>
                            <a:noFill/>
                          </a:ln>
                          <a:solidFill>
                            <a:schemeClr val="tx1"/>
                          </a:solidFill>
                          <a:effectLst/>
                          <a:latin typeface="標楷體" pitchFamily="65" charset="-120"/>
                          <a:ea typeface="標楷體" pitchFamily="65" charset="-120"/>
                        </a:rPr>
                        <a:t>資料型態</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1" i="0" u="none" strike="noStrike" cap="none" normalizeH="0" baseline="0" smtClean="0">
                          <a:ln>
                            <a:noFill/>
                          </a:ln>
                          <a:solidFill>
                            <a:schemeClr val="tx1"/>
                          </a:solidFill>
                          <a:effectLst/>
                          <a:latin typeface="標楷體" pitchFamily="65" charset="-120"/>
                          <a:ea typeface="標楷體" pitchFamily="65" charset="-120"/>
                        </a:rPr>
                        <a:t>中文</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1" i="0" u="none" strike="noStrike" cap="none" normalizeH="0" baseline="0" smtClean="0">
                          <a:ln>
                            <a:noFill/>
                          </a:ln>
                          <a:solidFill>
                            <a:schemeClr val="tx1"/>
                          </a:solidFill>
                          <a:effectLst/>
                          <a:latin typeface="標楷體" pitchFamily="65" charset="-120"/>
                          <a:ea typeface="標楷體" pitchFamily="65" charset="-120"/>
                        </a:rPr>
                        <a:t>英文</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1" i="0" u="none" strike="noStrike" cap="none" normalizeH="0" baseline="0" smtClean="0">
                          <a:ln>
                            <a:noFill/>
                          </a:ln>
                          <a:solidFill>
                            <a:schemeClr val="tx1"/>
                          </a:solidFill>
                          <a:effectLst/>
                          <a:latin typeface="標楷體" pitchFamily="65" charset="-120"/>
                          <a:ea typeface="標楷體" pitchFamily="65" charset="-120"/>
                        </a:rPr>
                        <a:t>其他</a:t>
                      </a:r>
                      <a:endParaRPr kumimoji="0" lang="en-US" altLang="zh-TW" sz="1800" b="1" i="0" u="none" strike="noStrike" cap="none" normalizeH="0" baseline="0" smtClean="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1" i="0" u="none" strike="noStrike" cap="none" normalizeH="0" baseline="0" smtClean="0">
                          <a:ln>
                            <a:noFill/>
                          </a:ln>
                          <a:solidFill>
                            <a:schemeClr val="tx1"/>
                          </a:solidFill>
                          <a:effectLst/>
                          <a:latin typeface="標楷體" pitchFamily="65" charset="-120"/>
                          <a:ea typeface="標楷體" pitchFamily="65" charset="-120"/>
                        </a:rPr>
                        <a:t>語文</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1" i="0" u="none" strike="noStrike" cap="none" normalizeH="0" baseline="0" smtClean="0">
                          <a:ln>
                            <a:noFill/>
                          </a:ln>
                          <a:solidFill>
                            <a:schemeClr val="tx1"/>
                          </a:solidFill>
                          <a:effectLst/>
                          <a:latin typeface="標楷體" pitchFamily="65" charset="-120"/>
                          <a:ea typeface="標楷體" pitchFamily="65" charset="-120"/>
                        </a:rPr>
                        <a:t>合計</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1" i="0" u="none" strike="noStrike" cap="none" normalizeH="0" baseline="0" smtClean="0">
                          <a:ln>
                            <a:noFill/>
                          </a:ln>
                          <a:solidFill>
                            <a:schemeClr val="tx1"/>
                          </a:solidFill>
                          <a:effectLst/>
                          <a:latin typeface="標楷體" pitchFamily="65" charset="-120"/>
                          <a:ea typeface="標楷體" pitchFamily="65" charset="-120"/>
                        </a:rPr>
                        <a:t>佔比</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7675">
                <a:tc rowSpan="14">
                  <a:txBody>
                    <a:bodyPr/>
                    <a:lstStyle/>
                    <a:p>
                      <a:pPr marL="71438"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中文系六位專任教師</a:t>
                      </a:r>
                    </a:p>
                  </a:txBody>
                  <a:tcPr marL="58191" marR="58191" marT="0" marB="0" vert="eaVert"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6">
                  <a:txBody>
                    <a:bodyPr/>
                    <a:lstStyle/>
                    <a:p>
                      <a:pPr marL="71438"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書</a:t>
                      </a:r>
                    </a:p>
                  </a:txBody>
                  <a:tcPr marL="58191" marR="58191" marT="0" marB="0"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圖書資料</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442</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6</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448</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85.17%</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47675">
                <a:tc vMerge="1">
                  <a:txBody>
                    <a:bodyPr/>
                    <a:lstStyle/>
                    <a:p>
                      <a:endParaRPr lang="zh-TW" altLang="en-US"/>
                    </a:p>
                  </a:txBody>
                  <a:tcPr/>
                </a:tc>
                <a:tc v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期刊論文</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78</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78</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14.83%</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36538">
                <a:tc vMerge="1">
                  <a:txBody>
                    <a:bodyPr/>
                    <a:lstStyle/>
                    <a:p>
                      <a:endParaRPr lang="zh-TW" altLang="en-US"/>
                    </a:p>
                  </a:txBody>
                  <a:tcPr/>
                </a:tc>
                <a:tc v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網路資源</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r>
              <a:tr h="363538">
                <a:tc vMerge="1">
                  <a:txBody>
                    <a:bodyPr/>
                    <a:lstStyle/>
                    <a:p>
                      <a:endParaRPr lang="zh-TW" altLang="en-US"/>
                    </a:p>
                  </a:txBody>
                  <a:tcPr/>
                </a:tc>
                <a:tc v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其他</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04813">
                <a:tc vMerge="1">
                  <a:txBody>
                    <a:bodyPr/>
                    <a:lstStyle/>
                    <a:p>
                      <a:endParaRPr lang="zh-TW" altLang="en-US"/>
                    </a:p>
                  </a:txBody>
                  <a:tcPr/>
                </a:tc>
                <a:tc v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小計</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520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6</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526</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100%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47675">
                <a:tc vMerge="1">
                  <a:txBody>
                    <a:bodyPr/>
                    <a:lstStyle/>
                    <a:p>
                      <a:endParaRPr lang="zh-TW" altLang="en-US"/>
                    </a:p>
                  </a:txBody>
                  <a:tcPr/>
                </a:tc>
                <a:tc v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佔比</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98.86%</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1.14%</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04800">
                <a:tc vMerge="1">
                  <a:txBody>
                    <a:bodyPr/>
                    <a:lstStyle/>
                    <a:p>
                      <a:endParaRPr lang="zh-TW" altLang="en-US"/>
                    </a:p>
                  </a:txBody>
                  <a:tcPr/>
                </a:tc>
                <a:tc rowSpan="6">
                  <a:txBody>
                    <a:bodyPr/>
                    <a:lstStyle/>
                    <a:p>
                      <a:pPr marL="71438"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期刊</a:t>
                      </a:r>
                    </a:p>
                  </a:txBody>
                  <a:tcPr marL="58191" marR="58191" marT="0" marB="0"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圖書資料</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91</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91</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91.92%</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01625">
                <a:tc vMerge="1">
                  <a:txBody>
                    <a:bodyPr/>
                    <a:lstStyle/>
                    <a:p>
                      <a:endParaRPr lang="zh-TW" altLang="en-US"/>
                    </a:p>
                  </a:txBody>
                  <a:tcPr/>
                </a:tc>
                <a:tc v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期刊論文</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6</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6</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6.06%</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20675">
                <a:tc vMerge="1">
                  <a:txBody>
                    <a:bodyPr/>
                    <a:lstStyle/>
                    <a:p>
                      <a:endParaRPr lang="zh-TW" altLang="en-US"/>
                    </a:p>
                  </a:txBody>
                  <a:tcPr/>
                </a:tc>
                <a:tc v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網路資源</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2</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2</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2.02%</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r>
              <a:tr h="354013">
                <a:tc vMerge="1">
                  <a:txBody>
                    <a:bodyPr/>
                    <a:lstStyle/>
                    <a:p>
                      <a:endParaRPr lang="zh-TW" altLang="en-US"/>
                    </a:p>
                  </a:txBody>
                  <a:tcPr/>
                </a:tc>
                <a:tc v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其他</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57188">
                <a:tc vMerge="1">
                  <a:txBody>
                    <a:bodyPr/>
                    <a:lstStyle/>
                    <a:p>
                      <a:endParaRPr lang="zh-TW" altLang="en-US"/>
                    </a:p>
                  </a:txBody>
                  <a:tcPr/>
                </a:tc>
                <a:tc v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小計</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99</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99</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100%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65125">
                <a:tc vMerge="1">
                  <a:txBody>
                    <a:bodyPr/>
                    <a:lstStyle/>
                    <a:p>
                      <a:endParaRPr lang="zh-TW" altLang="en-US"/>
                    </a:p>
                  </a:txBody>
                  <a:tcPr/>
                </a:tc>
                <a:tc v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佔比</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100%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en-US"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en-US"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01625">
                <a:tc v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總計</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619</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6</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625</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47675">
                <a:tc vMerge="1">
                  <a:txBody>
                    <a:bodyPr/>
                    <a:lstStyle/>
                    <a:p>
                      <a:endParaRPr lang="zh-TW"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sz="1800" b="0" i="0" u="none" strike="noStrike" cap="none" normalizeH="0" baseline="0" smtClean="0">
                          <a:ln>
                            <a:noFill/>
                          </a:ln>
                          <a:solidFill>
                            <a:schemeClr val="tx1"/>
                          </a:solidFill>
                          <a:effectLst/>
                          <a:latin typeface="標楷體" pitchFamily="65" charset="-120"/>
                          <a:ea typeface="標楷體" pitchFamily="65" charset="-120"/>
                        </a:rPr>
                        <a:t>總佔比</a:t>
                      </a: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endParaRPr lang="zh-TW"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99.04%</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0.96%</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B9B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1800" b="0" i="0" u="none" strike="noStrike" cap="none" normalizeH="0" baseline="0" smtClean="0">
                          <a:ln>
                            <a:noFill/>
                          </a:ln>
                          <a:solidFill>
                            <a:schemeClr val="tx1"/>
                          </a:solidFill>
                          <a:effectLst/>
                          <a:latin typeface="標楷體" pitchFamily="65" charset="-120"/>
                          <a:ea typeface="標楷體" pitchFamily="65" charset="-120"/>
                        </a:rPr>
                        <a:t>100%</a:t>
                      </a:r>
                      <a:endParaRPr kumimoji="0" lang="zh-TW"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zh-TW" sz="1800" b="0" i="0" u="none" strike="noStrike" cap="none" normalizeH="0" baseline="0" smtClean="0">
                        <a:ln>
                          <a:noFill/>
                        </a:ln>
                        <a:solidFill>
                          <a:schemeClr val="tx1"/>
                        </a:solidFill>
                        <a:effectLst/>
                        <a:latin typeface="標楷體" pitchFamily="65" charset="-120"/>
                        <a:ea typeface="標楷體" pitchFamily="65" charset="-120"/>
                      </a:endParaRPr>
                    </a:p>
                  </a:txBody>
                  <a:tcPr marL="58191" marR="58191"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
        <p:nvSpPr>
          <p:cNvPr id="7291"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19579" name="投影片編號版面配置區 5"/>
          <p:cNvSpPr>
            <a:spLocks noGrp="1"/>
          </p:cNvSpPr>
          <p:nvPr>
            <p:ph type="sldNum" sz="quarter" idx="12"/>
          </p:nvPr>
        </p:nvSpPr>
        <p:spPr bwMode="auto">
          <a:noFill/>
          <a:ln>
            <a:miter lim="800000"/>
            <a:headEnd/>
            <a:tailEnd/>
          </a:ln>
        </p:spPr>
        <p:txBody>
          <a:bodyPr/>
          <a:lstStyle/>
          <a:p>
            <a:fld id="{82CFD6F6-9083-45C9-969B-3622F58763E7}" type="slidenum">
              <a:rPr lang="fr-CA" altLang="zh-TW" smtClean="0">
                <a:ea typeface="新細明體" charset="-120"/>
              </a:rPr>
              <a:pPr/>
              <a:t>6</a:t>
            </a:fld>
            <a:endParaRPr lang="fr-CA" altLang="zh-TW" smtClean="0">
              <a:ea typeface="新細明體" charset="-12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eaLnBrk="1" hangingPunct="1">
              <a:defRPr/>
            </a:pPr>
            <a:r>
              <a:rPr lang="zh-TW" altLang="zh-TW" dirty="0" smtClean="0">
                <a:solidFill>
                  <a:schemeClr val="accent2">
                    <a:lumMod val="75000"/>
                  </a:schemeClr>
                </a:solidFill>
                <a:latin typeface="標楷體" pitchFamily="65" charset="-120"/>
                <a:ea typeface="標楷體" pitchFamily="65" charset="-120"/>
              </a:rPr>
              <a:t>教學上所需的資源來源</a:t>
            </a:r>
            <a:endParaRPr lang="zh-TW" altLang="en-US" dirty="0">
              <a:solidFill>
                <a:schemeClr val="accent2">
                  <a:lumMod val="75000"/>
                </a:schemeClr>
              </a:solidFill>
              <a:latin typeface="標楷體" pitchFamily="65" charset="-120"/>
              <a:ea typeface="標楷體" pitchFamily="65" charset="-120"/>
            </a:endParaRPr>
          </a:p>
        </p:txBody>
      </p:sp>
      <p:sp>
        <p:nvSpPr>
          <p:cNvPr id="5" name="文字版面配置區 4"/>
          <p:cNvSpPr>
            <a:spLocks noGrp="1"/>
          </p:cNvSpPr>
          <p:nvPr>
            <p:ph type="body" idx="1"/>
          </p:nvPr>
        </p:nvSpPr>
        <p:spPr/>
        <p:txBody>
          <a:bodyPr/>
          <a:lstStyle/>
          <a:p>
            <a:pPr eaLnBrk="1" hangingPunct="1">
              <a:defRPr/>
            </a:pPr>
            <a:endParaRPr lang="zh-TW" altLang="en-US"/>
          </a:p>
        </p:txBody>
      </p:sp>
      <p:sp>
        <p:nvSpPr>
          <p:cNvPr id="8196"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20485" name="投影片編號版面配置區 5"/>
          <p:cNvSpPr>
            <a:spLocks noGrp="1"/>
          </p:cNvSpPr>
          <p:nvPr>
            <p:ph type="sldNum" sz="quarter" idx="12"/>
          </p:nvPr>
        </p:nvSpPr>
        <p:spPr bwMode="auto">
          <a:noFill/>
          <a:ln>
            <a:miter lim="800000"/>
            <a:headEnd/>
            <a:tailEnd/>
          </a:ln>
        </p:spPr>
        <p:txBody>
          <a:bodyPr/>
          <a:lstStyle/>
          <a:p>
            <a:fld id="{35B50200-3022-4A95-8852-3A74FD42B858}" type="slidenum">
              <a:rPr lang="fr-CA" altLang="zh-TW" smtClean="0">
                <a:ea typeface="新細明體" charset="-120"/>
              </a:rPr>
              <a:pPr/>
              <a:t>7</a:t>
            </a:fld>
            <a:endParaRPr lang="fr-CA" altLang="zh-TW" smtClean="0">
              <a:ea typeface="新細明體"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pPr eaLnBrk="1" hangingPunct="1">
              <a:defRPr/>
            </a:pPr>
            <a:r>
              <a:rPr lang="zh-TW" altLang="en-US" b="1" dirty="0" smtClean="0">
                <a:solidFill>
                  <a:schemeClr val="accent2">
                    <a:lumMod val="75000"/>
                  </a:schemeClr>
                </a:solidFill>
                <a:latin typeface="標楷體" pitchFamily="65" charset="-120"/>
                <a:ea typeface="標楷體" pitchFamily="65" charset="-120"/>
              </a:rPr>
              <a:t>綜合訪問分析</a:t>
            </a:r>
            <a:endParaRPr lang="zh-TW" altLang="en-US" dirty="0">
              <a:solidFill>
                <a:schemeClr val="accent2">
                  <a:lumMod val="75000"/>
                </a:schemeClr>
              </a:solidFill>
              <a:latin typeface="標楷體" pitchFamily="65" charset="-120"/>
              <a:ea typeface="標楷體" pitchFamily="65" charset="-120"/>
            </a:endParaRPr>
          </a:p>
        </p:txBody>
      </p:sp>
      <p:sp>
        <p:nvSpPr>
          <p:cNvPr id="6" name="內容版面配置區 5"/>
          <p:cNvSpPr>
            <a:spLocks noGrp="1"/>
          </p:cNvSpPr>
          <p:nvPr>
            <p:ph idx="1"/>
          </p:nvPr>
        </p:nvSpPr>
        <p:spPr>
          <a:xfrm>
            <a:off x="457200" y="2492375"/>
            <a:ext cx="8229600" cy="3633788"/>
          </a:xfrm>
        </p:spPr>
        <p:txBody>
          <a:bodyPr/>
          <a:lstStyle/>
          <a:p>
            <a:pPr marL="609600" indent="-609600" eaLnBrk="1" hangingPunct="1">
              <a:defRPr/>
            </a:pPr>
            <a:r>
              <a:rPr lang="zh-TW" altLang="en-US" sz="3600" dirty="0" smtClean="0">
                <a:latin typeface="標楷體" pitchFamily="65" charset="-120"/>
                <a:ea typeface="標楷體" pitchFamily="65" charset="-120"/>
              </a:rPr>
              <a:t>使用一般的文獻 </a:t>
            </a:r>
          </a:p>
          <a:p>
            <a:pPr marL="609600" indent="-609600" eaLnBrk="1" hangingPunct="1">
              <a:buFontTx/>
              <a:buNone/>
              <a:defRPr/>
            </a:pPr>
            <a:r>
              <a:rPr lang="zh-TW" altLang="en-US" dirty="0" smtClean="0">
                <a:latin typeface="標楷體" pitchFamily="65" charset="-120"/>
                <a:ea typeface="標楷體" pitchFamily="65" charset="-120"/>
              </a:rPr>
              <a:t>　</a:t>
            </a: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使用文獻主要期間</a:t>
            </a:r>
          </a:p>
          <a:p>
            <a:pPr marL="609600" indent="-609600" eaLnBrk="1" hangingPunct="1">
              <a:buFontTx/>
              <a:buNone/>
              <a:defRPr/>
            </a:pPr>
            <a:r>
              <a:rPr lang="zh-TW" altLang="en-US" dirty="0" smtClean="0">
                <a:latin typeface="標楷體" pitchFamily="65" charset="-120"/>
                <a:ea typeface="標楷體" pitchFamily="65" charset="-120"/>
              </a:rPr>
              <a:t>　</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參考文獻的提供</a:t>
            </a:r>
          </a:p>
          <a:p>
            <a:pPr marL="609600" indent="-609600" eaLnBrk="1" hangingPunct="1">
              <a:buFontTx/>
              <a:buNone/>
              <a:defRPr/>
            </a:pPr>
            <a:r>
              <a:rPr lang="zh-TW" altLang="en-US" b="1" dirty="0" smtClean="0">
                <a:latin typeface="標楷體" pitchFamily="65" charset="-120"/>
                <a:ea typeface="標楷體" pitchFamily="65" charset="-120"/>
              </a:rPr>
              <a:t>　</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自己書籍擁有方面 </a:t>
            </a:r>
          </a:p>
          <a:p>
            <a:pPr marL="609600" indent="-609600" eaLnBrk="1" hangingPunct="1">
              <a:buFontTx/>
              <a:buNone/>
              <a:defRPr/>
            </a:pPr>
            <a:r>
              <a:rPr lang="zh-TW" altLang="en-US" dirty="0" smtClean="0">
                <a:latin typeface="標楷體" pitchFamily="65" charset="-120"/>
                <a:ea typeface="標楷體" pitchFamily="65" charset="-120"/>
              </a:rPr>
              <a:t>　</a:t>
            </a:r>
          </a:p>
          <a:p>
            <a:pPr eaLnBrk="1" hangingPunct="1">
              <a:defRPr/>
            </a:pPr>
            <a:endParaRPr lang="zh-TW" altLang="en-US" dirty="0">
              <a:latin typeface="標楷體" pitchFamily="65" charset="-120"/>
              <a:ea typeface="標楷體" pitchFamily="65" charset="-120"/>
            </a:endParaRPr>
          </a:p>
        </p:txBody>
      </p:sp>
      <p:sp>
        <p:nvSpPr>
          <p:cNvPr id="9220"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21509" name="投影片編號版面配置區 6"/>
          <p:cNvSpPr>
            <a:spLocks noGrp="1"/>
          </p:cNvSpPr>
          <p:nvPr>
            <p:ph type="sldNum" sz="quarter" idx="12"/>
          </p:nvPr>
        </p:nvSpPr>
        <p:spPr bwMode="auto">
          <a:noFill/>
          <a:ln>
            <a:miter lim="800000"/>
            <a:headEnd/>
            <a:tailEnd/>
          </a:ln>
        </p:spPr>
        <p:txBody>
          <a:bodyPr/>
          <a:lstStyle/>
          <a:p>
            <a:fld id="{E5B46BDC-6AD1-45FC-A454-FD836E546F71}" type="slidenum">
              <a:rPr lang="fr-CA" altLang="zh-TW" smtClean="0">
                <a:ea typeface="新細明體" charset="-120"/>
              </a:rPr>
              <a:pPr/>
              <a:t>8</a:t>
            </a:fld>
            <a:endParaRPr lang="fr-CA" altLang="zh-TW" smtClean="0">
              <a:ea typeface="新細明體"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468313" y="274638"/>
            <a:ext cx="8218487" cy="1143000"/>
          </a:xfrm>
        </p:spPr>
        <p:txBody>
          <a:bodyPr/>
          <a:lstStyle/>
          <a:p>
            <a:pPr eaLnBrk="1" hangingPunct="1">
              <a:defRPr/>
            </a:pPr>
            <a:r>
              <a:rPr lang="zh-TW" altLang="en-US" b="1" dirty="0" smtClean="0">
                <a:solidFill>
                  <a:schemeClr val="accent2">
                    <a:lumMod val="75000"/>
                  </a:schemeClr>
                </a:solidFill>
                <a:latin typeface="標楷體" pitchFamily="65" charset="-120"/>
                <a:ea typeface="標楷體" pitchFamily="65" charset="-120"/>
              </a:rPr>
              <a:t>需要影音資料做為教學輔助</a:t>
            </a:r>
            <a:r>
              <a:rPr lang="zh-TW" altLang="en-US" dirty="0" smtClean="0">
                <a:solidFill>
                  <a:schemeClr val="accent2">
                    <a:lumMod val="75000"/>
                  </a:schemeClr>
                </a:solidFill>
                <a:latin typeface="標楷體" pitchFamily="65" charset="-120"/>
                <a:ea typeface="標楷體" pitchFamily="65" charset="-120"/>
              </a:rPr>
              <a:t> </a:t>
            </a:r>
            <a:endParaRPr lang="zh-TW" altLang="en-US" dirty="0">
              <a:solidFill>
                <a:schemeClr val="accent2">
                  <a:lumMod val="75000"/>
                </a:schemeClr>
              </a:solidFill>
              <a:latin typeface="標楷體" pitchFamily="65" charset="-120"/>
              <a:ea typeface="標楷體" pitchFamily="65" charset="-120"/>
            </a:endParaRPr>
          </a:p>
        </p:txBody>
      </p:sp>
      <p:sp>
        <p:nvSpPr>
          <p:cNvPr id="3" name="內容版面配置區 2"/>
          <p:cNvSpPr>
            <a:spLocks noGrp="1"/>
          </p:cNvSpPr>
          <p:nvPr>
            <p:ph idx="1"/>
          </p:nvPr>
        </p:nvSpPr>
        <p:spPr>
          <a:xfrm>
            <a:off x="457200" y="1916113"/>
            <a:ext cx="8229600" cy="4210050"/>
          </a:xfrm>
        </p:spPr>
        <p:txBody>
          <a:bodyPr/>
          <a:lstStyle/>
          <a:p>
            <a:pPr marL="609600" indent="-609600" eaLnBrk="1" hangingPunct="1"/>
            <a:r>
              <a:rPr lang="zh-TW" altLang="en-US" smtClean="0">
                <a:latin typeface="標楷體" pitchFamily="65" charset="-120"/>
                <a:ea typeface="標楷體" pitchFamily="65" charset="-120"/>
              </a:rPr>
              <a:t>影音教材的取得</a:t>
            </a:r>
          </a:p>
          <a:p>
            <a:pPr marL="609600" indent="-609600" eaLnBrk="1" hangingPunct="1">
              <a:buFontTx/>
              <a:buNone/>
            </a:pPr>
            <a:r>
              <a:rPr lang="zh-TW" altLang="en-US" smtClean="0">
                <a:latin typeface="標楷體" pitchFamily="65" charset="-120"/>
                <a:ea typeface="標楷體" pitchFamily="65" charset="-120"/>
              </a:rPr>
              <a:t>分為：</a:t>
            </a:r>
            <a:r>
              <a:rPr lang="en-US" altLang="zh-TW" smtClean="0">
                <a:latin typeface="標楷體" pitchFamily="65" charset="-120"/>
                <a:ea typeface="標楷體" pitchFamily="65" charset="-120"/>
              </a:rPr>
              <a:t>1.</a:t>
            </a:r>
            <a:r>
              <a:rPr lang="zh-TW" altLang="en-US" smtClean="0">
                <a:latin typeface="標楷體" pitchFamily="65" charset="-120"/>
                <a:ea typeface="標楷體" pitchFamily="65" charset="-120"/>
              </a:rPr>
              <a:t>金周生老師的聲韻學</a:t>
            </a:r>
          </a:p>
          <a:p>
            <a:pPr marL="609600" indent="-609600" eaLnBrk="1" hangingPunct="1">
              <a:buFontTx/>
              <a:buNone/>
            </a:pPr>
            <a:r>
              <a:rPr lang="zh-TW" altLang="en-US" smtClean="0">
                <a:latin typeface="標楷體" pitchFamily="65" charset="-120"/>
                <a:ea typeface="標楷體" pitchFamily="65" charset="-120"/>
              </a:rPr>
              <a:t>　　　</a:t>
            </a:r>
            <a:r>
              <a:rPr lang="en-US" altLang="zh-TW" smtClean="0">
                <a:latin typeface="標楷體" pitchFamily="65" charset="-120"/>
                <a:ea typeface="標楷體" pitchFamily="65" charset="-120"/>
              </a:rPr>
              <a:t>2.</a:t>
            </a:r>
            <a:r>
              <a:rPr lang="zh-TW" altLang="en-US" smtClean="0">
                <a:latin typeface="標楷體" pitchFamily="65" charset="-120"/>
                <a:ea typeface="標楷體" pitchFamily="65" charset="-120"/>
              </a:rPr>
              <a:t>齊曉楓老師的詞曲研究</a:t>
            </a:r>
          </a:p>
          <a:p>
            <a:pPr marL="609600" indent="-609600" eaLnBrk="1" hangingPunct="1"/>
            <a:r>
              <a:rPr lang="zh-TW" altLang="en-US" smtClean="0">
                <a:latin typeface="標楷體" pitchFamily="65" charset="-120"/>
                <a:ea typeface="標楷體" pitchFamily="65" charset="-120"/>
              </a:rPr>
              <a:t>書面資料</a:t>
            </a:r>
          </a:p>
          <a:p>
            <a:pPr marL="609600" indent="-609600" eaLnBrk="1" hangingPunct="1"/>
            <a:r>
              <a:rPr lang="zh-TW" altLang="en-US" smtClean="0">
                <a:latin typeface="標楷體" pitchFamily="65" charset="-120"/>
                <a:ea typeface="標楷體" pitchFamily="65" charset="-120"/>
              </a:rPr>
              <a:t>教材方面 </a:t>
            </a:r>
          </a:p>
          <a:p>
            <a:pPr marL="609600" indent="-609600" eaLnBrk="1" hangingPunct="1"/>
            <a:endParaRPr lang="zh-TW" altLang="en-US" smtClean="0">
              <a:latin typeface="標楷體" pitchFamily="65" charset="-120"/>
              <a:ea typeface="標楷體" pitchFamily="65" charset="-120"/>
            </a:endParaRPr>
          </a:p>
        </p:txBody>
      </p:sp>
      <p:sp>
        <p:nvSpPr>
          <p:cNvPr id="10244" name="頁尾版面配置區 3"/>
          <p:cNvSpPr>
            <a:spLocks noGrp="1"/>
          </p:cNvSpPr>
          <p:nvPr>
            <p:ph type="ftr" sz="quarter" idx="11"/>
          </p:nvPr>
        </p:nvSpPr>
        <p:spPr bwMode="auto">
          <a:ln>
            <a:miter lim="800000"/>
            <a:headEnd/>
            <a:tailEnd/>
          </a:ln>
        </p:spPr>
        <p:txBody>
          <a:bodyPr/>
          <a:lstStyle/>
          <a:p>
            <a:pPr>
              <a:defRPr/>
            </a:pPr>
            <a:r>
              <a:rPr lang="en-US" altLang="zh-TW"/>
              <a:t>982</a:t>
            </a:r>
            <a:r>
              <a:rPr lang="zh-TW" altLang="en-US"/>
              <a:t>人文學資源期末報告：第一組</a:t>
            </a:r>
            <a:endParaRPr lang="fr-CA"/>
          </a:p>
        </p:txBody>
      </p:sp>
      <p:sp>
        <p:nvSpPr>
          <p:cNvPr id="22533" name="投影片編號版面配置區 4"/>
          <p:cNvSpPr>
            <a:spLocks noGrp="1"/>
          </p:cNvSpPr>
          <p:nvPr>
            <p:ph type="sldNum" sz="quarter" idx="12"/>
          </p:nvPr>
        </p:nvSpPr>
        <p:spPr bwMode="auto">
          <a:noFill/>
          <a:ln>
            <a:miter lim="800000"/>
            <a:headEnd/>
            <a:tailEnd/>
          </a:ln>
        </p:spPr>
        <p:txBody>
          <a:bodyPr/>
          <a:lstStyle/>
          <a:p>
            <a:fld id="{CFE0D12E-6CB9-4CD7-B480-2E64B94FB13B}" type="slidenum">
              <a:rPr lang="fr-CA" altLang="zh-TW" smtClean="0">
                <a:ea typeface="新細明體" charset="-120"/>
              </a:rPr>
              <a:pPr/>
              <a:t>9</a:t>
            </a:fld>
            <a:endParaRPr lang="fr-CA" altLang="zh-TW" smtClean="0">
              <a:ea typeface="新細明體" charset="-12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63</TotalTime>
  <Words>1326</Words>
  <Application>Microsoft Office PowerPoint</Application>
  <PresentationFormat>On-screen Show (4:3)</PresentationFormat>
  <Paragraphs>208</Paragraphs>
  <Slides>22</Slides>
  <Notes>0</Notes>
  <HiddenSlides>0</HiddenSlides>
  <MMClips>0</MMClips>
  <ScaleCrop>false</ScaleCrop>
  <HeadingPairs>
    <vt:vector size="6" baseType="variant">
      <vt:variant>
        <vt:lpstr>使用字型</vt:lpstr>
      </vt:variant>
      <vt:variant>
        <vt:i4>4</vt:i4>
      </vt:variant>
      <vt:variant>
        <vt:lpstr>簡報設計範本</vt:lpstr>
      </vt:variant>
      <vt:variant>
        <vt:i4>1</vt:i4>
      </vt:variant>
      <vt:variant>
        <vt:lpstr>投影片標題</vt:lpstr>
      </vt:variant>
      <vt:variant>
        <vt:i4>22</vt:i4>
      </vt:variant>
    </vt:vector>
  </HeadingPairs>
  <TitlesOfParts>
    <vt:vector size="27" baseType="lpstr">
      <vt:lpstr>Arial</vt:lpstr>
      <vt:lpstr>新細明體</vt:lpstr>
      <vt:lpstr>Calibri</vt:lpstr>
      <vt:lpstr>標楷體</vt:lpstr>
      <vt:lpstr>Thème Office</vt:lpstr>
      <vt:lpstr>輔仁大學中文系專任教師 引用文獻研究</vt:lpstr>
      <vt:lpstr>簡報大綱</vt:lpstr>
      <vt:lpstr>研究對象</vt:lpstr>
      <vt:lpstr>研究對象</vt:lpstr>
      <vt:lpstr>訪問前分析</vt:lpstr>
      <vt:lpstr>訪問前分析</vt:lpstr>
      <vt:lpstr>教學上所需的資源來源</vt:lpstr>
      <vt:lpstr>綜合訪問分析</vt:lpstr>
      <vt:lpstr>需要影音資料做為教學輔助 </vt:lpstr>
      <vt:lpstr>在研究上所需的資源來源</vt:lpstr>
      <vt:lpstr>投影片 11</vt:lpstr>
      <vt:lpstr>使用網路資源的習慣及態度</vt:lpstr>
      <vt:lpstr>使用網路資源的習慣及態度</vt:lpstr>
      <vt:lpstr>對本校圖書館的使用習慣及抱持的態度</vt:lpstr>
      <vt:lpstr>對本校圖書館的使用習慣及抱持的態度</vt:lpstr>
      <vt:lpstr>對圖書館提供電子書及電子期刊的使用習慣及抱持的態度</vt:lpstr>
      <vt:lpstr>電子期刊和電子書-1</vt:lpstr>
      <vt:lpstr>電子期刊和電子書-2</vt:lpstr>
      <vt:lpstr>電子期刊和電子書-3</vt:lpstr>
      <vt:lpstr>結論</vt:lpstr>
      <vt:lpstr>結論</vt:lpstr>
      <vt:lpstr>The 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第一組 輔仁大學中文系專任教師 引用文獻研究</dc:title>
  <dc:creator>Jinny</dc:creator>
  <cp:lastModifiedBy>user</cp:lastModifiedBy>
  <cp:revision>16</cp:revision>
  <dcterms:created xsi:type="dcterms:W3CDTF">2010-06-13T19:52:34Z</dcterms:created>
  <dcterms:modified xsi:type="dcterms:W3CDTF">2010-06-15T09:08:10Z</dcterms:modified>
</cp:coreProperties>
</file>