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2" r:id="rId5"/>
    <p:sldId id="263" r:id="rId6"/>
    <p:sldId id="264" r:id="rId7"/>
    <p:sldId id="265" r:id="rId8"/>
    <p:sldId id="267" r:id="rId9"/>
    <p:sldId id="269" r:id="rId10"/>
    <p:sldId id="268" r:id="rId11"/>
    <p:sldId id="266"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1" d="100"/>
          <a:sy n="101" d="100"/>
        </p:scale>
        <p:origin x="-2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D73A467-7269-4F9C-ABBB-5648C90F8A8C}" type="datetimeFigureOut">
              <a:rPr lang="zh-TW" altLang="en-US" smtClean="0"/>
              <a:pPr/>
              <a:t>2010/6/15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F9C14EA-F422-4826-AD93-B357D2746A7D}"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3A467-7269-4F9C-ABBB-5648C90F8A8C}" type="datetimeFigureOut">
              <a:rPr lang="zh-TW" altLang="en-US" smtClean="0"/>
              <a:pPr/>
              <a:t>2010/6/15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9C14EA-F422-4826-AD93-B357D2746A7D}"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tw.wrs.yahoo.com/_ylt=A3eg8_frwkFLZ6QAlLt21gt./SIG=128oh7f2j/EXP=1262687339/**http:/www.changxia.net/images/2008_9_30_17_0_44.jpg"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714356"/>
            <a:ext cx="7772400" cy="1538286"/>
          </a:xfrm>
        </p:spPr>
        <p:txBody>
          <a:bodyPr>
            <a:normAutofit/>
          </a:bodyPr>
          <a:lstStyle/>
          <a:p>
            <a:r>
              <a:rPr lang="zh-TW" altLang="en-US" dirty="0" smtClean="0"/>
              <a:t>輔仁大學哲學系</a:t>
            </a:r>
            <a:r>
              <a:rPr lang="en-US" altLang="zh-TW" dirty="0" smtClean="0"/>
              <a:t/>
            </a:r>
            <a:br>
              <a:rPr lang="en-US" altLang="zh-TW" dirty="0" smtClean="0"/>
            </a:br>
            <a:r>
              <a:rPr lang="zh-TW" altLang="en-US" dirty="0" smtClean="0"/>
              <a:t>專任教師實際訪談</a:t>
            </a:r>
            <a:endParaRPr lang="zh-TW" altLang="en-US" dirty="0"/>
          </a:p>
        </p:txBody>
      </p:sp>
      <p:sp>
        <p:nvSpPr>
          <p:cNvPr id="3" name="副標題 2"/>
          <p:cNvSpPr>
            <a:spLocks noGrp="1"/>
          </p:cNvSpPr>
          <p:nvPr>
            <p:ph type="subTitle" idx="1"/>
          </p:nvPr>
        </p:nvSpPr>
        <p:spPr/>
        <p:txBody>
          <a:bodyPr/>
          <a:lstStyle/>
          <a:p>
            <a:endParaRPr lang="zh-TW" altLang="en-US" dirty="0"/>
          </a:p>
        </p:txBody>
      </p:sp>
      <p:sp>
        <p:nvSpPr>
          <p:cNvPr id="4" name="文字方塊 3"/>
          <p:cNvSpPr txBox="1"/>
          <p:nvPr/>
        </p:nvSpPr>
        <p:spPr>
          <a:xfrm>
            <a:off x="6072166" y="5500702"/>
            <a:ext cx="3071834" cy="1200329"/>
          </a:xfrm>
          <a:prstGeom prst="rect">
            <a:avLst/>
          </a:prstGeom>
          <a:noFill/>
        </p:spPr>
        <p:txBody>
          <a:bodyPr wrap="square" rtlCol="0">
            <a:spAutoFit/>
          </a:bodyPr>
          <a:lstStyle/>
          <a:p>
            <a:endParaRPr lang="en-US" altLang="zh-TW" dirty="0" smtClean="0"/>
          </a:p>
          <a:p>
            <a:endParaRPr lang="en-US" altLang="zh-TW" dirty="0" smtClean="0"/>
          </a:p>
          <a:p>
            <a:endParaRPr lang="en-US" altLang="zh-TW" dirty="0" smtClean="0"/>
          </a:p>
          <a:p>
            <a:r>
              <a:rPr lang="en-US" altLang="zh-TW" dirty="0" smtClean="0"/>
              <a:t>99/01/04</a:t>
            </a:r>
            <a:endParaRPr lang="zh-TW" altLang="en-US" dirty="0"/>
          </a:p>
        </p:txBody>
      </p:sp>
      <p:pic>
        <p:nvPicPr>
          <p:cNvPr id="8193" name="Picture 1" descr="C:\Users\user\Desktop\哲學圖片\800px-David_-_The_Death_of_Socrates.jpg"/>
          <p:cNvPicPr>
            <a:picLocks noChangeAspect="1" noChangeArrowheads="1"/>
          </p:cNvPicPr>
          <p:nvPr/>
        </p:nvPicPr>
        <p:blipFill>
          <a:blip r:embed="rId2"/>
          <a:srcRect/>
          <a:stretch>
            <a:fillRect/>
          </a:stretch>
        </p:blipFill>
        <p:spPr bwMode="auto">
          <a:xfrm>
            <a:off x="1857356" y="2285992"/>
            <a:ext cx="5434871" cy="353125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結論</a:t>
            </a:r>
            <a:endParaRPr lang="zh-TW" altLang="en-US" dirty="0"/>
          </a:p>
        </p:txBody>
      </p:sp>
      <p:sp>
        <p:nvSpPr>
          <p:cNvPr id="3" name="直排文字版面配置區 2"/>
          <p:cNvSpPr>
            <a:spLocks noGrp="1"/>
          </p:cNvSpPr>
          <p:nvPr>
            <p:ph type="body" orient="vert" idx="1"/>
          </p:nvPr>
        </p:nvSpPr>
        <p:spPr/>
        <p:txBody>
          <a:bodyPr vert="horz">
            <a:normAutofit/>
          </a:bodyPr>
          <a:lstStyle/>
          <a:p>
            <a:pPr>
              <a:buNone/>
            </a:pPr>
            <a:r>
              <a:rPr lang="en-US" altLang="zh-TW" sz="2800" dirty="0" smtClean="0"/>
              <a:t>1.</a:t>
            </a:r>
            <a:r>
              <a:rPr lang="zh-TW" altLang="en-US" sz="2800" dirty="0" smtClean="0"/>
              <a:t>其實每個老師要擁有的書籍量很</a:t>
            </a:r>
            <a:r>
              <a:rPr lang="zh-TW" altLang="en-US" sz="2800" dirty="0" smtClean="0"/>
              <a:t>大</a:t>
            </a:r>
            <a:endParaRPr lang="en-US" altLang="zh-TW" sz="2800" dirty="0" smtClean="0"/>
          </a:p>
          <a:p>
            <a:pPr>
              <a:buNone/>
            </a:pPr>
            <a:endParaRPr lang="en-US" altLang="zh-TW" sz="2800" dirty="0" smtClean="0"/>
          </a:p>
          <a:p>
            <a:pPr>
              <a:buNone/>
            </a:pPr>
            <a:r>
              <a:rPr lang="en-US" altLang="zh-TW" sz="2800" dirty="0" smtClean="0"/>
              <a:t>2.</a:t>
            </a:r>
            <a:r>
              <a:rPr lang="zh-TW" altLang="en-US" sz="2800" dirty="0" smtClean="0"/>
              <a:t>語言的部分必須要涉及其他國家的</a:t>
            </a:r>
            <a:r>
              <a:rPr lang="zh-TW" altLang="en-US" sz="2800" dirty="0" smtClean="0"/>
              <a:t>語言</a:t>
            </a:r>
            <a:endParaRPr lang="en-US" altLang="zh-TW" sz="2800" dirty="0" smtClean="0"/>
          </a:p>
          <a:p>
            <a:pPr>
              <a:buNone/>
            </a:pPr>
            <a:r>
              <a:rPr lang="en-US" sz="2800" dirty="0" smtClean="0"/>
              <a:t> </a:t>
            </a:r>
            <a:r>
              <a:rPr lang="en-US" sz="2800" dirty="0" smtClean="0"/>
              <a:t>(</a:t>
            </a:r>
            <a:r>
              <a:rPr lang="zh-TW" altLang="en-US" sz="2800" dirty="0" smtClean="0"/>
              <a:t>尤其是英文</a:t>
            </a:r>
            <a:r>
              <a:rPr lang="en-US" sz="2800" dirty="0" smtClean="0"/>
              <a:t>)</a:t>
            </a:r>
          </a:p>
          <a:p>
            <a:pPr>
              <a:buNone/>
            </a:pPr>
            <a:endParaRPr lang="en-US" altLang="zh-TW" sz="2800" dirty="0" smtClean="0"/>
          </a:p>
          <a:p>
            <a:pPr>
              <a:buNone/>
            </a:pPr>
            <a:r>
              <a:rPr lang="en-US" altLang="zh-TW" sz="2800" dirty="0" smtClean="0"/>
              <a:t>3.</a:t>
            </a:r>
            <a:r>
              <a:rPr lang="zh-TW" altLang="en-US" sz="2800" dirty="0" smtClean="0"/>
              <a:t>有些資料來源是網路資料庫無法找到的</a:t>
            </a:r>
            <a:endParaRPr lang="zh-TW"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85720" y="1857364"/>
            <a:ext cx="8229600" cy="1143000"/>
          </a:xfrm>
        </p:spPr>
        <p:txBody>
          <a:bodyPr/>
          <a:lstStyle/>
          <a:p>
            <a:r>
              <a:rPr lang="en-US" altLang="zh-TW" dirty="0" smtClean="0"/>
              <a:t>The end</a:t>
            </a:r>
            <a:endParaRPr lang="zh-TW" altLang="en-US" dirty="0"/>
          </a:p>
        </p:txBody>
      </p:sp>
      <p:pic>
        <p:nvPicPr>
          <p:cNvPr id="23554" name="Picture 2" descr="View Image">
            <a:hlinkClick r:id="rId2"/>
          </p:cNvPr>
          <p:cNvPicPr>
            <a:picLocks noChangeAspect="1" noChangeArrowheads="1"/>
          </p:cNvPicPr>
          <p:nvPr/>
        </p:nvPicPr>
        <p:blipFill>
          <a:blip r:embed="rId3"/>
          <a:srcRect/>
          <a:stretch>
            <a:fillRect/>
          </a:stretch>
        </p:blipFill>
        <p:spPr bwMode="auto">
          <a:xfrm>
            <a:off x="3000364" y="3143248"/>
            <a:ext cx="2951984" cy="2857520"/>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第二組組員名單</a:t>
            </a:r>
            <a:endParaRPr lang="zh-TW" altLang="en-US" dirty="0"/>
          </a:p>
        </p:txBody>
      </p:sp>
      <p:sp>
        <p:nvSpPr>
          <p:cNvPr id="3" name="內容版面配置區 2"/>
          <p:cNvSpPr>
            <a:spLocks noGrp="1"/>
          </p:cNvSpPr>
          <p:nvPr>
            <p:ph idx="1"/>
          </p:nvPr>
        </p:nvSpPr>
        <p:spPr>
          <a:xfrm>
            <a:off x="285720" y="2214554"/>
            <a:ext cx="8229600" cy="4389120"/>
          </a:xfrm>
        </p:spPr>
        <p:txBody>
          <a:bodyPr>
            <a:normAutofit lnSpcReduction="10000"/>
          </a:bodyPr>
          <a:lstStyle/>
          <a:p>
            <a:pPr algn="ctr"/>
            <a:endParaRPr lang="en-US" altLang="zh-TW" sz="3600" dirty="0" smtClean="0">
              <a:solidFill>
                <a:schemeClr val="accent1">
                  <a:lumMod val="75000"/>
                </a:schemeClr>
              </a:solidFill>
            </a:endParaRPr>
          </a:p>
          <a:p>
            <a:pPr algn="ctr"/>
            <a:r>
              <a:rPr lang="zh-TW" altLang="en-US" sz="3600" dirty="0" smtClean="0">
                <a:solidFill>
                  <a:schemeClr val="accent1">
                    <a:lumMod val="75000"/>
                  </a:schemeClr>
                </a:solidFill>
              </a:rPr>
              <a:t>圖資二 </a:t>
            </a:r>
            <a:r>
              <a:rPr lang="en-US" altLang="zh-TW" sz="3600" dirty="0" smtClean="0">
                <a:solidFill>
                  <a:schemeClr val="accent1">
                    <a:lumMod val="75000"/>
                  </a:schemeClr>
                </a:solidFill>
              </a:rPr>
              <a:t>497100572</a:t>
            </a:r>
            <a:r>
              <a:rPr lang="zh-TW" altLang="en-US" sz="3600" dirty="0" smtClean="0">
                <a:solidFill>
                  <a:schemeClr val="accent1">
                    <a:lumMod val="75000"/>
                  </a:schemeClr>
                </a:solidFill>
              </a:rPr>
              <a:t>  王仁秀</a:t>
            </a:r>
            <a:endParaRPr lang="en-US" altLang="zh-TW" sz="3600" dirty="0" smtClean="0">
              <a:solidFill>
                <a:schemeClr val="accent1">
                  <a:lumMod val="75000"/>
                </a:schemeClr>
              </a:solidFill>
            </a:endParaRPr>
          </a:p>
          <a:p>
            <a:pPr algn="ctr"/>
            <a:r>
              <a:rPr lang="zh-TW" altLang="en-US" sz="3600" dirty="0" smtClean="0">
                <a:solidFill>
                  <a:schemeClr val="accent1">
                    <a:lumMod val="75000"/>
                  </a:schemeClr>
                </a:solidFill>
              </a:rPr>
              <a:t>圖資二 </a:t>
            </a:r>
            <a:r>
              <a:rPr lang="en-US" altLang="zh-TW" sz="3600" dirty="0" smtClean="0">
                <a:solidFill>
                  <a:schemeClr val="accent1">
                    <a:lumMod val="75000"/>
                  </a:schemeClr>
                </a:solidFill>
              </a:rPr>
              <a:t>497100209</a:t>
            </a:r>
            <a:r>
              <a:rPr lang="zh-TW" altLang="en-US" sz="3600" dirty="0" smtClean="0">
                <a:solidFill>
                  <a:schemeClr val="accent1">
                    <a:lumMod val="75000"/>
                  </a:schemeClr>
                </a:solidFill>
              </a:rPr>
              <a:t>  陳瑜君</a:t>
            </a:r>
            <a:endParaRPr lang="en-US" altLang="zh-TW" sz="3600" dirty="0" smtClean="0">
              <a:solidFill>
                <a:schemeClr val="accent1">
                  <a:lumMod val="75000"/>
                </a:schemeClr>
              </a:solidFill>
            </a:endParaRPr>
          </a:p>
          <a:p>
            <a:pPr algn="ctr"/>
            <a:r>
              <a:rPr lang="zh-TW" altLang="en-US" sz="3600" dirty="0" smtClean="0">
                <a:solidFill>
                  <a:schemeClr val="accent1">
                    <a:lumMod val="75000"/>
                  </a:schemeClr>
                </a:solidFill>
              </a:rPr>
              <a:t>圖資二 </a:t>
            </a:r>
            <a:r>
              <a:rPr lang="en-US" altLang="zh-TW" sz="3600" dirty="0" smtClean="0">
                <a:solidFill>
                  <a:schemeClr val="accent1">
                    <a:lumMod val="75000"/>
                  </a:schemeClr>
                </a:solidFill>
              </a:rPr>
              <a:t>497100170</a:t>
            </a:r>
            <a:r>
              <a:rPr lang="zh-TW" altLang="en-US" sz="3600" dirty="0" smtClean="0">
                <a:solidFill>
                  <a:schemeClr val="accent1">
                    <a:lumMod val="75000"/>
                  </a:schemeClr>
                </a:solidFill>
              </a:rPr>
              <a:t>  林亭妤</a:t>
            </a:r>
            <a:endParaRPr lang="en-US" altLang="zh-TW" sz="3600" dirty="0" smtClean="0">
              <a:solidFill>
                <a:schemeClr val="accent1">
                  <a:lumMod val="75000"/>
                </a:schemeClr>
              </a:solidFill>
            </a:endParaRPr>
          </a:p>
          <a:p>
            <a:pPr algn="ctr"/>
            <a:r>
              <a:rPr lang="zh-TW" altLang="en-US" sz="3600" dirty="0" smtClean="0">
                <a:solidFill>
                  <a:schemeClr val="accent1">
                    <a:lumMod val="75000"/>
                  </a:schemeClr>
                </a:solidFill>
              </a:rPr>
              <a:t>圖資二 </a:t>
            </a:r>
            <a:r>
              <a:rPr lang="en-US" altLang="zh-TW" sz="3600" dirty="0" smtClean="0">
                <a:solidFill>
                  <a:schemeClr val="accent1">
                    <a:lumMod val="75000"/>
                  </a:schemeClr>
                </a:solidFill>
              </a:rPr>
              <a:t>497100168</a:t>
            </a:r>
            <a:r>
              <a:rPr lang="zh-TW" altLang="en-US" sz="3600" dirty="0" smtClean="0">
                <a:solidFill>
                  <a:schemeClr val="accent1">
                    <a:lumMod val="75000"/>
                  </a:schemeClr>
                </a:solidFill>
              </a:rPr>
              <a:t>  余菀婷</a:t>
            </a:r>
            <a:endParaRPr lang="en-US" altLang="zh-TW" sz="3600" dirty="0" smtClean="0">
              <a:solidFill>
                <a:schemeClr val="accent1">
                  <a:lumMod val="75000"/>
                </a:schemeClr>
              </a:solidFill>
            </a:endParaRPr>
          </a:p>
          <a:p>
            <a:pPr algn="ctr"/>
            <a:r>
              <a:rPr lang="zh-TW" altLang="en-US" sz="3600" dirty="0" smtClean="0">
                <a:solidFill>
                  <a:schemeClr val="accent1">
                    <a:lumMod val="75000"/>
                  </a:schemeClr>
                </a:solidFill>
              </a:rPr>
              <a:t>圖資二 </a:t>
            </a:r>
            <a:r>
              <a:rPr lang="en-US" altLang="zh-TW" sz="3600" dirty="0" smtClean="0">
                <a:solidFill>
                  <a:schemeClr val="accent1">
                    <a:lumMod val="75000"/>
                  </a:schemeClr>
                </a:solidFill>
              </a:rPr>
              <a:t>497100285</a:t>
            </a:r>
            <a:r>
              <a:rPr lang="zh-TW" altLang="en-US" sz="3600" dirty="0" smtClean="0">
                <a:solidFill>
                  <a:schemeClr val="accent1">
                    <a:lumMod val="75000"/>
                  </a:schemeClr>
                </a:solidFill>
              </a:rPr>
              <a:t>  劉欣蓉</a:t>
            </a:r>
            <a:endParaRPr lang="en-US" altLang="zh-TW" sz="3600" dirty="0" smtClean="0">
              <a:solidFill>
                <a:schemeClr val="accent1">
                  <a:lumMod val="75000"/>
                </a:schemeClr>
              </a:solidFill>
            </a:endParaRPr>
          </a:p>
          <a:p>
            <a:pPr algn="ctr"/>
            <a:r>
              <a:rPr lang="zh-TW" altLang="en-US" sz="3600" dirty="0" smtClean="0">
                <a:solidFill>
                  <a:schemeClr val="accent1">
                    <a:lumMod val="75000"/>
                  </a:schemeClr>
                </a:solidFill>
              </a:rPr>
              <a:t>圖資四 </a:t>
            </a:r>
            <a:r>
              <a:rPr lang="en-US" altLang="zh-TW" sz="3600" dirty="0" smtClean="0">
                <a:solidFill>
                  <a:schemeClr val="accent1">
                    <a:lumMod val="75000"/>
                  </a:schemeClr>
                </a:solidFill>
              </a:rPr>
              <a:t>495100310</a:t>
            </a:r>
            <a:r>
              <a:rPr lang="zh-TW" altLang="en-US" sz="3600" dirty="0" smtClean="0">
                <a:solidFill>
                  <a:schemeClr val="accent1">
                    <a:lumMod val="75000"/>
                  </a:schemeClr>
                </a:solidFill>
              </a:rPr>
              <a:t>  陳淑敏</a:t>
            </a:r>
            <a:endParaRPr lang="zh-TW" altLang="en-US" sz="3600" dirty="0">
              <a:solidFill>
                <a:schemeClr val="accent1">
                  <a:lumMod val="75000"/>
                </a:schemeClr>
              </a:solidFill>
            </a:endParaRPr>
          </a:p>
        </p:txBody>
      </p:sp>
      <p:pic>
        <p:nvPicPr>
          <p:cNvPr id="7169" name="Picture 1" descr="C:\Users\user\Desktop\哲學圖片\philosophy.jpg"/>
          <p:cNvPicPr>
            <a:picLocks noChangeAspect="1" noChangeArrowheads="1"/>
          </p:cNvPicPr>
          <p:nvPr/>
        </p:nvPicPr>
        <p:blipFill>
          <a:blip r:embed="rId2"/>
          <a:srcRect/>
          <a:stretch>
            <a:fillRect/>
          </a:stretch>
        </p:blipFill>
        <p:spPr bwMode="auto">
          <a:xfrm>
            <a:off x="285720" y="214290"/>
            <a:ext cx="1270000" cy="25400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動機與目的</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根據上學期分析每一位老師在寫專書、期刊論文時引用文獻的情況，是否符合人文學者的特質。這學期則為實際訪問，藉由面對面晤談的方式以了解老師們是否真的和我們上學期報告中所分析的相同。</a:t>
            </a:r>
          </a:p>
          <a:p>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成員個別訪談的對象</a:t>
            </a:r>
            <a:endParaRPr lang="zh-TW" altLang="en-US" dirty="0"/>
          </a:p>
        </p:txBody>
      </p:sp>
      <p:sp>
        <p:nvSpPr>
          <p:cNvPr id="3" name="內容版面配置區 2"/>
          <p:cNvSpPr>
            <a:spLocks noGrp="1"/>
          </p:cNvSpPr>
          <p:nvPr>
            <p:ph idx="1"/>
          </p:nvPr>
        </p:nvSpPr>
        <p:spPr>
          <a:xfrm>
            <a:off x="428596" y="2071678"/>
            <a:ext cx="8229600" cy="4389120"/>
          </a:xfrm>
        </p:spPr>
        <p:txBody>
          <a:bodyPr/>
          <a:lstStyle/>
          <a:p>
            <a:r>
              <a:rPr lang="zh-TW" altLang="en-US" sz="3600" dirty="0" smtClean="0"/>
              <a:t>王仁秀→潘小慧</a:t>
            </a:r>
            <a:endParaRPr lang="en-US" altLang="zh-TW" sz="3600" dirty="0" smtClean="0"/>
          </a:p>
          <a:p>
            <a:r>
              <a:rPr lang="zh-TW" altLang="en-US" sz="3600" dirty="0" smtClean="0"/>
              <a:t>陳瑜君→尤煌傑</a:t>
            </a:r>
            <a:endParaRPr lang="en-US" altLang="zh-TW" sz="3600" dirty="0" smtClean="0"/>
          </a:p>
          <a:p>
            <a:r>
              <a:rPr lang="zh-TW" altLang="en-US" sz="3600" dirty="0" smtClean="0"/>
              <a:t>林亭妤→研究生</a:t>
            </a:r>
            <a:endParaRPr lang="en-US" altLang="zh-TW" sz="3600" dirty="0" smtClean="0"/>
          </a:p>
          <a:p>
            <a:r>
              <a:rPr lang="zh-TW" altLang="en-US" sz="3600" dirty="0" smtClean="0"/>
              <a:t>余菀婷→袁信愛</a:t>
            </a:r>
            <a:endParaRPr lang="en-US" altLang="zh-TW" sz="3600" dirty="0" smtClean="0"/>
          </a:p>
          <a:p>
            <a:r>
              <a:rPr lang="zh-TW" altLang="en-US" sz="3600" dirty="0" smtClean="0"/>
              <a:t>劉欣蓉→丁福寧</a:t>
            </a:r>
            <a:endParaRPr lang="en-US" altLang="zh-TW" sz="3600" dirty="0" smtClean="0"/>
          </a:p>
          <a:p>
            <a:r>
              <a:rPr lang="zh-TW" altLang="en-US" sz="3600" dirty="0" smtClean="0"/>
              <a:t>陳淑敏→何佳瑞</a:t>
            </a:r>
            <a:endParaRPr lang="en-US" altLang="zh-TW" sz="3600" dirty="0" smtClean="0"/>
          </a:p>
          <a:p>
            <a:endParaRPr lang="en-US" altLang="zh-TW" dirty="0" smtClean="0"/>
          </a:p>
          <a:p>
            <a:endParaRPr lang="en-US" altLang="zh-TW" dirty="0" smtClean="0"/>
          </a:p>
          <a:p>
            <a:endParaRPr lang="zh-TW" altLang="en-US" dirty="0"/>
          </a:p>
        </p:txBody>
      </p:sp>
      <p:pic>
        <p:nvPicPr>
          <p:cNvPr id="3073" name="Picture 1" descr="C:\Users\user\Desktop\哲學圖片\FatherSunwithwordsLargeView.jpg"/>
          <p:cNvPicPr>
            <a:picLocks noChangeAspect="1" noChangeArrowheads="1"/>
          </p:cNvPicPr>
          <p:nvPr/>
        </p:nvPicPr>
        <p:blipFill>
          <a:blip r:embed="rId2"/>
          <a:srcRect/>
          <a:stretch>
            <a:fillRect/>
          </a:stretch>
        </p:blipFill>
        <p:spPr bwMode="auto">
          <a:xfrm>
            <a:off x="5000628" y="2000240"/>
            <a:ext cx="3556000" cy="44323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user\Desktop\哲學圖片\philosophy2.jpg"/>
          <p:cNvPicPr>
            <a:picLocks noChangeAspect="1" noChangeArrowheads="1"/>
          </p:cNvPicPr>
          <p:nvPr/>
        </p:nvPicPr>
        <p:blipFill>
          <a:blip r:embed="rId2">
            <a:lum bright="36000" contrast="13000"/>
          </a:blip>
          <a:srcRect/>
          <a:stretch>
            <a:fillRect/>
          </a:stretch>
        </p:blipFill>
        <p:spPr bwMode="auto">
          <a:xfrm>
            <a:off x="6500826" y="3429000"/>
            <a:ext cx="2357454" cy="3088265"/>
          </a:xfrm>
          <a:prstGeom prst="rect">
            <a:avLst/>
          </a:prstGeom>
          <a:noFill/>
        </p:spPr>
      </p:pic>
      <p:sp>
        <p:nvSpPr>
          <p:cNvPr id="2" name="標題 1"/>
          <p:cNvSpPr>
            <a:spLocks noGrp="1"/>
          </p:cNvSpPr>
          <p:nvPr>
            <p:ph type="title"/>
          </p:nvPr>
        </p:nvSpPr>
        <p:spPr>
          <a:xfrm>
            <a:off x="500034" y="428604"/>
            <a:ext cx="8229600" cy="1143000"/>
          </a:xfrm>
        </p:spPr>
        <p:txBody>
          <a:bodyPr>
            <a:normAutofit/>
          </a:bodyPr>
          <a:lstStyle/>
          <a:p>
            <a:r>
              <a:rPr lang="zh-TW" altLang="en-US" dirty="0" smtClean="0"/>
              <a:t>訪前分析</a:t>
            </a:r>
            <a:r>
              <a:rPr lang="en-US" altLang="zh-TW" dirty="0" smtClean="0"/>
              <a:t>-1:</a:t>
            </a:r>
            <a:r>
              <a:rPr lang="zh-TW" altLang="en-US" dirty="0" smtClean="0"/>
              <a:t>上學期研究結果顯示</a:t>
            </a:r>
            <a:endParaRPr lang="zh-TW" altLang="en-US" dirty="0"/>
          </a:p>
        </p:txBody>
      </p:sp>
      <p:sp>
        <p:nvSpPr>
          <p:cNvPr id="3" name="直排文字版面配置區 2"/>
          <p:cNvSpPr>
            <a:spLocks noGrp="1"/>
          </p:cNvSpPr>
          <p:nvPr>
            <p:ph type="body" orient="vert" idx="1"/>
          </p:nvPr>
        </p:nvSpPr>
        <p:spPr>
          <a:xfrm>
            <a:off x="357158" y="1643050"/>
            <a:ext cx="8229600" cy="4389120"/>
          </a:xfrm>
        </p:spPr>
        <p:txBody>
          <a:bodyPr vert="horz">
            <a:noAutofit/>
          </a:bodyPr>
          <a:lstStyle/>
          <a:p>
            <a:r>
              <a:rPr lang="en-US" altLang="zh-TW" sz="2400" b="1" dirty="0" smtClean="0"/>
              <a:t>1.</a:t>
            </a:r>
            <a:r>
              <a:rPr lang="zh-TW" altLang="en-US" sz="2400" b="1" dirty="0" smtClean="0"/>
              <a:t>大多數哲學的專書和期刊論文均有引用文獻</a:t>
            </a:r>
          </a:p>
          <a:p>
            <a:r>
              <a:rPr lang="en-US" altLang="zh-TW" sz="2400" b="1" dirty="0" smtClean="0"/>
              <a:t>2.</a:t>
            </a:r>
            <a:r>
              <a:rPr lang="zh-TW" altLang="en-US" sz="2400" b="1" dirty="0" smtClean="0"/>
              <a:t>期刊論文合著情形少</a:t>
            </a:r>
          </a:p>
          <a:p>
            <a:r>
              <a:rPr lang="en-US" altLang="zh-TW" sz="2400" b="1" dirty="0" smtClean="0"/>
              <a:t>3.</a:t>
            </a:r>
            <a:r>
              <a:rPr lang="zh-TW" altLang="en-US" sz="2400" b="1" dirty="0" smtClean="0"/>
              <a:t>哲學研究者大量引用專書，高度引用古籍與原著</a:t>
            </a:r>
          </a:p>
          <a:p>
            <a:r>
              <a:rPr lang="en-US" altLang="zh-TW" sz="2400" b="1" dirty="0" smtClean="0"/>
              <a:t>4.</a:t>
            </a:r>
            <a:r>
              <a:rPr lang="zh-TW" altLang="en-US" sz="2400" b="1" dirty="0" smtClean="0"/>
              <a:t>用專書多於期刊，而期刊引用量相較於專書與古籍</a:t>
            </a:r>
            <a:r>
              <a:rPr lang="zh-TW" altLang="en-US" sz="2400" dirty="0" smtClean="0"/>
              <a:t>的引用比例偏低</a:t>
            </a:r>
          </a:p>
          <a:p>
            <a:r>
              <a:rPr lang="en-US" altLang="zh-TW" sz="2400" b="1" dirty="0" smtClean="0"/>
              <a:t>5.</a:t>
            </a:r>
            <a:r>
              <a:rPr lang="zh-TW" altLang="en-US" sz="2400" b="1" dirty="0" smtClean="0"/>
              <a:t>用一手資料多於二手資料</a:t>
            </a:r>
          </a:p>
          <a:p>
            <a:r>
              <a:rPr lang="en-US" altLang="zh-TW" sz="2400" b="1" dirty="0" smtClean="0"/>
              <a:t>6.</a:t>
            </a:r>
            <a:r>
              <a:rPr lang="zh-TW" altLang="en-US" sz="2400" b="1" dirty="0" smtClean="0"/>
              <a:t>引用的文獻以本國語文為主</a:t>
            </a:r>
            <a:endParaRPr lang="zh-TW" altLang="en-US" sz="2400" dirty="0" smtClean="0"/>
          </a:p>
          <a:p>
            <a:r>
              <a:rPr lang="en-US" altLang="zh-TW" sz="2400" b="1" dirty="0" smtClean="0"/>
              <a:t>7.</a:t>
            </a:r>
            <a:r>
              <a:rPr lang="zh-TW" altLang="en-US" sz="2400" b="1" dirty="0" smtClean="0"/>
              <a:t>英文獻是主要被引用的外語文獻，</a:t>
            </a:r>
            <a:r>
              <a:rPr lang="zh-TW" altLang="en-US" sz="2400" dirty="0" smtClean="0"/>
              <a:t>其他國語文次之</a:t>
            </a:r>
          </a:p>
          <a:p>
            <a:r>
              <a:rPr lang="en-US" altLang="zh-TW" sz="2400" b="1" dirty="0" smtClean="0"/>
              <a:t>8.</a:t>
            </a:r>
            <a:r>
              <a:rPr lang="zh-TW" altLang="en-US" sz="2400" b="1" dirty="0" smtClean="0"/>
              <a:t>引用文獻出版年代分佈長遠，古今文獻均需使用</a:t>
            </a:r>
          </a:p>
          <a:p>
            <a:r>
              <a:rPr lang="en-US" altLang="zh-TW" sz="2400" b="1" dirty="0" smtClean="0"/>
              <a:t>9.</a:t>
            </a:r>
            <a:r>
              <a:rPr lang="zh-TW" altLang="en-US" sz="2400" b="1" dirty="0" smtClean="0"/>
              <a:t>引用文獻所屬學科領域以哲學科為主</a:t>
            </a:r>
            <a:endParaRPr lang="zh-TW" alt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0034" y="571480"/>
            <a:ext cx="8229600" cy="1143000"/>
          </a:xfrm>
        </p:spPr>
        <p:txBody>
          <a:bodyPr>
            <a:normAutofit fontScale="90000"/>
          </a:bodyPr>
          <a:lstStyle/>
          <a:p>
            <a:r>
              <a:rPr lang="zh-TW" altLang="en-US" dirty="0" smtClean="0"/>
              <a:t>訪前分析</a:t>
            </a:r>
            <a:r>
              <a:rPr lang="en-US" altLang="zh-TW" dirty="0" smtClean="0"/>
              <a:t>-2:</a:t>
            </a:r>
            <a:r>
              <a:rPr lang="zh-TW" altLang="en-US" dirty="0" smtClean="0"/>
              <a:t>人文學者找資料的特性</a:t>
            </a:r>
            <a:endParaRPr lang="zh-TW" altLang="en-US" dirty="0"/>
          </a:p>
        </p:txBody>
      </p:sp>
      <p:sp>
        <p:nvSpPr>
          <p:cNvPr id="3" name="直排文字版面配置區 2"/>
          <p:cNvSpPr>
            <a:spLocks noGrp="1"/>
          </p:cNvSpPr>
          <p:nvPr>
            <p:ph type="body" orient="vert" idx="1"/>
          </p:nvPr>
        </p:nvSpPr>
        <p:spPr>
          <a:xfrm>
            <a:off x="428596" y="1785926"/>
            <a:ext cx="8229600" cy="4389120"/>
          </a:xfrm>
        </p:spPr>
        <p:txBody>
          <a:bodyPr vert="horz">
            <a:noAutofit/>
          </a:bodyPr>
          <a:lstStyle/>
          <a:p>
            <a:r>
              <a:rPr lang="zh-TW" altLang="en-US" sz="3600" dirty="0" smtClean="0"/>
              <a:t>用圖書多於期刊</a:t>
            </a:r>
          </a:p>
          <a:p>
            <a:r>
              <a:rPr lang="zh-TW" altLang="en-US" sz="3600" dirty="0" smtClean="0"/>
              <a:t>用一手資料多於二手資料</a:t>
            </a:r>
            <a:r>
              <a:rPr lang="en-US" altLang="zh-TW" sz="3600" b="1" dirty="0" smtClean="0"/>
              <a:t>(</a:t>
            </a:r>
            <a:r>
              <a:rPr lang="zh-TW" altLang="en-US" sz="3600" b="1" dirty="0" smtClean="0"/>
              <a:t>手稿小冊子檔案未出</a:t>
            </a:r>
            <a:r>
              <a:rPr lang="zh-TW" altLang="en-US" sz="3600" dirty="0" smtClean="0"/>
              <a:t>版文獻</a:t>
            </a:r>
            <a:r>
              <a:rPr lang="en-US" altLang="zh-TW" sz="3600" b="1" dirty="0" smtClean="0"/>
              <a:t>)</a:t>
            </a:r>
          </a:p>
          <a:p>
            <a:r>
              <a:rPr lang="zh-TW" altLang="en-US" sz="3600" dirty="0" smtClean="0"/>
              <a:t>使用的資料年限比較久遠，因為有強烈的歷史面向</a:t>
            </a:r>
            <a:r>
              <a:rPr lang="en-US" altLang="zh-TW" sz="3600" b="1" dirty="0" smtClean="0"/>
              <a:t>(</a:t>
            </a:r>
            <a:r>
              <a:rPr lang="zh-TW" altLang="en-US" sz="3600" b="1" dirty="0" smtClean="0"/>
              <a:t>如</a:t>
            </a:r>
            <a:r>
              <a:rPr lang="en-US" altLang="zh-TW" sz="3600" b="1" dirty="0" smtClean="0"/>
              <a:t>:</a:t>
            </a:r>
            <a:r>
              <a:rPr lang="zh-TW" altLang="en-US" sz="3600" b="1" dirty="0" smtClean="0"/>
              <a:t>哲學史</a:t>
            </a:r>
            <a:r>
              <a:rPr lang="en-US" altLang="zh-TW" sz="3600" b="1" dirty="0" smtClean="0"/>
              <a:t>)</a:t>
            </a:r>
            <a:r>
              <a:rPr lang="zh-TW" altLang="en-US" sz="3600" b="1" dirty="0" smtClean="0"/>
              <a:t>，舊書新書一樣重要</a:t>
            </a:r>
          </a:p>
          <a:p>
            <a:r>
              <a:rPr lang="zh-TW" altLang="en-US" sz="3600" dirty="0" smtClean="0"/>
              <a:t>常需要使用到外國語文資料</a:t>
            </a:r>
            <a:r>
              <a:rPr lang="en-US" altLang="zh-TW" sz="3600" b="1" dirty="0" smtClean="0"/>
              <a:t>(</a:t>
            </a:r>
            <a:r>
              <a:rPr lang="zh-TW" altLang="en-US" sz="3600" b="1" dirty="0" smtClean="0"/>
              <a:t>多語言</a:t>
            </a:r>
            <a:r>
              <a:rPr lang="en-US" altLang="zh-TW" sz="3600" b="1" dirty="0" smtClean="0"/>
              <a:t>.</a:t>
            </a:r>
            <a:r>
              <a:rPr lang="zh-TW" altLang="en-US" sz="3600" b="1" dirty="0" smtClean="0"/>
              <a:t>跨國傾向</a:t>
            </a:r>
            <a:r>
              <a:rPr lang="en-US" altLang="zh-TW" sz="3600" b="1" dirty="0" smtClean="0"/>
              <a:t>)</a:t>
            </a:r>
            <a:endParaRPr lang="zh-TW" alt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訪前分析</a:t>
            </a:r>
            <a:r>
              <a:rPr lang="en-US" altLang="zh-TW" dirty="0" smtClean="0"/>
              <a:t>-3</a:t>
            </a:r>
            <a:endParaRPr lang="zh-TW" altLang="en-US" dirty="0"/>
          </a:p>
        </p:txBody>
      </p:sp>
      <p:sp>
        <p:nvSpPr>
          <p:cNvPr id="3" name="直排文字版面配置區 2"/>
          <p:cNvSpPr>
            <a:spLocks noGrp="1"/>
          </p:cNvSpPr>
          <p:nvPr>
            <p:ph type="body" orient="vert" idx="1"/>
          </p:nvPr>
        </p:nvSpPr>
        <p:spPr/>
        <p:txBody>
          <a:bodyPr vert="horz">
            <a:normAutofit fontScale="92500" lnSpcReduction="10000"/>
          </a:bodyPr>
          <a:lstStyle/>
          <a:p>
            <a:r>
              <a:rPr lang="zh-TW" altLang="en-US" sz="4000" dirty="0" smtClean="0"/>
              <a:t>人文學者需要自己瀏覽文獻</a:t>
            </a:r>
          </a:p>
          <a:p>
            <a:endParaRPr lang="zh-TW" altLang="en-US" sz="4000" dirty="0" smtClean="0"/>
          </a:p>
          <a:p>
            <a:r>
              <a:rPr lang="zh-TW" altLang="en-US" sz="4000" dirty="0" smtClean="0"/>
              <a:t>人文學者不像科學學者，有既定的規則公式去研究，思考模式較受限。人文學者較重視獨立思考，他們不另請研究助理，通常親自去閱覽文獻，因為透過實際地瀏覽、閱讀及沉思中才得以去發揮，形成自己的獨特思想。</a:t>
            </a:r>
            <a:endParaRPr lang="zh-TW" altLang="en-US" sz="4000" dirty="0"/>
          </a:p>
        </p:txBody>
      </p:sp>
      <p:pic>
        <p:nvPicPr>
          <p:cNvPr id="21506" name="Picture 2" descr="C:\Users\user\Desktop\哲學圖片\Plato.jpg"/>
          <p:cNvPicPr>
            <a:picLocks noChangeAspect="1" noChangeArrowheads="1"/>
          </p:cNvPicPr>
          <p:nvPr/>
        </p:nvPicPr>
        <p:blipFill>
          <a:blip r:embed="rId2"/>
          <a:srcRect/>
          <a:stretch>
            <a:fillRect/>
          </a:stretch>
        </p:blipFill>
        <p:spPr bwMode="auto">
          <a:xfrm>
            <a:off x="6786578" y="214290"/>
            <a:ext cx="1954224" cy="260191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訪後分析</a:t>
            </a:r>
            <a:endParaRPr lang="zh-TW" altLang="en-US" dirty="0"/>
          </a:p>
        </p:txBody>
      </p:sp>
      <p:sp>
        <p:nvSpPr>
          <p:cNvPr id="3" name="直排文字版面配置區 2"/>
          <p:cNvSpPr>
            <a:spLocks noGrp="1"/>
          </p:cNvSpPr>
          <p:nvPr>
            <p:ph type="body" orient="vert" idx="1"/>
          </p:nvPr>
        </p:nvSpPr>
        <p:spPr/>
        <p:txBody>
          <a:bodyPr vert="horz">
            <a:normAutofit fontScale="62500" lnSpcReduction="20000"/>
          </a:bodyPr>
          <a:lstStyle/>
          <a:p>
            <a:pPr marL="514350" lvl="0" indent="-514350">
              <a:buNone/>
            </a:pPr>
            <a:r>
              <a:rPr lang="en-US" altLang="zh-TW" sz="3800" dirty="0" smtClean="0"/>
              <a:t>1.</a:t>
            </a:r>
            <a:r>
              <a:rPr lang="zh-TW" altLang="en-US" sz="3800" dirty="0" smtClean="0"/>
              <a:t>紙本使用率較高；</a:t>
            </a:r>
          </a:p>
          <a:p>
            <a:pPr marL="514350" indent="-514350">
              <a:buNone/>
            </a:pPr>
            <a:r>
              <a:rPr lang="en-US" altLang="zh-TW" sz="3800" dirty="0" smtClean="0"/>
              <a:t>	</a:t>
            </a:r>
            <a:r>
              <a:rPr lang="zh-TW" altLang="en-US" sz="3800" dirty="0" smtClean="0"/>
              <a:t>主題專書較具權威性，其次採用期刊論文。</a:t>
            </a:r>
          </a:p>
          <a:p>
            <a:pPr marL="514350" indent="-514350">
              <a:buNone/>
            </a:pPr>
            <a:r>
              <a:rPr lang="en-US" altLang="zh-TW" sz="3800" dirty="0" smtClean="0"/>
              <a:t>	</a:t>
            </a:r>
            <a:r>
              <a:rPr lang="zh-TW" altLang="en-US" sz="3800" dirty="0" smtClean="0"/>
              <a:t>比較少用到網路資源，擔心內容來源不可靠。</a:t>
            </a:r>
            <a:endParaRPr lang="en-US" altLang="zh-TW" sz="3800" dirty="0" smtClean="0"/>
          </a:p>
          <a:p>
            <a:pPr marL="514350" indent="-514350">
              <a:buNone/>
            </a:pPr>
            <a:r>
              <a:rPr lang="en-US" sz="3800" dirty="0" smtClean="0"/>
              <a:t> </a:t>
            </a:r>
            <a:endParaRPr lang="zh-TW" altLang="en-US" sz="3800" dirty="0" smtClean="0"/>
          </a:p>
          <a:p>
            <a:pPr marL="514350" lvl="0" indent="-514350">
              <a:buNone/>
            </a:pPr>
            <a:r>
              <a:rPr lang="en-US" altLang="zh-TW" sz="3800" dirty="0" smtClean="0"/>
              <a:t>2.</a:t>
            </a:r>
            <a:r>
              <a:rPr lang="zh-TW" altLang="en-US" sz="3800" dirty="0" smtClean="0"/>
              <a:t>網路資源使用方式：</a:t>
            </a:r>
          </a:p>
          <a:p>
            <a:pPr marL="514350" indent="-514350">
              <a:buNone/>
            </a:pPr>
            <a:r>
              <a:rPr lang="en-US" altLang="zh-TW" sz="3800" dirty="0" smtClean="0"/>
              <a:t>	</a:t>
            </a:r>
            <a:r>
              <a:rPr lang="zh-TW" altLang="en-US" sz="3800" dirty="0" smtClean="0"/>
              <a:t>使用</a:t>
            </a:r>
            <a:r>
              <a:rPr lang="en-US" sz="3800" dirty="0" smtClean="0"/>
              <a:t>Google</a:t>
            </a:r>
            <a:r>
              <a:rPr lang="zh-TW" altLang="en-US" sz="3800" dirty="0" smtClean="0"/>
              <a:t>學術搜尋資料，但使用態度就是以打撈瀏覽資料的方式，去增加一個偶遇線索的機會，並會再做</a:t>
            </a:r>
            <a:r>
              <a:rPr lang="en-US" sz="3800" dirty="0" smtClean="0"/>
              <a:t>double check</a:t>
            </a:r>
            <a:r>
              <a:rPr lang="zh-TW" altLang="en-US" sz="3800" dirty="0" smtClean="0"/>
              <a:t>確保資料的正確性。線上資料庫多用中華民國期刊論文索引，或是中國期刊網。</a:t>
            </a:r>
            <a:endParaRPr lang="en-US" altLang="zh-TW" sz="3800" dirty="0" smtClean="0"/>
          </a:p>
          <a:p>
            <a:pPr marL="514350" indent="-514350">
              <a:buNone/>
            </a:pPr>
            <a:endParaRPr lang="zh-TW" altLang="en-US" sz="3800" dirty="0" smtClean="0"/>
          </a:p>
          <a:p>
            <a:pPr marL="514350" indent="-514350">
              <a:buNone/>
            </a:pPr>
            <a:r>
              <a:rPr lang="en-US" sz="3800" dirty="0" smtClean="0"/>
              <a:t> 3.</a:t>
            </a:r>
            <a:r>
              <a:rPr lang="zh-TW" altLang="en-US" sz="3800" dirty="0" smtClean="0"/>
              <a:t>主題學科以哲學為主</a:t>
            </a:r>
          </a:p>
          <a:p>
            <a:pPr marL="514350" lvl="0" indent="-514350">
              <a:buNone/>
            </a:pPr>
            <a:r>
              <a:rPr lang="en-US" dirty="0" smtClean="0"/>
              <a:t> </a:t>
            </a:r>
            <a:endParaRPr lang="zh-TW" altLang="en-US" dirty="0" smtClean="0"/>
          </a:p>
          <a:p>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訪後分析</a:t>
            </a:r>
            <a:endParaRPr lang="zh-TW" altLang="en-US" dirty="0"/>
          </a:p>
        </p:txBody>
      </p:sp>
      <p:sp>
        <p:nvSpPr>
          <p:cNvPr id="3" name="直排文字版面配置區 2"/>
          <p:cNvSpPr>
            <a:spLocks noGrp="1"/>
          </p:cNvSpPr>
          <p:nvPr>
            <p:ph type="body" orient="vert" idx="1"/>
          </p:nvPr>
        </p:nvSpPr>
        <p:spPr/>
        <p:txBody>
          <a:bodyPr vert="horz">
            <a:normAutofit fontScale="92500" lnSpcReduction="10000"/>
          </a:bodyPr>
          <a:lstStyle/>
          <a:p>
            <a:pPr marL="514350" lvl="0" indent="-514350">
              <a:buNone/>
            </a:pPr>
            <a:r>
              <a:rPr lang="en-US" altLang="zh-TW" sz="2100" dirty="0" smtClean="0"/>
              <a:t> </a:t>
            </a:r>
            <a:r>
              <a:rPr lang="en-US" altLang="zh-TW" sz="2400" dirty="0" smtClean="0"/>
              <a:t>4. </a:t>
            </a:r>
            <a:r>
              <a:rPr lang="zh-TW" altLang="en-US" sz="2400" dirty="0" smtClean="0"/>
              <a:t>資料語言：</a:t>
            </a:r>
          </a:p>
          <a:p>
            <a:pPr marL="514350" indent="-514350">
              <a:buNone/>
            </a:pPr>
            <a:r>
              <a:rPr lang="en-US" altLang="zh-TW" sz="2400" dirty="0" smtClean="0"/>
              <a:t>	</a:t>
            </a:r>
            <a:r>
              <a:rPr lang="zh-TW" altLang="en-US" sz="2400" dirty="0" smtClean="0"/>
              <a:t>中文為主，英文其次，少數有拉丁文等其他語言。</a:t>
            </a:r>
          </a:p>
          <a:p>
            <a:pPr marL="514350" indent="-514350">
              <a:buNone/>
            </a:pPr>
            <a:r>
              <a:rPr lang="en-US" altLang="zh-TW" sz="2400" dirty="0" smtClean="0"/>
              <a:t>	</a:t>
            </a:r>
            <a:r>
              <a:rPr lang="zh-TW" altLang="en-US" sz="2400" dirty="0" smtClean="0"/>
              <a:t>西哲老師由於原文書較貴、較難取得，依此希望圖書館可以提供這方面的需求。</a:t>
            </a:r>
            <a:endParaRPr lang="en-US" altLang="zh-TW" sz="2100" dirty="0" smtClean="0"/>
          </a:p>
          <a:p>
            <a:pPr marL="514350" lvl="0" indent="-514350">
              <a:lnSpc>
                <a:spcPct val="90000"/>
              </a:lnSpc>
              <a:buNone/>
            </a:pPr>
            <a:endParaRPr lang="en-US" altLang="zh-TW" sz="2100" dirty="0" smtClean="0"/>
          </a:p>
          <a:p>
            <a:pPr marL="514350" lvl="0" indent="-514350">
              <a:lnSpc>
                <a:spcPct val="90000"/>
              </a:lnSpc>
              <a:buNone/>
            </a:pPr>
            <a:r>
              <a:rPr lang="en-US" altLang="zh-TW" sz="2400" dirty="0" smtClean="0"/>
              <a:t>5.</a:t>
            </a:r>
            <a:r>
              <a:rPr lang="zh-TW" altLang="en-US" sz="2400" dirty="0" smtClean="0"/>
              <a:t>資料年限較久遠</a:t>
            </a:r>
          </a:p>
          <a:p>
            <a:pPr marL="514350" indent="-514350">
              <a:lnSpc>
                <a:spcPct val="90000"/>
              </a:lnSpc>
              <a:buNone/>
            </a:pPr>
            <a:endParaRPr lang="en-US" altLang="zh-TW" sz="2100" dirty="0" smtClean="0"/>
          </a:p>
          <a:p>
            <a:pPr marL="514350" indent="-514350">
              <a:lnSpc>
                <a:spcPct val="90000"/>
              </a:lnSpc>
              <a:buNone/>
            </a:pPr>
            <a:r>
              <a:rPr lang="en-US" altLang="zh-TW" sz="2400" dirty="0" smtClean="0"/>
              <a:t>6.</a:t>
            </a:r>
            <a:r>
              <a:rPr lang="zh-TW" altLang="en-US" sz="2400" dirty="0" smtClean="0"/>
              <a:t>年輕學者較資深學者擅於使用資源：</a:t>
            </a:r>
          </a:p>
          <a:p>
            <a:pPr marL="514350" indent="-514350">
              <a:lnSpc>
                <a:spcPct val="90000"/>
              </a:lnSpc>
              <a:buNone/>
            </a:pPr>
            <a:r>
              <a:rPr lang="en-US" altLang="zh-TW" sz="2100" dirty="0" smtClean="0"/>
              <a:t>	</a:t>
            </a:r>
            <a:r>
              <a:rPr lang="zh-TW" altLang="en-US" sz="2100" dirty="0" smtClean="0"/>
              <a:t>年輕的老師比較會使用網路資源，年長的老師有些幾乎不使用電子資源。較資深的老師由於自己本身已具有相當多的哲學相關知識，已有一套自己的看法，所以在教學上比較不需要用到資源。</a:t>
            </a:r>
          </a:p>
          <a:p>
            <a:pPr marL="514350" indent="-514350">
              <a:lnSpc>
                <a:spcPct val="90000"/>
              </a:lnSpc>
              <a:buNone/>
            </a:pPr>
            <a:r>
              <a:rPr lang="en-US" altLang="zh-TW" sz="2100" dirty="0" smtClean="0"/>
              <a:t> </a:t>
            </a:r>
            <a:endParaRPr lang="zh-TW" altLang="en-US" sz="2100" dirty="0" smtClean="0"/>
          </a:p>
          <a:p>
            <a:pPr marL="514350" lvl="0" indent="-514350">
              <a:lnSpc>
                <a:spcPct val="90000"/>
              </a:lnSpc>
              <a:buNone/>
            </a:pPr>
            <a:r>
              <a:rPr lang="en-US" altLang="zh-TW" sz="2100" dirty="0" smtClean="0"/>
              <a:t>7.</a:t>
            </a:r>
            <a:r>
              <a:rPr lang="zh-TW" altLang="en-US" sz="2100" dirty="0" smtClean="0"/>
              <a:t>其他資料來源：</a:t>
            </a:r>
          </a:p>
          <a:p>
            <a:pPr marL="514350" indent="-514350">
              <a:lnSpc>
                <a:spcPct val="90000"/>
              </a:lnSpc>
              <a:buNone/>
            </a:pPr>
            <a:r>
              <a:rPr lang="en-US" altLang="zh-TW" sz="2100" dirty="0" smtClean="0"/>
              <a:t>	</a:t>
            </a:r>
            <a:r>
              <a:rPr lang="zh-TW" altLang="en-US" sz="2100" dirty="0" smtClean="0"/>
              <a:t>網路書店、電影教材</a:t>
            </a:r>
          </a:p>
          <a:p>
            <a:pPr>
              <a:buNone/>
            </a:pPr>
            <a:endParaRPr lang="zh-TW" altLang="en-US" dirty="0"/>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455</Words>
  <Application>Microsoft Office PowerPoint</Application>
  <PresentationFormat>如螢幕大小 (4:3)</PresentationFormat>
  <Paragraphs>72</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Office 佈景主題</vt:lpstr>
      <vt:lpstr>輔仁大學哲學系 專任教師實際訪談</vt:lpstr>
      <vt:lpstr>第二組組員名單</vt:lpstr>
      <vt:lpstr>動機與目的</vt:lpstr>
      <vt:lpstr>成員個別訪談的對象</vt:lpstr>
      <vt:lpstr>訪前分析-1:上學期研究結果顯示</vt:lpstr>
      <vt:lpstr>訪前分析-2:人文學者找資料的特性</vt:lpstr>
      <vt:lpstr>訪前分析-3</vt:lpstr>
      <vt:lpstr>訪後分析</vt:lpstr>
      <vt:lpstr>訪後分析</vt:lpstr>
      <vt:lpstr>結論</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輔仁大學哲學系專任教師實際訪談</dc:title>
  <dc:creator>User</dc:creator>
  <cp:lastModifiedBy>user</cp:lastModifiedBy>
  <cp:revision>7</cp:revision>
  <dcterms:created xsi:type="dcterms:W3CDTF">2010-06-14T04:23:51Z</dcterms:created>
  <dcterms:modified xsi:type="dcterms:W3CDTF">2010-06-15T06:47:48Z</dcterms:modified>
</cp:coreProperties>
</file>