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0"/>
  </p:handout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__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__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zh-TW"/>
  <c:style val="32"/>
  <c:chart>
    <c:title>
      <c:tx>
        <c:rich>
          <a:bodyPr/>
          <a:lstStyle/>
          <a:p>
            <a:pPr>
              <a:defRPr/>
            </a:pPr>
            <a:r>
              <a:rPr lang="zh-TW"/>
              <a:t>師生比</a:t>
            </a:r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師生比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教授</c:v>
                </c:pt>
                <c:pt idx="1">
                  <c:v>研究生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0.4</c:v>
                </c:pt>
                <c:pt idx="1">
                  <c:v>0.8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zh-TW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zh-TW"/>
  <c:style val="5"/>
  <c:chart>
    <c:title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性別比</c:v>
                </c:pt>
              </c:strCache>
            </c:strRef>
          </c:tx>
          <c:explosion val="56"/>
          <c:dPt>
            <c:idx val="0"/>
            <c:explosion val="39"/>
          </c:dPt>
          <c:cat>
            <c:strRef>
              <c:f>Sheet1!$A$2:$A$3</c:f>
              <c:strCache>
                <c:ptCount val="2"/>
                <c:pt idx="0">
                  <c:v>男</c:v>
                </c:pt>
                <c:pt idx="1">
                  <c:v>女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0.60000000000000031</c:v>
                </c:pt>
                <c:pt idx="1">
                  <c:v>0.2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79723753280839893"/>
          <c:y val="0.48652558104852667"/>
          <c:w val="0.11942913385826771"/>
          <c:h val="0.1664609174837744"/>
        </c:manualLayout>
      </c:layout>
    </c:legend>
    <c:plotVisOnly val="1"/>
  </c:chart>
  <c:txPr>
    <a:bodyPr/>
    <a:lstStyle/>
    <a:p>
      <a:pPr>
        <a:defRPr sz="1800"/>
      </a:pPr>
      <a:endParaRPr lang="zh-TW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F7FBDA-CA06-4583-93F6-5B0BFECE9894}" type="datetimeFigureOut">
              <a:rPr lang="zh-TW" altLang="en-US" smtClean="0"/>
              <a:pPr/>
              <a:t>2010/6/15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98897E-7874-4966-B9CB-9829C24D6E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173157"/>
            <a:ext cx="7772400" cy="1470025"/>
          </a:xfrm>
        </p:spPr>
        <p:txBody>
          <a:bodyPr anchor="b"/>
          <a:lstStyle>
            <a:lvl1pPr algn="l">
              <a:defRPr sz="48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87716" y="2643182"/>
            <a:ext cx="6670366" cy="1752600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107B0-A694-4504-8497-A4D5A9DD0594}" type="datetimeFigureOut">
              <a:rPr lang="zh-TW" altLang="en-US" smtClean="0"/>
              <a:pPr/>
              <a:t>2010/6/15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49A76-E926-4826-B40F-CBE346EC617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107B0-A694-4504-8497-A4D5A9DD0594}" type="datetimeFigureOut">
              <a:rPr lang="zh-TW" altLang="en-US" smtClean="0"/>
              <a:pPr/>
              <a:t>2010/6/15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49A76-E926-4826-B40F-CBE346EC617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143768" y="274639"/>
            <a:ext cx="1543032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61513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107B0-A694-4504-8497-A4D5A9DD0594}" type="datetimeFigureOut">
              <a:rPr lang="zh-TW" altLang="en-US" smtClean="0"/>
              <a:pPr/>
              <a:t>2010/6/15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49A76-E926-4826-B40F-CBE346EC617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107B0-A694-4504-8497-A4D5A9DD0594}" type="datetimeFigureOut">
              <a:rPr lang="zh-TW" altLang="en-US" smtClean="0"/>
              <a:pPr/>
              <a:t>2010/6/15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49A76-E926-4826-B40F-CBE346EC617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924181"/>
            <a:ext cx="7772400" cy="1362075"/>
          </a:xfrm>
        </p:spPr>
        <p:txBody>
          <a:bodyPr anchor="t"/>
          <a:lstStyle>
            <a:lvl1pPr algn="l">
              <a:defRPr sz="4400" b="0" cap="all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42874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107B0-A694-4504-8497-A4D5A9DD0594}" type="datetimeFigureOut">
              <a:rPr lang="zh-TW" altLang="en-US" smtClean="0"/>
              <a:pPr/>
              <a:t>2010/6/15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49A76-E926-4826-B40F-CBE346EC617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107B0-A694-4504-8497-A4D5A9DD0594}" type="datetimeFigureOut">
              <a:rPr lang="zh-TW" altLang="en-US" smtClean="0"/>
              <a:pPr/>
              <a:t>2010/6/15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49A76-E926-4826-B40F-CBE346EC617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107B0-A694-4504-8497-A4D5A9DD0594}" type="datetimeFigureOut">
              <a:rPr lang="zh-TW" altLang="en-US" smtClean="0"/>
              <a:pPr/>
              <a:t>2010/6/15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49A76-E926-4826-B40F-CBE346EC617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107B0-A694-4504-8497-A4D5A9DD0594}" type="datetimeFigureOut">
              <a:rPr lang="zh-TW" altLang="en-US" smtClean="0"/>
              <a:pPr/>
              <a:t>2010/6/15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49A76-E926-4826-B40F-CBE346EC617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107B0-A694-4504-8497-A4D5A9DD0594}" type="datetimeFigureOut">
              <a:rPr lang="zh-TW" altLang="en-US" smtClean="0"/>
              <a:pPr/>
              <a:t>2010/6/15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49A76-E926-4826-B40F-CBE346EC617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0382" y="1071546"/>
            <a:ext cx="5111750" cy="50497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679083" y="1071546"/>
            <a:ext cx="3008313" cy="34290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107B0-A694-4504-8497-A4D5A9DD0594}" type="datetimeFigureOut">
              <a:rPr lang="zh-TW" altLang="en-US" smtClean="0"/>
              <a:pPr/>
              <a:t>2010/6/15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49A76-E926-4826-B40F-CBE346EC617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5" y="285728"/>
            <a:ext cx="8230993" cy="696626"/>
          </a:xfrm>
        </p:spPr>
        <p:txBody>
          <a:bodyPr anchor="ctr"/>
          <a:lstStyle>
            <a:lvl1pPr algn="ctr">
              <a:defRPr sz="36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001024" y="642918"/>
            <a:ext cx="785818" cy="4572032"/>
          </a:xfrm>
        </p:spPr>
        <p:txBody>
          <a:bodyPr vert="eaVert" anchor="ctr"/>
          <a:lstStyle>
            <a:lvl1pPr algn="l">
              <a:defRPr sz="24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2922" y="541340"/>
            <a:ext cx="6415094" cy="5459428"/>
          </a:xfrm>
          <a:prstGeom prst="roundRect">
            <a:avLst>
              <a:gd name="adj" fmla="val 4800"/>
            </a:avLst>
          </a:prstGeom>
          <a:solidFill>
            <a:schemeClr val="accent1">
              <a:tint val="20000"/>
            </a:schemeClr>
          </a:solidFill>
          <a:ln w="38100">
            <a:gradFill flip="none" rotWithShape="1">
              <a:gsLst>
                <a:gs pos="0">
                  <a:schemeClr val="accent1">
                    <a:alpha val="50000"/>
                  </a:schemeClr>
                </a:gs>
                <a:gs pos="100000">
                  <a:schemeClr val="accent1">
                    <a:tint val="20000"/>
                  </a:schemeClr>
                </a:gs>
              </a:gsLst>
              <a:lin ang="16200000" scaled="1"/>
              <a:tileRect/>
            </a:gradFill>
          </a:ln>
          <a:effectLst>
            <a:outerShdw blurRad="76200" dist="38100" dir="5400000" sx="100500" sy="100500" algn="tl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072330" y="1000108"/>
            <a:ext cx="914368" cy="4214842"/>
          </a:xfrm>
        </p:spPr>
        <p:txBody>
          <a:bodyPr vert="eaVert"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107B0-A694-4504-8497-A4D5A9DD0594}" type="datetimeFigureOut">
              <a:rPr lang="zh-TW" altLang="en-US" smtClean="0"/>
              <a:pPr/>
              <a:t>2010/6/15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49A76-E926-4826-B40F-CBE346EC617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>
          <a:blip r:embed="rId13" cstate="print">
            <a:duotone>
              <a:schemeClr val="accent1"/>
              <a:srgbClr val="FFFFFF"/>
            </a:duotone>
            <a:lum bright="12000" contrast="40000"/>
          </a:blip>
          <a:stretch>
            <a:fillRect/>
          </a:stretch>
        </p:blipFill>
        <p:spPr>
          <a:xfrm>
            <a:off x="6667809" y="4915143"/>
            <a:ext cx="2476191" cy="1942857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矩形 9"/>
          <p:cNvSpPr/>
          <p:nvPr/>
        </p:nvSpPr>
        <p:spPr>
          <a:xfrm>
            <a:off x="0" y="0"/>
            <a:ext cx="9144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20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</a:schemeClr>
              </a:gs>
            </a:gsLst>
            <a:lin ang="18900000" scaled="1"/>
            <a:tileRect/>
          </a:gradFill>
          <a:ln w="12700" cap="rnd" cmpd="sng" algn="ctr">
            <a:noFill/>
            <a:prstDash val="soli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0" y="40951"/>
            <a:ext cx="4572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5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  <a:alpha val="60000"/>
                </a:schemeClr>
              </a:gs>
            </a:gsLst>
            <a:lin ang="8100000" scaled="1"/>
            <a:tileRect/>
          </a:gradFill>
          <a:ln w="12700" cap="rnd" cmpd="sng" algn="ctr">
            <a:noFill/>
            <a:prstDash val="solid"/>
          </a:ln>
          <a:effectLst>
            <a:glow>
              <a:schemeClr val="accent1">
                <a:tint val="100000"/>
                <a:shade val="100000"/>
                <a:hueMod val="100000"/>
                <a:satMod val="100000"/>
              </a:schemeClr>
            </a:glow>
            <a:softEdge rad="127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14" cstate="print">
            <a:duotone>
              <a:schemeClr val="accent1"/>
              <a:srgbClr val="FFFFFF"/>
            </a:duotone>
            <a:lum bright="35000" contrast="40000"/>
          </a:blip>
          <a:stretch>
            <a:fillRect/>
          </a:stretch>
        </p:blipFill>
        <p:spPr>
          <a:xfrm>
            <a:off x="0" y="6420445"/>
            <a:ext cx="9144000" cy="43755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107B0-A694-4504-8497-A4D5A9DD0594}" type="datetimeFigureOut">
              <a:rPr lang="zh-TW" altLang="en-US" smtClean="0"/>
              <a:pPr/>
              <a:t>2010/6/15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49A76-E926-4826-B40F-CBE346EC617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50000"/>
        <a:buFont typeface="Wingdings 2"/>
        <a:buChar char="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 2"/>
        <a:buChar char="³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60000"/>
        <a:buFont typeface="Wingdings 2"/>
        <a:buChar char="®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5"/>
        </a:buClr>
        <a:buSzPct val="45000"/>
        <a:buFont typeface="Wingdings 2"/>
        <a:buChar char="¯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db2.lib.fju.edu.tw/cgi-bin/weblink/auth.cgi?o=16101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人文學期末報告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zh-TW" altLang="en-US" dirty="0" smtClean="0"/>
              <a:t>組員</a:t>
            </a:r>
            <a:r>
              <a:rPr lang="en-US" altLang="zh-TW" dirty="0" smtClean="0"/>
              <a:t>:</a:t>
            </a:r>
          </a:p>
          <a:p>
            <a:r>
              <a:rPr lang="en-US" altLang="zh-TW" dirty="0" smtClean="0"/>
              <a:t>497100015</a:t>
            </a:r>
            <a:r>
              <a:rPr lang="zh-TW" altLang="en-US" dirty="0" smtClean="0"/>
              <a:t>郭濬霆</a:t>
            </a:r>
            <a:endParaRPr lang="en-US" altLang="zh-TW" dirty="0" smtClean="0"/>
          </a:p>
          <a:p>
            <a:r>
              <a:rPr lang="en-US" altLang="zh-TW" dirty="0" smtClean="0"/>
              <a:t>497100132</a:t>
            </a:r>
            <a:r>
              <a:rPr lang="zh-TW" altLang="en-US" dirty="0" smtClean="0"/>
              <a:t>陳濬豪</a:t>
            </a:r>
            <a:endParaRPr lang="en-US" altLang="zh-TW" dirty="0" smtClean="0"/>
          </a:p>
          <a:p>
            <a:r>
              <a:rPr lang="en-US" altLang="zh-TW" dirty="0" smtClean="0"/>
              <a:t>497100247</a:t>
            </a:r>
            <a:r>
              <a:rPr lang="zh-TW" altLang="en-US" dirty="0" smtClean="0"/>
              <a:t>江庭宇</a:t>
            </a:r>
            <a:endParaRPr lang="en-US" altLang="zh-TW" dirty="0" smtClean="0"/>
          </a:p>
          <a:p>
            <a:r>
              <a:rPr lang="en-US" altLang="zh-TW" dirty="0" smtClean="0"/>
              <a:t>497100338</a:t>
            </a:r>
            <a:r>
              <a:rPr lang="zh-TW" altLang="en-US" dirty="0" smtClean="0"/>
              <a:t>黃友志</a:t>
            </a:r>
            <a:endParaRPr lang="en-US" altLang="zh-TW" dirty="0" smtClean="0"/>
          </a:p>
          <a:p>
            <a:r>
              <a:rPr lang="en-US" altLang="zh-TW" dirty="0" smtClean="0"/>
              <a:t>497100429</a:t>
            </a:r>
            <a:r>
              <a:rPr lang="zh-TW" altLang="en-US" dirty="0" smtClean="0"/>
              <a:t>張峰瑜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前言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這次的訪問剛好碰上宗教系的研討會，教授大多沒有時間接受我們的訪問；於是我們請了幾位研究生與我們做研討。</a:t>
            </a:r>
            <a:endParaRPr lang="zh-TW" altLang="en-US" dirty="0"/>
          </a:p>
        </p:txBody>
      </p:sp>
      <p:graphicFrame>
        <p:nvGraphicFramePr>
          <p:cNvPr id="4" name="內容版面配置區 5"/>
          <p:cNvGraphicFramePr>
            <a:graphicFrameLocks/>
          </p:cNvGraphicFramePr>
          <p:nvPr/>
        </p:nvGraphicFramePr>
        <p:xfrm>
          <a:off x="4593428" y="3704554"/>
          <a:ext cx="3621877" cy="2850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圖表 4"/>
          <p:cNvGraphicFramePr/>
          <p:nvPr/>
        </p:nvGraphicFramePr>
        <p:xfrm>
          <a:off x="357158" y="3500438"/>
          <a:ext cx="3428992" cy="31035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問題一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00034" y="1142984"/>
            <a:ext cx="8229600" cy="4525963"/>
          </a:xfrm>
        </p:spPr>
        <p:txBody>
          <a:bodyPr/>
          <a:lstStyle/>
          <a:p>
            <a:pPr lvl="0"/>
            <a:r>
              <a:rPr lang="zh-TW" altLang="en-US" b="1" dirty="0" smtClean="0"/>
              <a:t>老師在教學上所需的資源</a:t>
            </a:r>
            <a:r>
              <a:rPr lang="en-US" b="1" dirty="0" smtClean="0"/>
              <a:t>? </a:t>
            </a:r>
            <a:r>
              <a:rPr lang="zh-TW" altLang="en-US" b="1" dirty="0" smtClean="0"/>
              <a:t>來源</a:t>
            </a:r>
            <a:r>
              <a:rPr lang="en-US" altLang="zh-TW" b="1" dirty="0" smtClean="0"/>
              <a:t>?</a:t>
            </a:r>
          </a:p>
          <a:p>
            <a:endParaRPr lang="zh-TW" altLang="en-US" sz="2400" dirty="0" smtClean="0"/>
          </a:p>
          <a:p>
            <a:pPr lvl="0"/>
            <a:endParaRPr lang="zh-TW" altLang="en-US" sz="2400" dirty="0" smtClean="0"/>
          </a:p>
          <a:p>
            <a:endParaRPr lang="zh-TW" altLang="en-US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500034" y="1785926"/>
          <a:ext cx="8143932" cy="3436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570"/>
                <a:gridCol w="1428760"/>
                <a:gridCol w="5643602"/>
              </a:tblGrid>
              <a:tr h="418684">
                <a:tc>
                  <a:txBody>
                    <a:bodyPr/>
                    <a:lstStyle/>
                    <a:p>
                      <a:r>
                        <a:rPr lang="zh-TW" altLang="en-US" sz="1400" dirty="0" smtClean="0"/>
                        <a:t>訪問對象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400" dirty="0" smtClean="0"/>
                        <a:t>訪問同學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400" dirty="0" smtClean="0"/>
                        <a:t>答</a:t>
                      </a:r>
                      <a:endParaRPr lang="zh-TW" altLang="en-US" sz="1400" dirty="0"/>
                    </a:p>
                  </a:txBody>
                  <a:tcPr/>
                </a:tc>
              </a:tr>
              <a:tr h="438572">
                <a:tc>
                  <a:txBody>
                    <a:bodyPr/>
                    <a:lstStyle/>
                    <a:p>
                      <a:r>
                        <a:rPr lang="zh-TW" altLang="en-US" sz="1400" dirty="0" smtClean="0"/>
                        <a:t>黃教授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dirty="0" smtClean="0"/>
                        <a:t>(</a:t>
                      </a:r>
                      <a:r>
                        <a:rPr lang="zh-TW" altLang="en-US" sz="1400" dirty="0" smtClean="0"/>
                        <a:t>郭濬霆訪問</a:t>
                      </a:r>
                      <a:r>
                        <a:rPr lang="en-US" altLang="zh-TW" sz="1400" dirty="0" smtClean="0"/>
                        <a:t>)</a:t>
                      </a:r>
                      <a:endParaRPr lang="zh-TW" altLang="en-US" sz="1400" dirty="0" smtClean="0"/>
                    </a:p>
                    <a:p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400" dirty="0" smtClean="0"/>
                        <a:t>大多會上網、或是到圖書館找找資料。多半是參考別人的論點來</a:t>
                      </a:r>
                      <a:r>
                        <a:rPr lang="zh-TW" altLang="en-US" sz="1400" dirty="0" smtClean="0"/>
                        <a:t>證明。</a:t>
                      </a:r>
                      <a:endParaRPr lang="zh-TW" altLang="en-US" sz="1400" dirty="0"/>
                    </a:p>
                  </a:txBody>
                  <a:tcPr/>
                </a:tc>
              </a:tr>
              <a:tr h="418684">
                <a:tc>
                  <a:txBody>
                    <a:bodyPr/>
                    <a:lstStyle/>
                    <a:p>
                      <a:r>
                        <a:rPr lang="zh-TW" altLang="en-US" sz="1400" baseline="0" dirty="0" smtClean="0"/>
                        <a:t> 陳</a:t>
                      </a:r>
                      <a:r>
                        <a:rPr lang="zh-TW" altLang="en-US" sz="1400" dirty="0" smtClean="0"/>
                        <a:t>同學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 smtClean="0"/>
                        <a:t>(</a:t>
                      </a:r>
                      <a:r>
                        <a:rPr lang="zh-TW" altLang="en-US" sz="1400" dirty="0" smtClean="0"/>
                        <a:t>陳濬豪訪問</a:t>
                      </a:r>
                      <a:r>
                        <a:rPr lang="en-US" altLang="zh-TW" sz="1400" dirty="0" smtClean="0"/>
                        <a:t>)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看老師的年紀，年紀比較大的教授通常都會使用紙本資源比較多，而年紀輕的教授比較會利用電子資源。</a:t>
                      </a:r>
                    </a:p>
                    <a:p>
                      <a:endParaRPr lang="zh-TW" altLang="en-US" sz="1400" dirty="0"/>
                    </a:p>
                  </a:txBody>
                  <a:tcPr/>
                </a:tc>
              </a:tr>
              <a:tr h="418684">
                <a:tc>
                  <a:txBody>
                    <a:bodyPr/>
                    <a:lstStyle/>
                    <a:p>
                      <a:r>
                        <a:rPr lang="zh-TW" altLang="en-US" sz="1400" dirty="0" smtClean="0"/>
                        <a:t>蔡助教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 smtClean="0"/>
                        <a:t>(</a:t>
                      </a:r>
                      <a:r>
                        <a:rPr lang="zh-TW" altLang="en-US" sz="1400" dirty="0" smtClean="0"/>
                        <a:t>江庭宇訪問</a:t>
                      </a:r>
                      <a:r>
                        <a:rPr lang="en-US" altLang="zh-TW" sz="1400" dirty="0" smtClean="0"/>
                        <a:t>)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400" dirty="0" smtClean="0"/>
                        <a:t>就現在大部分的老師已經開始使用線上電子資源，因為比較便利與節省時間。</a:t>
                      </a:r>
                      <a:endParaRPr lang="zh-TW" altLang="en-US" sz="1400" dirty="0"/>
                    </a:p>
                  </a:txBody>
                  <a:tcPr/>
                </a:tc>
              </a:tr>
              <a:tr h="418684">
                <a:tc>
                  <a:txBody>
                    <a:bodyPr/>
                    <a:lstStyle/>
                    <a:p>
                      <a:r>
                        <a:rPr lang="zh-TW" altLang="en-US" sz="1400" dirty="0" smtClean="0"/>
                        <a:t>詹同學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 smtClean="0"/>
                        <a:t>(</a:t>
                      </a:r>
                      <a:r>
                        <a:rPr lang="zh-TW" altLang="en-US" sz="1400" dirty="0" smtClean="0"/>
                        <a:t>黃友志訪問</a:t>
                      </a:r>
                      <a:r>
                        <a:rPr lang="en-US" altLang="zh-TW" sz="1400" dirty="0" smtClean="0"/>
                        <a:t>)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TW" altLang="zh-TW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基本上老師在教學資源上的需求主要還是以紙本為主，再輔以網路上的資源、像是一些電子書店子期刊等。</a:t>
                      </a:r>
                      <a:endParaRPr lang="zh-TW" altLang="en-US" sz="1400" b="0" dirty="0"/>
                    </a:p>
                  </a:txBody>
                  <a:tcPr/>
                </a:tc>
              </a:tr>
              <a:tr h="418684">
                <a:tc>
                  <a:txBody>
                    <a:bodyPr/>
                    <a:lstStyle/>
                    <a:p>
                      <a:r>
                        <a:rPr lang="zh-TW" altLang="en-US" sz="1400" dirty="0" smtClean="0"/>
                        <a:t>簡同學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 smtClean="0"/>
                        <a:t>(</a:t>
                      </a:r>
                      <a:r>
                        <a:rPr lang="zh-TW" altLang="en-US" sz="1400" dirty="0" smtClean="0"/>
                        <a:t>張峰瑜訪問</a:t>
                      </a:r>
                      <a:r>
                        <a:rPr lang="en-US" altLang="zh-TW" sz="1400" dirty="0" smtClean="0"/>
                        <a:t>)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老師通常也是引用紙本資料來教學，像是道教這類的資源，中文記載的資料較為豐富。因此使用紙本的資源。</a:t>
                      </a:r>
                    </a:p>
                    <a:p>
                      <a:endParaRPr lang="zh-TW" altLang="en-US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問題二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00034" y="1071546"/>
            <a:ext cx="8229600" cy="4525963"/>
          </a:xfrm>
        </p:spPr>
        <p:txBody>
          <a:bodyPr/>
          <a:lstStyle/>
          <a:p>
            <a:pPr lvl="0"/>
            <a:r>
              <a:rPr lang="zh-TW" altLang="en-US" b="1" dirty="0" smtClean="0"/>
              <a:t>老師在研究上所需的資源</a:t>
            </a:r>
            <a:r>
              <a:rPr lang="en-US" b="1" dirty="0" smtClean="0"/>
              <a:t>?</a:t>
            </a:r>
            <a:r>
              <a:rPr lang="zh-TW" altLang="en-US" b="1" dirty="0" smtClean="0"/>
              <a:t>來源</a:t>
            </a:r>
            <a:r>
              <a:rPr lang="en-US" b="1" dirty="0" smtClean="0"/>
              <a:t>? </a:t>
            </a:r>
            <a:endParaRPr lang="zh-TW" altLang="en-US" dirty="0" smtClean="0"/>
          </a:p>
          <a:p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500034" y="1714488"/>
          <a:ext cx="8143932" cy="4803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8"/>
                <a:gridCol w="1428760"/>
                <a:gridCol w="5572164"/>
              </a:tblGrid>
              <a:tr h="418684">
                <a:tc>
                  <a:txBody>
                    <a:bodyPr/>
                    <a:lstStyle/>
                    <a:p>
                      <a:r>
                        <a:rPr lang="zh-TW" altLang="en-US" sz="1400" dirty="0" smtClean="0"/>
                        <a:t>訪問對象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400" dirty="0" smtClean="0"/>
                        <a:t>訪問同學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400" dirty="0" smtClean="0"/>
                        <a:t>答</a:t>
                      </a:r>
                      <a:endParaRPr lang="zh-TW" altLang="en-US" sz="1400" dirty="0"/>
                    </a:p>
                  </a:txBody>
                  <a:tcPr/>
                </a:tc>
              </a:tr>
              <a:tr h="1032371">
                <a:tc>
                  <a:txBody>
                    <a:bodyPr/>
                    <a:lstStyle/>
                    <a:p>
                      <a:r>
                        <a:rPr lang="zh-TW" altLang="en-US" sz="1400" dirty="0" smtClean="0"/>
                        <a:t>黃教授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dirty="0" smtClean="0"/>
                        <a:t>(</a:t>
                      </a:r>
                      <a:r>
                        <a:rPr lang="zh-TW" altLang="en-US" sz="1400" dirty="0" smtClean="0"/>
                        <a:t>郭濬霆訪問</a:t>
                      </a:r>
                      <a:r>
                        <a:rPr lang="en-US" altLang="zh-TW" sz="1400" dirty="0" smtClean="0"/>
                        <a:t>)</a:t>
                      </a:r>
                      <a:endParaRPr lang="zh-TW" altLang="en-US" sz="1400" dirty="0" smtClean="0"/>
                    </a:p>
                    <a:p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TW" alt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通常會先分析主題，然後上網搜尋。看看相關的資料，然後用學校的圖書館資料庫查找。多半是期刊論文索引。</a:t>
                      </a:r>
                      <a:endParaRPr kumimoji="0" lang="zh-TW" alt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18684">
                <a:tc>
                  <a:txBody>
                    <a:bodyPr/>
                    <a:lstStyle/>
                    <a:p>
                      <a:r>
                        <a:rPr lang="zh-TW" altLang="en-US" sz="1400" dirty="0" smtClean="0"/>
                        <a:t>陳同學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 smtClean="0"/>
                        <a:t>(</a:t>
                      </a:r>
                      <a:r>
                        <a:rPr lang="zh-TW" altLang="en-US" sz="1400" dirty="0" smtClean="0"/>
                        <a:t>陳濬豪訪問</a:t>
                      </a:r>
                      <a:r>
                        <a:rPr lang="en-US" altLang="zh-TW" sz="1400" dirty="0" smtClean="0"/>
                        <a:t>)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TW" alt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我們做研究找資料的時候，有時候會先利用</a:t>
                      </a:r>
                      <a:r>
                        <a:rPr kumimoji="0"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GOOGLE</a:t>
                      </a:r>
                      <a:r>
                        <a:rPr kumimoji="0" lang="zh-TW" alt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找一下方向，或是使用期刊論文索引找看看有沒有相關主題的文章，在去看紙本的資料。也會使用資料庫來找資料。</a:t>
                      </a:r>
                    </a:p>
                    <a:p>
                      <a:endParaRPr lang="zh-TW" altLang="en-US" sz="1400" dirty="0"/>
                    </a:p>
                  </a:txBody>
                  <a:tcPr/>
                </a:tc>
              </a:tr>
              <a:tr h="418684">
                <a:tc>
                  <a:txBody>
                    <a:bodyPr/>
                    <a:lstStyle/>
                    <a:p>
                      <a:r>
                        <a:rPr lang="zh-TW" altLang="en-US" sz="1400" dirty="0" smtClean="0"/>
                        <a:t>蔡助教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 smtClean="0"/>
                        <a:t>(</a:t>
                      </a:r>
                      <a:r>
                        <a:rPr lang="zh-TW" altLang="en-US" sz="1400" dirty="0" smtClean="0"/>
                        <a:t>江庭宇訪問</a:t>
                      </a:r>
                      <a:r>
                        <a:rPr lang="en-US" altLang="zh-TW" sz="1400" dirty="0" smtClean="0"/>
                        <a:t>)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會使用期刊論文索引去找找看有沒有相關主題的文章，在去找出全文。或是使用一些圖書館有購買的資料庫。</a:t>
                      </a:r>
                    </a:p>
                    <a:p>
                      <a:endParaRPr lang="zh-TW" altLang="en-US" sz="1400" dirty="0"/>
                    </a:p>
                  </a:txBody>
                  <a:tcPr/>
                </a:tc>
              </a:tr>
              <a:tr h="418684">
                <a:tc>
                  <a:txBody>
                    <a:bodyPr/>
                    <a:lstStyle/>
                    <a:p>
                      <a:r>
                        <a:rPr lang="zh-TW" altLang="en-US" sz="1400" dirty="0" smtClean="0"/>
                        <a:t>詹同學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 smtClean="0"/>
                        <a:t>(</a:t>
                      </a:r>
                      <a:r>
                        <a:rPr lang="zh-TW" altLang="en-US" sz="1400" dirty="0" smtClean="0"/>
                        <a:t>黃友志訪問</a:t>
                      </a:r>
                      <a:r>
                        <a:rPr lang="en-US" altLang="zh-TW" sz="1400" dirty="0" smtClean="0"/>
                        <a:t>)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zh-TW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老師做研究找資料的時候，有時候會先利用網路先找尋相關的資料及訂定其方向，之後會找尋紙本的資料來做參考，同時也會使用期刊論文索引來找尋相關的期刊論文加以引用參考。</a:t>
                      </a:r>
                    </a:p>
                    <a:p>
                      <a:endParaRPr lang="zh-TW" altLang="en-US" sz="1400" dirty="0"/>
                    </a:p>
                  </a:txBody>
                  <a:tcPr/>
                </a:tc>
              </a:tr>
              <a:tr h="418684">
                <a:tc>
                  <a:txBody>
                    <a:bodyPr/>
                    <a:lstStyle/>
                    <a:p>
                      <a:r>
                        <a:rPr lang="zh-TW" altLang="en-US" sz="1400" dirty="0" smtClean="0"/>
                        <a:t>簡同學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 smtClean="0"/>
                        <a:t>(</a:t>
                      </a:r>
                      <a:r>
                        <a:rPr lang="zh-TW" altLang="en-US" sz="1400" dirty="0" smtClean="0"/>
                        <a:t>張峰瑜訪問</a:t>
                      </a:r>
                      <a:r>
                        <a:rPr lang="en-US" altLang="zh-TW" sz="1400" dirty="0" smtClean="0"/>
                        <a:t>)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TW" altLang="en-US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大多以中文圖書資料為主，而期刊論文也以中文為主。通常引用專書，來源大多從圖書館相關檢所查閱。</a:t>
                      </a:r>
                    </a:p>
                    <a:p>
                      <a:endParaRPr lang="zh-TW" altLang="en-US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問題三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</p:nvPr>
        </p:nvGraphicFramePr>
        <p:xfrm>
          <a:off x="428596" y="1785926"/>
          <a:ext cx="8243974" cy="47306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7049"/>
                <a:gridCol w="1446311"/>
                <a:gridCol w="5640614"/>
              </a:tblGrid>
              <a:tr h="408293">
                <a:tc>
                  <a:txBody>
                    <a:bodyPr/>
                    <a:lstStyle/>
                    <a:p>
                      <a:r>
                        <a:rPr lang="zh-TW" altLang="en-US" sz="1300" dirty="0" smtClean="0"/>
                        <a:t>訪問對象</a:t>
                      </a:r>
                      <a:endParaRPr lang="zh-TW" alt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300" dirty="0" smtClean="0"/>
                        <a:t>訪問同學</a:t>
                      </a:r>
                      <a:endParaRPr lang="zh-TW" alt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300" dirty="0" smtClean="0"/>
                        <a:t>答</a:t>
                      </a:r>
                      <a:endParaRPr lang="zh-TW" altLang="en-US" sz="1300" dirty="0"/>
                    </a:p>
                  </a:txBody>
                  <a:tcPr/>
                </a:tc>
              </a:tr>
              <a:tr h="1006749">
                <a:tc>
                  <a:txBody>
                    <a:bodyPr/>
                    <a:lstStyle/>
                    <a:p>
                      <a:r>
                        <a:rPr lang="zh-TW" altLang="en-US" sz="1300" dirty="0" smtClean="0"/>
                        <a:t>黃教授</a:t>
                      </a:r>
                      <a:endParaRPr lang="zh-TW" alt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dirty="0" smtClean="0"/>
                        <a:t>(</a:t>
                      </a:r>
                      <a:r>
                        <a:rPr lang="zh-TW" altLang="en-US" sz="1300" dirty="0" smtClean="0"/>
                        <a:t>郭濬霆訪問</a:t>
                      </a:r>
                      <a:r>
                        <a:rPr lang="en-US" altLang="zh-TW" sz="1300" dirty="0" smtClean="0"/>
                        <a:t>)</a:t>
                      </a:r>
                      <a:endParaRPr lang="zh-TW" altLang="en-US" sz="1300" dirty="0" smtClean="0"/>
                    </a:p>
                    <a:p>
                      <a:endParaRPr lang="zh-TW" alt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TW" alt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以前都直接上圖書館為主，但是現在會先上網找找。以前也會比較相信圖書館的紙本，對電子式的資料來源多半抱持著懷疑的態度。不過後來也漸漸較相信學校的電子資源了。那些資料庫也比搜尋引擎來的有權威，是可以使用的資料，省去了不少時間。</a:t>
                      </a:r>
                      <a:endParaRPr kumimoji="0" lang="zh-TW" altLang="en-US" sz="1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85222">
                <a:tc>
                  <a:txBody>
                    <a:bodyPr/>
                    <a:lstStyle/>
                    <a:p>
                      <a:r>
                        <a:rPr lang="zh-TW" altLang="en-US" sz="1300" dirty="0" smtClean="0"/>
                        <a:t>陳同學</a:t>
                      </a:r>
                      <a:endParaRPr lang="zh-TW" alt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300" dirty="0" smtClean="0"/>
                        <a:t>(</a:t>
                      </a:r>
                      <a:r>
                        <a:rPr lang="zh-TW" altLang="en-US" sz="1300" dirty="0" smtClean="0"/>
                        <a:t>陳濬豪訪問</a:t>
                      </a:r>
                      <a:r>
                        <a:rPr lang="en-US" altLang="zh-TW" sz="1300" dirty="0" smtClean="0"/>
                        <a:t>)</a:t>
                      </a:r>
                      <a:endParaRPr lang="zh-TW" alt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TW" alt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現在都是使用資料庫比較多。如果可以的話還是習慣把資料印出來成紙本在來閱讀，讀起來比較習慣也比較方便。</a:t>
                      </a:r>
                    </a:p>
                    <a:p>
                      <a:endParaRPr lang="zh-TW" altLang="en-US" sz="1300" dirty="0"/>
                    </a:p>
                  </a:txBody>
                  <a:tcPr/>
                </a:tc>
              </a:tr>
              <a:tr h="408293">
                <a:tc>
                  <a:txBody>
                    <a:bodyPr/>
                    <a:lstStyle/>
                    <a:p>
                      <a:r>
                        <a:rPr lang="zh-TW" altLang="en-US" sz="1300" dirty="0" smtClean="0"/>
                        <a:t>蔡助教</a:t>
                      </a:r>
                      <a:endParaRPr lang="zh-TW" alt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300" dirty="0" smtClean="0"/>
                        <a:t>(</a:t>
                      </a:r>
                      <a:r>
                        <a:rPr lang="zh-TW" altLang="en-US" sz="1300" dirty="0" smtClean="0"/>
                        <a:t>江庭宇訪問</a:t>
                      </a:r>
                      <a:r>
                        <a:rPr lang="en-US" altLang="zh-TW" sz="1300" dirty="0" smtClean="0"/>
                        <a:t>)</a:t>
                      </a:r>
                      <a:endParaRPr lang="zh-TW" alt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算是很依靠網路資源吧！現在</a:t>
                      </a:r>
                      <a:r>
                        <a:rPr kumimoji="0" lang="en-US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google</a:t>
                      </a:r>
                      <a:r>
                        <a:rPr kumimoji="0" lang="zh-TW" alt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一下什麼東西都跑出來了，而且資料比較多，至於正確性的話可以多比較幾個連結就知道了。大多是已經知道圖書館有書籍或是直接的目標，不然就是找不到網路資源才會上圖書館翻書。</a:t>
                      </a:r>
                    </a:p>
                    <a:p>
                      <a:endParaRPr lang="zh-TW" altLang="en-US" sz="1300" dirty="0"/>
                    </a:p>
                  </a:txBody>
                  <a:tcPr/>
                </a:tc>
              </a:tr>
              <a:tr h="408293">
                <a:tc>
                  <a:txBody>
                    <a:bodyPr/>
                    <a:lstStyle/>
                    <a:p>
                      <a:r>
                        <a:rPr lang="zh-TW" altLang="en-US" sz="1300" dirty="0" smtClean="0"/>
                        <a:t>詹同學</a:t>
                      </a:r>
                      <a:endParaRPr lang="zh-TW" alt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300" dirty="0" smtClean="0"/>
                        <a:t>(</a:t>
                      </a:r>
                      <a:r>
                        <a:rPr lang="zh-TW" altLang="en-US" sz="1300" dirty="0" smtClean="0"/>
                        <a:t>黃友志訪問</a:t>
                      </a:r>
                      <a:r>
                        <a:rPr lang="en-US" altLang="zh-TW" sz="1300" dirty="0" smtClean="0"/>
                        <a:t>)</a:t>
                      </a:r>
                      <a:endParaRPr lang="zh-TW" alt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TW" altLang="zh-TW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現在的網路資源相當豐富，使用起來也相當的方便，不過網路資源有時資料上會有些錯誤，所以主要是用來給予參考並訂定整個研究的方向。</a:t>
                      </a:r>
                    </a:p>
                    <a:p>
                      <a:r>
                        <a:rPr kumimoji="0" lang="zh-TW" altLang="zh-TW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另外像是電子書、電子資料庫等就相當的好用，都是可以利用的。</a:t>
                      </a:r>
                    </a:p>
                    <a:p>
                      <a:endParaRPr lang="zh-TW" altLang="en-US" sz="1300" dirty="0"/>
                    </a:p>
                  </a:txBody>
                  <a:tcPr/>
                </a:tc>
              </a:tr>
              <a:tr h="861982">
                <a:tc>
                  <a:txBody>
                    <a:bodyPr/>
                    <a:lstStyle/>
                    <a:p>
                      <a:r>
                        <a:rPr lang="zh-TW" altLang="en-US" sz="1300" dirty="0" smtClean="0"/>
                        <a:t>簡同學</a:t>
                      </a:r>
                      <a:endParaRPr lang="zh-TW" alt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300" dirty="0" smtClean="0"/>
                        <a:t>(</a:t>
                      </a:r>
                      <a:r>
                        <a:rPr lang="zh-TW" altLang="en-US" sz="1300" dirty="0" smtClean="0"/>
                        <a:t>張峰瑜訪問</a:t>
                      </a:r>
                      <a:r>
                        <a:rPr lang="en-US" altLang="zh-TW" sz="1300" dirty="0" smtClean="0"/>
                        <a:t>)</a:t>
                      </a:r>
                      <a:endParaRPr lang="zh-TW" alt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TW" altLang="en-US" sz="13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會用資料庫來檢索所需的資料，但是要經過篩選。</a:t>
                      </a:r>
                    </a:p>
                    <a:p>
                      <a:endParaRPr lang="zh-TW" altLang="en-US" sz="1300" b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文字方塊 6"/>
          <p:cNvSpPr txBox="1"/>
          <p:nvPr/>
        </p:nvSpPr>
        <p:spPr>
          <a:xfrm>
            <a:off x="642910" y="1285860"/>
            <a:ext cx="6858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TW" altLang="en-US" b="1" dirty="0"/>
              <a:t>對網路資源的使用習慣</a:t>
            </a:r>
            <a:r>
              <a:rPr lang="en-US" b="1" dirty="0"/>
              <a:t>?</a:t>
            </a:r>
            <a:r>
              <a:rPr lang="zh-TW" altLang="en-US" b="1" dirty="0"/>
              <a:t>態度</a:t>
            </a:r>
            <a:r>
              <a:rPr lang="en-US" b="1" dirty="0"/>
              <a:t>? </a:t>
            </a:r>
            <a:endParaRPr lang="zh-TW" altLang="en-US" dirty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問題四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71472" y="1142984"/>
            <a:ext cx="8229600" cy="4525963"/>
          </a:xfrm>
        </p:spPr>
        <p:txBody>
          <a:bodyPr/>
          <a:lstStyle/>
          <a:p>
            <a:pPr lvl="0"/>
            <a:r>
              <a:rPr lang="zh-TW" altLang="en-US" b="1" dirty="0" smtClean="0"/>
              <a:t>對本校圖書館的使用習慣</a:t>
            </a:r>
            <a:r>
              <a:rPr lang="en-US" b="1" dirty="0" smtClean="0"/>
              <a:t>?</a:t>
            </a:r>
            <a:r>
              <a:rPr lang="zh-TW" altLang="en-US" b="1" dirty="0" smtClean="0"/>
              <a:t>態度</a:t>
            </a:r>
            <a:r>
              <a:rPr lang="en-US" b="1" dirty="0" smtClean="0"/>
              <a:t>? </a:t>
            </a:r>
            <a:endParaRPr lang="zh-TW" altLang="en-US" dirty="0" smtClean="0"/>
          </a:p>
          <a:p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428596" y="1714488"/>
          <a:ext cx="8243974" cy="42548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7049"/>
                <a:gridCol w="1446311"/>
                <a:gridCol w="5640614"/>
              </a:tblGrid>
              <a:tr h="408293">
                <a:tc>
                  <a:txBody>
                    <a:bodyPr/>
                    <a:lstStyle/>
                    <a:p>
                      <a:r>
                        <a:rPr lang="zh-TW" altLang="en-US" sz="1400" b="0" dirty="0" smtClean="0"/>
                        <a:t>訪問對象</a:t>
                      </a:r>
                      <a:endParaRPr lang="zh-TW" alt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400" b="0" dirty="0" smtClean="0"/>
                        <a:t>訪問同學</a:t>
                      </a:r>
                      <a:endParaRPr lang="zh-TW" alt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400" b="0" dirty="0" smtClean="0"/>
                        <a:t>答</a:t>
                      </a:r>
                      <a:endParaRPr lang="zh-TW" altLang="en-US" sz="1400" b="0" dirty="0"/>
                    </a:p>
                  </a:txBody>
                  <a:tcPr/>
                </a:tc>
              </a:tr>
              <a:tr h="1006749">
                <a:tc>
                  <a:txBody>
                    <a:bodyPr/>
                    <a:lstStyle/>
                    <a:p>
                      <a:r>
                        <a:rPr lang="zh-TW" altLang="en-US" sz="1400" b="0" dirty="0" smtClean="0"/>
                        <a:t>黃教授</a:t>
                      </a:r>
                      <a:endParaRPr lang="zh-TW" alt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0" dirty="0" smtClean="0"/>
                        <a:t>(</a:t>
                      </a:r>
                      <a:r>
                        <a:rPr lang="zh-TW" altLang="en-US" sz="1400" b="0" dirty="0" smtClean="0"/>
                        <a:t>郭濬霆訪問</a:t>
                      </a:r>
                      <a:r>
                        <a:rPr lang="en-US" altLang="zh-TW" sz="1400" b="0" dirty="0" smtClean="0"/>
                        <a:t>)</a:t>
                      </a:r>
                      <a:endParaRPr lang="zh-TW" altLang="en-US" sz="1400" b="0" dirty="0" smtClean="0"/>
                    </a:p>
                    <a:p>
                      <a:endParaRPr lang="zh-TW" alt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TW" altLang="en-US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學校提供的資料庫，與宗教系比較有直接關係的不多。所以電子的找完之後還是會習慣的到圖書館找書、彌補不足的資料；畢竟神圖的書籍還滿豐富的。</a:t>
                      </a:r>
                      <a:endParaRPr kumimoji="0" lang="zh-TW" altLang="en-U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728098">
                <a:tc>
                  <a:txBody>
                    <a:bodyPr/>
                    <a:lstStyle/>
                    <a:p>
                      <a:r>
                        <a:rPr lang="zh-TW" altLang="en-US" sz="1400" b="0" dirty="0" smtClean="0"/>
                        <a:t>陳同學</a:t>
                      </a:r>
                      <a:endParaRPr lang="zh-TW" alt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b="0" dirty="0" smtClean="0"/>
                        <a:t>(</a:t>
                      </a:r>
                      <a:r>
                        <a:rPr lang="zh-TW" altLang="en-US" sz="1400" b="0" dirty="0" smtClean="0"/>
                        <a:t>陳濬豪訪問</a:t>
                      </a:r>
                      <a:r>
                        <a:rPr lang="en-US" altLang="zh-TW" sz="1400" b="0" dirty="0" smtClean="0"/>
                        <a:t>)</a:t>
                      </a:r>
                      <a:endParaRPr lang="zh-TW" alt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TW" altLang="en-US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因為輔大有神學院的圖書館，館藏方面讀書館還蠻能滿足我們的需求。</a:t>
                      </a:r>
                      <a:endParaRPr lang="zh-TW" altLang="en-US" sz="1400" b="0" dirty="0"/>
                    </a:p>
                  </a:txBody>
                  <a:tcPr/>
                </a:tc>
              </a:tr>
              <a:tr h="408293">
                <a:tc>
                  <a:txBody>
                    <a:bodyPr/>
                    <a:lstStyle/>
                    <a:p>
                      <a:r>
                        <a:rPr lang="zh-TW" altLang="en-US" sz="1400" b="0" dirty="0" smtClean="0"/>
                        <a:t>蔡助教</a:t>
                      </a:r>
                      <a:endParaRPr lang="zh-TW" alt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b="0" dirty="0" smtClean="0"/>
                        <a:t>(</a:t>
                      </a:r>
                      <a:r>
                        <a:rPr lang="zh-TW" altLang="en-US" sz="1400" b="0" dirty="0" smtClean="0"/>
                        <a:t>江庭宇訪問</a:t>
                      </a:r>
                      <a:r>
                        <a:rPr lang="en-US" altLang="zh-TW" sz="1400" b="0" dirty="0" smtClean="0"/>
                        <a:t>)</a:t>
                      </a:r>
                      <a:endParaRPr lang="zh-TW" alt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400" b="0" dirty="0" smtClean="0"/>
                        <a:t>宗教系多半使用的是神學院圖書館，比較少接觸的主校區的圖書館。不過神學院圖書館所提供的資料也比較多與宗教系有相關的圖書。</a:t>
                      </a:r>
                      <a:endParaRPr lang="zh-TW" altLang="en-US" sz="1400" b="0" dirty="0"/>
                    </a:p>
                  </a:txBody>
                  <a:tcPr/>
                </a:tc>
              </a:tr>
              <a:tr h="408293">
                <a:tc>
                  <a:txBody>
                    <a:bodyPr/>
                    <a:lstStyle/>
                    <a:p>
                      <a:r>
                        <a:rPr lang="zh-TW" altLang="en-US" sz="1400" b="0" dirty="0" smtClean="0"/>
                        <a:t>詹同學</a:t>
                      </a:r>
                      <a:endParaRPr lang="zh-TW" alt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b="0" dirty="0" smtClean="0"/>
                        <a:t>(</a:t>
                      </a:r>
                      <a:r>
                        <a:rPr lang="zh-TW" altLang="en-US" sz="1400" b="0" dirty="0" smtClean="0"/>
                        <a:t>黃友志訪問</a:t>
                      </a:r>
                      <a:r>
                        <a:rPr lang="en-US" altLang="zh-TW" sz="1400" b="0" dirty="0" smtClean="0"/>
                        <a:t>)</a:t>
                      </a:r>
                      <a:endParaRPr lang="zh-TW" alt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zh-TW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學校有專設宗教系的圖書館，裡面都是專門為宗教系的相關用書，資源也是相當的豐富。</a:t>
                      </a:r>
                    </a:p>
                    <a:p>
                      <a:endParaRPr lang="zh-TW" altLang="en-US" sz="1400" b="0" dirty="0"/>
                    </a:p>
                  </a:txBody>
                  <a:tcPr/>
                </a:tc>
              </a:tr>
              <a:tr h="861982">
                <a:tc>
                  <a:txBody>
                    <a:bodyPr/>
                    <a:lstStyle/>
                    <a:p>
                      <a:r>
                        <a:rPr lang="zh-TW" altLang="en-US" sz="1400" b="0" dirty="0" smtClean="0"/>
                        <a:t>簡同學</a:t>
                      </a:r>
                      <a:endParaRPr lang="zh-TW" alt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b="0" dirty="0" smtClean="0"/>
                        <a:t>(</a:t>
                      </a:r>
                      <a:r>
                        <a:rPr lang="zh-TW" altLang="en-US" sz="1400" b="0" dirty="0" smtClean="0"/>
                        <a:t>張峰瑜訪問</a:t>
                      </a:r>
                      <a:r>
                        <a:rPr lang="en-US" altLang="zh-TW" sz="1400" b="0" dirty="0" smtClean="0"/>
                        <a:t>)</a:t>
                      </a:r>
                      <a:endParaRPr lang="zh-TW" alt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kumimoji="0" lang="zh-TW" altLang="en-US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有些資料仍不足，或許圖書館的經費有限，不能滿足所有的使用族群。</a:t>
                      </a:r>
                    </a:p>
                    <a:p>
                      <a:pPr lvl="0"/>
                      <a:r>
                        <a:rPr kumimoji="0" lang="zh-TW" altLang="en-US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資料不夠豐富，有時候想找的資料找不到</a:t>
                      </a:r>
                    </a:p>
                    <a:p>
                      <a:endParaRPr lang="zh-TW" altLang="en-US" sz="1400" b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問題五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4525963"/>
          </a:xfrm>
        </p:spPr>
        <p:txBody>
          <a:bodyPr/>
          <a:lstStyle/>
          <a:p>
            <a:pPr lvl="0"/>
            <a:r>
              <a:rPr lang="zh-TW" altLang="en-US" b="1" dirty="0" smtClean="0"/>
              <a:t>對圖書館提供的電子書，電子期刊的使用習慣</a:t>
            </a:r>
            <a:r>
              <a:rPr lang="en-US" b="1" dirty="0" smtClean="0"/>
              <a:t>?</a:t>
            </a:r>
            <a:r>
              <a:rPr lang="zh-TW" altLang="en-US" b="1" dirty="0" smtClean="0"/>
              <a:t>態度</a:t>
            </a:r>
            <a:r>
              <a:rPr lang="en-US" b="1" dirty="0" smtClean="0"/>
              <a:t>? </a:t>
            </a:r>
            <a:endParaRPr lang="zh-TW" altLang="en-US" dirty="0" smtClean="0"/>
          </a:p>
          <a:p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571472" y="2357430"/>
          <a:ext cx="8243974" cy="4162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7049"/>
                <a:gridCol w="1446311"/>
                <a:gridCol w="5640614"/>
              </a:tblGrid>
              <a:tr h="408293">
                <a:tc>
                  <a:txBody>
                    <a:bodyPr/>
                    <a:lstStyle/>
                    <a:p>
                      <a:r>
                        <a:rPr lang="zh-TW" altLang="en-US" sz="1300" b="0" dirty="0" smtClean="0"/>
                        <a:t>訪問對象</a:t>
                      </a:r>
                      <a:endParaRPr lang="zh-TW" altLang="en-US" sz="13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300" b="0" dirty="0" smtClean="0"/>
                        <a:t>訪問同學</a:t>
                      </a:r>
                      <a:endParaRPr lang="zh-TW" altLang="en-US" sz="13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300" b="0" dirty="0" smtClean="0"/>
                        <a:t>答</a:t>
                      </a:r>
                      <a:endParaRPr lang="zh-TW" altLang="en-US" sz="1300" b="0" dirty="0"/>
                    </a:p>
                  </a:txBody>
                  <a:tcPr/>
                </a:tc>
              </a:tr>
              <a:tr h="1006749">
                <a:tc>
                  <a:txBody>
                    <a:bodyPr/>
                    <a:lstStyle/>
                    <a:p>
                      <a:r>
                        <a:rPr lang="zh-TW" altLang="en-US" sz="1300" b="0" dirty="0" smtClean="0"/>
                        <a:t>黃教授</a:t>
                      </a:r>
                      <a:endParaRPr lang="zh-TW" altLang="en-US" sz="13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0" dirty="0" smtClean="0"/>
                        <a:t>(</a:t>
                      </a:r>
                      <a:r>
                        <a:rPr lang="zh-TW" altLang="en-US" sz="1300" b="0" dirty="0" smtClean="0"/>
                        <a:t>郭濬霆訪問</a:t>
                      </a:r>
                      <a:r>
                        <a:rPr lang="en-US" altLang="zh-TW" sz="1300" b="0" dirty="0" smtClean="0"/>
                        <a:t>)</a:t>
                      </a:r>
                      <a:endParaRPr lang="zh-TW" altLang="en-US" sz="1300" b="0" dirty="0" smtClean="0"/>
                    </a:p>
                    <a:p>
                      <a:endParaRPr lang="zh-TW" altLang="en-US" sz="13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TW" altLang="en-US" sz="13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我沒用過學校的電子書，電子期刊的話是期刊論文索引系統。學校有</a:t>
                      </a:r>
                      <a:r>
                        <a:rPr kumimoji="0" lang="en-US" sz="1300" b="0" u="none" strike="noStrik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"/>
                        </a:rPr>
                        <a:t>ProQuest</a:t>
                      </a:r>
                      <a:r>
                        <a:rPr kumimoji="0" lang="en-US" sz="1300" b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"/>
                        </a:rPr>
                        <a:t> Religion [ </a:t>
                      </a:r>
                      <a:r>
                        <a:rPr kumimoji="0" lang="en-US" sz="1300" b="0" u="none" strike="noStrik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"/>
                        </a:rPr>
                        <a:t>ProQuest</a:t>
                      </a:r>
                      <a:r>
                        <a:rPr kumimoji="0" lang="en-US" sz="1300" b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"/>
                        </a:rPr>
                        <a:t> ] </a:t>
                      </a:r>
                      <a:r>
                        <a:rPr kumimoji="0" lang="en-US" sz="13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zh-TW" altLang="en-US" sz="13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宗教文獻期刊全文資料庫</a:t>
                      </a:r>
                      <a:r>
                        <a:rPr kumimoji="0" lang="en-US" sz="13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kumimoji="0" lang="zh-TW" altLang="en-US" sz="13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算是與研究較有直接相關的資料庫，還滿方便的。</a:t>
                      </a:r>
                      <a:endParaRPr kumimoji="0" lang="zh-TW" altLang="en-US" sz="13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13784">
                <a:tc>
                  <a:txBody>
                    <a:bodyPr/>
                    <a:lstStyle/>
                    <a:p>
                      <a:r>
                        <a:rPr lang="zh-TW" altLang="en-US" sz="1300" b="0" dirty="0" smtClean="0"/>
                        <a:t>陳同學</a:t>
                      </a:r>
                      <a:endParaRPr lang="zh-TW" altLang="en-US" sz="13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300" b="0" dirty="0" smtClean="0"/>
                        <a:t>(</a:t>
                      </a:r>
                      <a:r>
                        <a:rPr lang="zh-TW" altLang="en-US" sz="1300" b="0" dirty="0" smtClean="0"/>
                        <a:t>陳濬豪訪問</a:t>
                      </a:r>
                      <a:r>
                        <a:rPr lang="en-US" altLang="zh-TW" sz="1300" b="0" dirty="0" smtClean="0"/>
                        <a:t>)</a:t>
                      </a:r>
                      <a:endParaRPr lang="zh-TW" altLang="en-US" sz="13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TW" altLang="en-US" sz="13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我是沒有使用過電子書的經驗，電子期刊就像我剛剛提到的會先用期刊論文索引去找，在看看有沒有提供全文。</a:t>
                      </a:r>
                      <a:endParaRPr kumimoji="0" lang="zh-TW" altLang="en-US" sz="13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08293">
                <a:tc>
                  <a:txBody>
                    <a:bodyPr/>
                    <a:lstStyle/>
                    <a:p>
                      <a:r>
                        <a:rPr lang="zh-TW" altLang="en-US" sz="1300" b="0" dirty="0" smtClean="0"/>
                        <a:t>蔡助教</a:t>
                      </a:r>
                      <a:endParaRPr lang="zh-TW" altLang="en-US" sz="13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300" b="0" dirty="0" smtClean="0"/>
                        <a:t>(</a:t>
                      </a:r>
                      <a:r>
                        <a:rPr lang="zh-TW" altLang="en-US" sz="1300" b="0" dirty="0" smtClean="0"/>
                        <a:t>江庭宇訪問</a:t>
                      </a:r>
                      <a:r>
                        <a:rPr lang="en-US" altLang="zh-TW" sz="1300" b="0" dirty="0" smtClean="0"/>
                        <a:t>)</a:t>
                      </a:r>
                      <a:endParaRPr lang="zh-TW" altLang="en-US" sz="13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300" b="0" dirty="0" smtClean="0"/>
                        <a:t>最近也開始在研究電子書，畢竟最近這麼流行；不過我想國內還沒完全的流行，且架構也還沒這麼的健全。學校提供的電子期刊還滿多種類的，是下了不少功夫，我記得學校有提供宗教文獻期刊全文</a:t>
                      </a:r>
                      <a:r>
                        <a:rPr lang="zh-TW" altLang="en-US" sz="1300" b="0" smtClean="0"/>
                        <a:t>資料庫，我覺得還不錯。</a:t>
                      </a:r>
                      <a:endParaRPr lang="zh-TW" altLang="en-US" sz="1300" b="0" dirty="0"/>
                    </a:p>
                  </a:txBody>
                  <a:tcPr/>
                </a:tc>
              </a:tr>
              <a:tr h="408293">
                <a:tc>
                  <a:txBody>
                    <a:bodyPr/>
                    <a:lstStyle/>
                    <a:p>
                      <a:r>
                        <a:rPr lang="zh-TW" altLang="en-US" sz="1300" b="0" dirty="0" smtClean="0"/>
                        <a:t>詹同學</a:t>
                      </a:r>
                      <a:endParaRPr lang="zh-TW" altLang="en-US" sz="13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300" b="0" dirty="0" smtClean="0"/>
                        <a:t>(</a:t>
                      </a:r>
                      <a:r>
                        <a:rPr lang="zh-TW" altLang="en-US" sz="1300" b="0" dirty="0" smtClean="0"/>
                        <a:t>黃友志訪問</a:t>
                      </a:r>
                      <a:r>
                        <a:rPr lang="en-US" altLang="zh-TW" sz="1300" b="0" dirty="0" smtClean="0"/>
                        <a:t>)</a:t>
                      </a:r>
                      <a:endParaRPr lang="zh-TW" altLang="en-US" sz="13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zh-TW" sz="1300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圖書館提供的電子書比較少在使用，相較之下電子期刊就較常使用，用電子期刊檢索全文、摘要等。覺得還算滿方便也滿好用的。</a:t>
                      </a:r>
                    </a:p>
                    <a:p>
                      <a:endParaRPr lang="zh-TW" altLang="en-US" sz="1300" b="0" dirty="0"/>
                    </a:p>
                  </a:txBody>
                  <a:tcPr/>
                </a:tc>
              </a:tr>
              <a:tr h="861982">
                <a:tc>
                  <a:txBody>
                    <a:bodyPr/>
                    <a:lstStyle/>
                    <a:p>
                      <a:r>
                        <a:rPr lang="zh-TW" altLang="en-US" sz="1300" b="0" smtClean="0"/>
                        <a:t>簡同學</a:t>
                      </a:r>
                      <a:endParaRPr lang="zh-TW" altLang="en-US" sz="13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300" b="0" dirty="0" smtClean="0"/>
                        <a:t>(</a:t>
                      </a:r>
                      <a:r>
                        <a:rPr lang="zh-TW" altLang="en-US" sz="1300" b="0" dirty="0" smtClean="0"/>
                        <a:t>張峰瑜訪問</a:t>
                      </a:r>
                      <a:r>
                        <a:rPr lang="en-US" altLang="zh-TW" sz="1300" b="0" dirty="0" smtClean="0"/>
                        <a:t>)</a:t>
                      </a:r>
                      <a:endParaRPr lang="zh-TW" altLang="en-US" sz="13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TW" altLang="en-US" sz="13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電子期刊比較常使用，也比較方便，可能也是未來的趨勢，很方便，因為不就動身去拿書。 </a:t>
                      </a:r>
                    </a:p>
                    <a:p>
                      <a:endParaRPr lang="zh-TW" altLang="en-US" sz="1300" b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結論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經過這次的作業，讓我們觀察讀者使用文獻的習性，也學習到假設作為一位館員，必須了解不同領域的讀者他們在參考資料的偏好，依據觀察的結果去建立館藏比較能符合讀者對於資料的期望，而不是單以想像作為提供圖書館服務的線索。並培養自己對電腦資訊掌握的能力、充實時事與新知，這樣才能充分的提供讀者資料搜索的服務；</a:t>
            </a:r>
            <a:r>
              <a:rPr lang="en-US" altLang="zh-TW" dirty="0" smtClean="0"/>
              <a:t>thank you!</a:t>
            </a:r>
            <a:endParaRPr lang="zh-TW" altLang="en-US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龍騰四海">
  <a:themeElements>
    <a:clrScheme name="龍騰四海">
      <a:dk1>
        <a:sysClr val="windowText" lastClr="000000"/>
      </a:dk1>
      <a:lt1>
        <a:sysClr val="window" lastClr="FFFFFF"/>
      </a:lt1>
      <a:dk2>
        <a:srgbClr val="001B36"/>
      </a:dk2>
      <a:lt2>
        <a:srgbClr val="EDF8FE"/>
      </a:lt2>
      <a:accent1>
        <a:srgbClr val="477AB1"/>
      </a:accent1>
      <a:accent2>
        <a:srgbClr val="51848E"/>
      </a:accent2>
      <a:accent3>
        <a:srgbClr val="7B9B57"/>
      </a:accent3>
      <a:accent4>
        <a:srgbClr val="8B8D8C"/>
      </a:accent4>
      <a:accent5>
        <a:srgbClr val="8B7396"/>
      </a:accent5>
      <a:accent6>
        <a:srgbClr val="E89A53"/>
      </a:accent6>
      <a:hlink>
        <a:srgbClr val="0080FF"/>
      </a:hlink>
      <a:folHlink>
        <a:srgbClr val="FF00FF"/>
      </a:folHlink>
    </a:clrScheme>
    <a:fontScheme name="龍騰四海">
      <a:majorFont>
        <a:latin typeface="Maiandra GD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중고딕"/>
        <a:font script="Hans" typeface="隶书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ambria"/>
        <a:ea typeface=""/>
        <a:cs typeface=""/>
        <a:font script="Jpan" typeface="ＭＳ Ｐ明朝"/>
        <a:font script="Hang" typeface="HY견명조"/>
        <a:font script="Hans" typeface="华文楷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龍騰四海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hueMod val="100000"/>
                <a:satMod val="250000"/>
              </a:schemeClr>
            </a:gs>
            <a:gs pos="75000">
              <a:schemeClr val="phClr">
                <a:tint val="80000"/>
                <a:shade val="100000"/>
                <a:hueMod val="100000"/>
                <a:satMod val="375000"/>
              </a:schemeClr>
            </a:gs>
            <a:gs pos="100000">
              <a:schemeClr val="phClr">
                <a:tint val="50000"/>
                <a:shade val="100000"/>
                <a:hueMod val="100000"/>
                <a:satMod val="5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50000"/>
                <a:hueMod val="100000"/>
                <a:satMod val="100000"/>
              </a:schemeClr>
              <a:schemeClr val="phClr">
                <a:tint val="100000"/>
                <a:shade val="75000"/>
                <a:hueMod val="100000"/>
                <a:satMod val="100000"/>
              </a:schemeClr>
            </a:duotone>
          </a:blip>
          <a:tile tx="0" ty="0" sx="50000" sy="50000" flip="none" algn="ctr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  <a:scene3d>
            <a:camera prst="orthographicFront" fov="0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2700" h="12700" prst="relaxedInset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  <a:outerShdw blurRad="44450" dist="50800" dir="3300000" sx="99000" sy="99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contrasting" dir="tl">
              <a:rot lat="0" lon="0" rev="14220000"/>
            </a:lightRig>
          </a:scene3d>
          <a:sp3d prstMaterial="dkEdge">
            <a:bevelT w="63500" h="63500"/>
            <a:bevelB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bg1">
                <a:tint val="100000"/>
                <a:shade val="100000"/>
                <a:hueMod val="100000"/>
                <a:satMod val="150000"/>
              </a:schemeClr>
            </a:gs>
            <a:gs pos="55000">
              <a:schemeClr val="bg1">
                <a:tint val="100000"/>
                <a:shade val="90000"/>
                <a:hueMod val="100000"/>
                <a:satMod val="375000"/>
              </a:schemeClr>
            </a:gs>
            <a:gs pos="100000">
              <a:schemeClr val="phClr">
                <a:tint val="88000"/>
                <a:shade val="100000"/>
                <a:hueMod val="100000"/>
                <a:satMod val="500000"/>
              </a:schemeClr>
            </a:gs>
          </a:gsLst>
          <a:lin ang="5400000" scaled="1"/>
        </a:gradFill>
        <a:blipFill>
          <a:blip xmlns:r="http://schemas.openxmlformats.org/officeDocument/2006/relationships" r:embed="rId2">
            <a:duotone>
              <a:schemeClr val="phClr">
                <a:shade val="30000"/>
                <a:satMod val="555000"/>
              </a:schemeClr>
              <a:schemeClr val="phClr">
                <a:tint val="96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Dragon</Template>
  <TotalTime>48</TotalTime>
  <Words>1358</Words>
  <Application>Microsoft Office PowerPoint</Application>
  <PresentationFormat>如螢幕大小 (4:3)</PresentationFormat>
  <Paragraphs>116</Paragraphs>
  <Slides>8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9" baseType="lpstr">
      <vt:lpstr>龍騰四海</vt:lpstr>
      <vt:lpstr>人文學期末報告</vt:lpstr>
      <vt:lpstr>前言</vt:lpstr>
      <vt:lpstr>問題一</vt:lpstr>
      <vt:lpstr>問題二</vt:lpstr>
      <vt:lpstr>問題三</vt:lpstr>
      <vt:lpstr>問題四</vt:lpstr>
      <vt:lpstr>問題五</vt:lpstr>
      <vt:lpstr>結論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人文學期末報告</dc:title>
  <dc:creator>user</dc:creator>
  <cp:lastModifiedBy>User</cp:lastModifiedBy>
  <cp:revision>8</cp:revision>
  <dcterms:created xsi:type="dcterms:W3CDTF">2010-06-14T08:25:19Z</dcterms:created>
  <dcterms:modified xsi:type="dcterms:W3CDTF">2010-06-15T07:32:12Z</dcterms:modified>
</cp:coreProperties>
</file>