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5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3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00"/>
    <a:srgbClr val="080808"/>
    <a:srgbClr val="00FFFF"/>
    <a:srgbClr val="66FF33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3" d="100"/>
          <a:sy n="63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98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A7652D8F-04CD-48E9-9B45-6A4B8BAE09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B7DF0-E871-4929-B0D8-92244D097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1427B-6906-4404-80BB-F0ED439F40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01C36-2E88-426A-B782-993790F0EF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948C2-5AB7-4F72-9173-611201703C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20463-97F5-46C0-B635-5573B1CCC6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884D5-E85F-4834-B994-4F6B3532B2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BA487-E28C-4961-8AD4-0B41B253B7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2245D-86A9-420D-A64B-751B509D43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2BD04-CE7A-4C60-A2F3-D999F36CD9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2A489-0EA9-47A6-A526-AE2F598AD6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574C6-68CE-4BCB-8BD0-801894C500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fld id="{79116029-02C5-4DD7-A25F-B243A2D35A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E4F00A-6941-4D1F-AB68-8AE0CB5A86C6}" type="slidenum">
              <a:rPr lang="en-US" altLang="zh-TW" smtClean="0">
                <a:ea typeface="新細明體" charset="-120"/>
              </a:rPr>
              <a:pPr/>
              <a:t>1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476375" y="4365625"/>
            <a:ext cx="6408738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497100194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黃宣甯     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497100144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陳姿樺</a:t>
            </a:r>
          </a:p>
          <a:p>
            <a:pPr>
              <a:spcBef>
                <a:spcPct val="50000"/>
              </a:spcBef>
            </a:pP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497100687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褚芳譽     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497100235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楊雅虹</a:t>
            </a:r>
          </a:p>
          <a:p>
            <a:pPr>
              <a:spcBef>
                <a:spcPct val="50000"/>
              </a:spcBef>
            </a:pP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497100156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楊佳瑜</a:t>
            </a:r>
          </a:p>
        </p:txBody>
      </p:sp>
      <p:pic>
        <p:nvPicPr>
          <p:cNvPr id="2052" name="Picture 5" descr="BD1499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3725863"/>
            <a:ext cx="8135937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714625" y="500063"/>
            <a:ext cx="36766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500">
                <a:ea typeface="標楷體" pitchFamily="65" charset="-120"/>
              </a:rPr>
              <a:t>人文學資源報告─第四組</a:t>
            </a:r>
          </a:p>
        </p:txBody>
      </p:sp>
      <p:sp>
        <p:nvSpPr>
          <p:cNvPr id="7" name="矩形 6"/>
          <p:cNvSpPr/>
          <p:nvPr/>
        </p:nvSpPr>
        <p:spPr>
          <a:xfrm>
            <a:off x="642910" y="1571612"/>
            <a:ext cx="8143933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輔仁大學音樂系教授</a:t>
            </a:r>
            <a:endParaRPr lang="en-US" altLang="zh-TW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lang="zh-TW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引用文獻分析</a:t>
            </a:r>
            <a:endParaRPr lang="zh-TW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0FDD27-90B2-4E38-84C0-D9490D930156}" type="slidenum">
              <a:rPr lang="en-US" altLang="zh-TW" smtClean="0">
                <a:ea typeface="新細明體" charset="-120"/>
              </a:rPr>
              <a:pPr/>
              <a:t>10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11267" name="Picture 5" descr="C:\Users\陳姿樺\AppData\Local\Microsoft\Windows\Temporary Internet Files\Content.IE5\R0FX6Q9J\MCj044511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4143375"/>
            <a:ext cx="1143000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692275" y="404813"/>
            <a:ext cx="5975350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訪談過程的題目大致為</a:t>
            </a:r>
            <a:r>
              <a:rPr lang="en-US" altLang="zh-TW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: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539750" y="1412875"/>
            <a:ext cx="8459788" cy="5508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在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教學或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研究上所需的資源和來源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>
              <a:defRPr/>
            </a:pP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2. 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對網路資源的使用習慣及態度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>
              <a:defRPr/>
            </a:pP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對於本校圖書館的使用習慣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>
              <a:defRPr/>
            </a:pP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有使用圖館提供的電子書及電子期刊嗎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>
              <a:defRPr/>
            </a:pP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1158875" indent="-1158875">
              <a:defRPr/>
            </a:pP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外文資料和中文資料相比，哪種使用率較高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9A7F87-ED26-4297-9FC7-8029B5439CCE}" type="slidenum">
              <a:rPr lang="en-US" altLang="zh-TW" smtClean="0">
                <a:ea typeface="新細明體" charset="-120"/>
              </a:rPr>
              <a:pPr/>
              <a:t>11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12291" name="Picture 6" descr="C:\Users\陳姿樺\AppData\Local\Microsoft\Windows\Temporary Internet Files\Content.IE5\QFV3YREG\MCj04453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4214813"/>
            <a:ext cx="1319213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692275" y="404813"/>
            <a:ext cx="5975350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訪談後的分析與結論</a:t>
            </a:r>
            <a:endParaRPr lang="en-US" altLang="zh-TW" sz="4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68313" y="1341438"/>
            <a:ext cx="8496300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1.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使用一手資料大於二手資料。</a:t>
            </a:r>
          </a:p>
          <a:p>
            <a:pPr marL="533400" indent="-533400"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2.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使用專書的比例大於期刊，但線上的電子期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刊使用率卻遠大於電子書。</a:t>
            </a:r>
          </a:p>
          <a:p>
            <a:pPr marL="441325" indent="-441325"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3.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紙本資料和電子資料的使用比例差不多，線上的部分查詢比較方便，但還是不及紙本資料內容詳盡。</a:t>
            </a:r>
          </a:p>
          <a:p>
            <a:pPr marL="1524000" indent="-1524000">
              <a:defRPr/>
            </a:pP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           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4.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因校內資料稍嫌不足，教授或研究生會直接借閱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CD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或</a:t>
            </a: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DVD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研究內容或利用館際合作的方式取得需要的資訊。</a:t>
            </a:r>
          </a:p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3B6601-3496-42AB-9D2E-3FA32F0C0E85}" type="slidenum">
              <a:rPr lang="en-US" altLang="zh-TW" smtClean="0">
                <a:ea typeface="新細明體" charset="-120"/>
              </a:rPr>
              <a:pPr/>
              <a:t>12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13315" name="Picture 5" descr="C:\Users\陳姿樺\AppData\Local\Microsoft\Windows\Temporary Internet Files\Content.IE5\UHWY5QV2\MCj044624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75225"/>
            <a:ext cx="1871663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文字方塊 3"/>
          <p:cNvSpPr txBox="1"/>
          <p:nvPr/>
        </p:nvSpPr>
        <p:spPr>
          <a:xfrm>
            <a:off x="611188" y="1003300"/>
            <a:ext cx="8137525" cy="4802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1325" indent="-441325">
              <a:tabLst>
                <a:tab pos="0" algn="l"/>
              </a:tabLst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5.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專書大多數是使用西文的，期刊則是中西文平均參考。</a:t>
            </a: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441325" indent="-441325">
              <a:tabLst>
                <a:tab pos="0" algn="l"/>
              </a:tabLst>
              <a:defRPr/>
            </a:pPr>
            <a:endParaRPr lang="zh-TW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441325" indent="-441325"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6.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訪問對象大多對於學校圖書館資源滿意度偏低，尤其是紙本資料方面。</a:t>
            </a: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441325" indent="-441325">
              <a:defRPr/>
            </a:pPr>
            <a:endParaRPr lang="zh-TW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990600" indent="-990600">
              <a:defRPr/>
            </a:pPr>
            <a:r>
              <a:rPr lang="en-US" altLang="zh-TW" sz="3200" dirty="0">
                <a:latin typeface="微軟正黑體" pitchFamily="34" charset="-120"/>
                <a:ea typeface="微軟正黑體" pitchFamily="34" charset="-120"/>
              </a:rPr>
              <a:t>7. </a:t>
            </a:r>
            <a:r>
              <a:rPr lang="zh-TW" altLang="zh-TW" sz="3200" dirty="0">
                <a:latin typeface="微軟正黑體" pitchFamily="34" charset="-120"/>
                <a:ea typeface="微軟正黑體" pitchFamily="34" charset="-120"/>
              </a:rPr>
              <a:t>網路資源的使用情形為一般的網站拿來參考用，真正要使用的還是有權威性的學術網站或資料庫。</a:t>
            </a:r>
          </a:p>
          <a:p>
            <a:pPr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549493-292B-4000-8B6E-871C81874E7C}" type="slidenum">
              <a:rPr lang="en-US" altLang="zh-TW" smtClean="0">
                <a:ea typeface="新細明體" charset="-120"/>
              </a:rPr>
              <a:pPr/>
              <a:t>13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00298" y="3071810"/>
            <a:ext cx="4643470" cy="1107996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報告結束</a:t>
            </a:r>
          </a:p>
        </p:txBody>
      </p:sp>
      <p:pic>
        <p:nvPicPr>
          <p:cNvPr id="14340" name="Picture 5" descr="C:\Users\陳姿樺\AppData\Local\Microsoft\Windows\Temporary Internet Files\Content.IE5\A3WAKA50\MCj042868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71316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104137-058A-44D8-AD48-6A298039DCAA}" type="slidenum">
              <a:rPr lang="en-US" altLang="zh-TW" smtClean="0">
                <a:ea typeface="新細明體" charset="-120"/>
              </a:rPr>
              <a:pPr/>
              <a:t>2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大綱</a:t>
            </a:r>
            <a:endParaRPr lang="en-US" altLang="zh-TW" sz="3500" b="1" smtClean="0">
              <a:solidFill>
                <a:schemeClr val="bg1"/>
              </a:solidFill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238250"/>
            <a:ext cx="7961312" cy="5143500"/>
          </a:xfrm>
        </p:spPr>
        <p:txBody>
          <a:bodyPr/>
          <a:lstStyle/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前言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教師簡歷與分配表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教師使用資訊行為分析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訪談前的分析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訪談過程的題目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indent="-540000">
              <a:lnSpc>
                <a:spcPct val="150000"/>
              </a:lnSpc>
              <a:buFontTx/>
              <a:buBlip>
                <a:blip r:embed="rId3"/>
              </a:buBlip>
              <a:defRPr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訪談後的分析與結論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Tx/>
              <a:buNone/>
              <a:defRPr/>
            </a:pPr>
            <a:endParaRPr lang="en-US" altLang="zh-TW" dirty="0" smtClean="0"/>
          </a:p>
        </p:txBody>
      </p:sp>
      <p:pic>
        <p:nvPicPr>
          <p:cNvPr id="3077" name="Picture 6" descr="C:\Users\陳姿樺\AppData\Local\Microsoft\Windows\Temporary Internet Files\Content.IE5\A3WAKA50\MCj042882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3825" y="2471738"/>
            <a:ext cx="3654425" cy="338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6FA7AF-6F99-4565-B879-215CC51EA45D}" type="slidenum">
              <a:rPr lang="en-US" altLang="zh-TW" smtClean="0">
                <a:ea typeface="新細明體" charset="-120"/>
              </a:rPr>
              <a:pPr/>
              <a:t>3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857356" y="142852"/>
            <a:ext cx="571504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24500" cmpd="dbl">
                  <a:solidFill>
                    <a:srgbClr val="00206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前言</a:t>
            </a:r>
          </a:p>
        </p:txBody>
      </p:sp>
      <p:sp>
        <p:nvSpPr>
          <p:cNvPr id="4100" name="文字方塊 9"/>
          <p:cNvSpPr txBox="1">
            <a:spLocks noChangeArrowheads="1"/>
          </p:cNvSpPr>
          <p:nvPr/>
        </p:nvSpPr>
        <p:spPr bwMode="auto">
          <a:xfrm>
            <a:off x="611188" y="1196975"/>
            <a:ext cx="7958137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zh-TW" altLang="zh-TW" sz="3200">
                <a:latin typeface="微軟正黑體" pitchFamily="34" charset="-120"/>
                <a:ea typeface="微軟正黑體" pitchFamily="34" charset="-120"/>
              </a:rPr>
              <a:t>近代圖書館的功能已從靜態的保存文化與提供資料，走向動態的掌握資訊、提供服務與傳播資訊。圖書館學也因此日益重視使用者及使用研究，以便根據使用者的特性與資訊需求來規劃並改進圖書館的服務。</a:t>
            </a:r>
            <a:endParaRPr lang="en-US" altLang="zh-TW" sz="3200">
              <a:latin typeface="微軟正黑體" pitchFamily="34" charset="-120"/>
              <a:ea typeface="微軟正黑體" pitchFamily="34" charset="-120"/>
            </a:endParaRPr>
          </a:p>
          <a:p>
            <a:endParaRPr lang="zh-TW" altLang="zh-TW" sz="320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>
                <a:latin typeface="微軟正黑體" pitchFamily="34" charset="-120"/>
                <a:ea typeface="微軟正黑體" pitchFamily="34" charset="-120"/>
              </a:rPr>
              <a:t>        </a:t>
            </a:r>
            <a:r>
              <a:rPr lang="zh-TW" altLang="zh-TW" sz="3200">
                <a:latin typeface="微軟正黑體" pitchFamily="34" charset="-120"/>
                <a:ea typeface="微軟正黑體" pitchFamily="34" charset="-120"/>
              </a:rPr>
              <a:t>本研究的目的即是在於﹕透過對輔大音樂系教師引用文獻的分析，藉以瞭解音樂研究者的文獻使用特性，從而歸納出音樂研究者的資訊需求指標，並根據調查分析的結果，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C1D874-8674-4933-B4F0-C254EEA52731}" type="slidenum">
              <a:rPr lang="en-US" altLang="zh-TW" smtClean="0">
                <a:ea typeface="新細明體" charset="-120"/>
              </a:rPr>
              <a:pPr/>
              <a:t>4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5123" name="文字方塊 5"/>
          <p:cNvSpPr txBox="1">
            <a:spLocks noChangeArrowheads="1"/>
          </p:cNvSpPr>
          <p:nvPr/>
        </p:nvSpPr>
        <p:spPr bwMode="auto">
          <a:xfrm>
            <a:off x="611188" y="1052513"/>
            <a:ext cx="7921625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zh-TW" sz="3200">
                <a:latin typeface="微軟正黑體" pitchFamily="34" charset="-120"/>
                <a:ea typeface="微軟正黑體" pitchFamily="34" charset="-120"/>
              </a:rPr>
              <a:t>對圖書館提供符合音樂研究者和人文學者的資訊需求服務提出建議。</a:t>
            </a:r>
            <a:endParaRPr lang="en-US" altLang="zh-TW" sz="3200">
              <a:latin typeface="微軟正黑體" pitchFamily="34" charset="-120"/>
              <a:ea typeface="微軟正黑體" pitchFamily="34" charset="-120"/>
            </a:endParaRPr>
          </a:p>
          <a:p>
            <a:endParaRPr lang="zh-TW" altLang="zh-TW" sz="320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>
                <a:latin typeface="微軟正黑體" pitchFamily="34" charset="-120"/>
                <a:ea typeface="微軟正黑體" pitchFamily="34" charset="-120"/>
              </a:rPr>
              <a:t>        </a:t>
            </a:r>
            <a:r>
              <a:rPr lang="zh-TW" altLang="zh-TW" sz="3200">
                <a:latin typeface="微軟正黑體" pitchFamily="34" charset="-120"/>
                <a:ea typeface="微軟正黑體" pitchFamily="34" charset="-120"/>
              </a:rPr>
              <a:t>本研究針對輔大音樂系專任教師，隨機選出五位，並隨機找出這五位教師所著的一本專書與一篇期刊論文。將這五位教師所引用的文獻加總起來共</a:t>
            </a:r>
            <a:r>
              <a:rPr lang="en-US" altLang="zh-TW" sz="3200">
                <a:latin typeface="微軟正黑體" pitchFamily="34" charset="-120"/>
                <a:ea typeface="微軟正黑體" pitchFamily="34" charset="-120"/>
              </a:rPr>
              <a:t>619</a:t>
            </a:r>
            <a:r>
              <a:rPr lang="zh-TW" altLang="zh-TW" sz="3200">
                <a:latin typeface="微軟正黑體" pitchFamily="34" charset="-120"/>
                <a:ea typeface="微軟正黑體" pitchFamily="34" charset="-120"/>
              </a:rPr>
              <a:t>筆。分別就引用文獻的數量、資料類型、語文別等項目加以分析。</a:t>
            </a:r>
          </a:p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D644D-A047-4D6A-ABB2-01F83FE5E79E}" type="slidenum">
              <a:rPr lang="en-US" altLang="zh-TW" smtClean="0">
                <a:ea typeface="新細明體" charset="-120"/>
              </a:rPr>
              <a:pPr/>
              <a:t>5</a:t>
            </a:fld>
            <a:endParaRPr lang="en-US" altLang="zh-TW" smtClean="0">
              <a:ea typeface="新細明體" charset="-120"/>
            </a:endParaRP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sz="half" idx="1"/>
          </p:nvPr>
        </p:nvGraphicFramePr>
        <p:xfrm>
          <a:off x="500063" y="1214438"/>
          <a:ext cx="8043862" cy="5034915"/>
        </p:xfrm>
        <a:graphic>
          <a:graphicData uri="http://schemas.openxmlformats.org/drawingml/2006/table">
            <a:tbl>
              <a:tblPr/>
              <a:tblGrid>
                <a:gridCol w="2011362"/>
                <a:gridCol w="2009775"/>
                <a:gridCol w="2011363"/>
                <a:gridCol w="20113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微軟正黑體" pitchFamily="34" charset="-120"/>
                          <a:cs typeface="Times New Roman" pitchFamily="18" charset="0"/>
                        </a:rPr>
                        <a:t>姓名</a:t>
                      </a:r>
                      <a:endParaRPr kumimoji="0" lang="zh-TW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微軟正黑體" pitchFamily="34" charset="-120"/>
                          <a:cs typeface="Times New Roman" pitchFamily="18" charset="0"/>
                        </a:rPr>
                        <a:t>職稱</a:t>
                      </a:r>
                      <a:endParaRPr kumimoji="0" lang="zh-TW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微軟正黑體" pitchFamily="34" charset="-120"/>
                          <a:cs typeface="Times New Roman" pitchFamily="18" charset="0"/>
                        </a:rPr>
                        <a:t>最高學歷</a:t>
                      </a:r>
                      <a:endParaRPr kumimoji="0" lang="zh-TW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微軟正黑體" pitchFamily="34" charset="-120"/>
                          <a:cs typeface="Times New Roman" pitchFamily="18" charset="0"/>
                        </a:rPr>
                        <a:t>學術專長</a:t>
                      </a:r>
                      <a:endParaRPr kumimoji="0" lang="zh-TW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胡小萍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副教授兼系所主任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美國加州州立大學音樂碩士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鋼琴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/ </a:t>
                      </a: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鋼琴伴奏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鋼琴作品研究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劉志明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野生講座教授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羅馬教授音樂院博士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羅馬傳信大學法學博士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中世紀音樂史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文藝復興音樂史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巴洛克音樂史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葛利果聖歌研究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徐玫玲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副教授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德國漢堡大學系統音樂學哲學博士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古典時期音樂史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浪漫時期音樂史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二十世紀音樂史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西方音樂導論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西樂學導論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88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吳敏蕙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副教授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奧地利國立維也納音樂暨表演藝術學院演奏家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鋼琴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鋼琴作品研究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方銘健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教 授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美國印地安那波爾州立大學音樂博士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古典吉他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1071538" y="142852"/>
            <a:ext cx="72866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輔大音樂系教授基本資料</a:t>
            </a:r>
          </a:p>
        </p:txBody>
      </p:sp>
      <p:pic>
        <p:nvPicPr>
          <p:cNvPr id="6185" name="Picture 5" descr="C:\Users\陳姿樺\AppData\Local\Microsoft\Windows\Temporary Internet Files\Content.IE5\R0FX6Q9J\MCj0434771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63" y="528637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19E58E-63BA-4EE3-9284-53F327402CA1}" type="slidenum">
              <a:rPr lang="en-US" altLang="zh-TW" smtClean="0">
                <a:ea typeface="新細明體" charset="-120"/>
              </a:rPr>
              <a:pPr/>
              <a:t>6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457200" y="2060575"/>
            <a:ext cx="8186738" cy="3697288"/>
          </a:xfrm>
        </p:spPr>
        <p:txBody>
          <a:bodyPr/>
          <a:lstStyle/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楊佳瑜 → 胡小萍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訪研究生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楊雅虹 → 徐玫玲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訪孫樹文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陳姿樺 → 劉志明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訪研究生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黃宣甯 → 吳敏蕙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訪研究生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褚芳譽 → 方銘健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訪研究生</a:t>
            </a:r>
            <a:r>
              <a:rPr lang="en-US" altLang="zh-TW" sz="3200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3200" dirty="0" smtClean="0">
              <a:solidFill>
                <a:schemeClr val="accent6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Tx/>
              <a:buNone/>
              <a:defRPr/>
            </a:pP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785786" y="571480"/>
            <a:ext cx="764386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zh-TW" alt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成員個別分析</a:t>
            </a:r>
          </a:p>
        </p:txBody>
      </p:sp>
      <p:pic>
        <p:nvPicPr>
          <p:cNvPr id="7173" name="Picture 7" descr="C:\Users\陳姿樺\AppData\Local\Microsoft\Windows\Temporary Internet Files\Content.IE5\A3WAKA50\MCj044606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0"/>
            <a:ext cx="1355725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8" descr="C:\Users\陳姿樺\AppData\Local\Microsoft\Windows\Temporary Internet Files\Content.IE5\R0FX6Q9J\MCj0446064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2238" y="4005263"/>
            <a:ext cx="1857375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文字方塊 7"/>
          <p:cNvSpPr txBox="1">
            <a:spLocks noChangeArrowheads="1"/>
          </p:cNvSpPr>
          <p:nvPr/>
        </p:nvSpPr>
        <p:spPr bwMode="auto">
          <a:xfrm>
            <a:off x="900113" y="1557338"/>
            <a:ext cx="7200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zh-TW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因有些老師不在本校、太忙等理由故有四位組員找研究生訪談，有一位組員更換老師。</a:t>
            </a:r>
            <a:endParaRPr lang="zh-TW" altLang="en-US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BA018C-3353-4D99-A0A7-1BDECD76A008}" type="slidenum">
              <a:rPr lang="en-US" altLang="zh-TW" smtClean="0">
                <a:ea typeface="新細明體" charset="-120"/>
              </a:rPr>
              <a:pPr/>
              <a:t>7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8195" name="Picture 5" descr="C:\Users\陳姿樺\AppData\Local\Microsoft\Windows\Temporary Internet Files\Content.IE5\R0FX6Q9J\MCj044638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5143500"/>
            <a:ext cx="125888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1785938" y="357188"/>
            <a:ext cx="5262562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TW" altLang="en-US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教師使用研究者分析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857250" y="1285875"/>
          <a:ext cx="7643864" cy="535788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903087"/>
                <a:gridCol w="903087"/>
                <a:gridCol w="903087"/>
                <a:gridCol w="805621"/>
                <a:gridCol w="805621"/>
                <a:gridCol w="805621"/>
                <a:gridCol w="1258870"/>
                <a:gridCol w="1258870"/>
              </a:tblGrid>
              <a:tr h="487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 dirty="0"/>
                        <a:t>分析對象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資料型態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中文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英文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其他語言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合計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 dirty="0"/>
                        <a:t>占比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7080">
                <a:tc rowSpan="1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b="1" kern="1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五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位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教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/>
                        <a:t>授</a:t>
                      </a:r>
                      <a:endParaRPr lang="zh-TW" sz="12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b="1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 dirty="0"/>
                        <a:t>書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圖書資源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68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317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385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78.1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487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期刊論文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34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39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7.9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487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電子資源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17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3.5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其他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51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52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10.5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小計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74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419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0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493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100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66FF33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占比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15</a:t>
                      </a:r>
                      <a:r>
                        <a:rPr lang="zh-TW" sz="120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85</a:t>
                      </a:r>
                      <a:r>
                        <a:rPr lang="zh-TW" sz="120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r>
                        <a:rPr lang="zh-TW" sz="120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100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7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b="1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b="1" kern="100" dirty="0"/>
                        <a:t>期刊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圖書資源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66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85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67.5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487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期刊論文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6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21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16.7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487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電子資源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3.9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其他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6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15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11.9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FFFF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小計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31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95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126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100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66FF33"/>
                    </a:solidFill>
                  </a:tcPr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/>
                        <a:t>占比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/>
                        <a:t>24.6</a:t>
                      </a:r>
                      <a:r>
                        <a:rPr lang="zh-TW" sz="120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75.4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0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/>
                        <a:t>100</a:t>
                      </a:r>
                      <a:r>
                        <a:rPr lang="zh-TW" sz="120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/>
                        <a:t>合計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105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514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619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5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/>
                        <a:t>占比</a:t>
                      </a:r>
                      <a:endParaRPr lang="zh-TW" sz="12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16.96</a:t>
                      </a:r>
                      <a:r>
                        <a:rPr lang="zh-TW" sz="105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/>
                        <a:t>83.04</a:t>
                      </a:r>
                      <a:r>
                        <a:rPr lang="zh-TW" sz="1050" kern="100"/>
                        <a:t>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 dirty="0"/>
                        <a:t>0</a:t>
                      </a:r>
                      <a:r>
                        <a:rPr lang="zh-TW" sz="105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kern="100" dirty="0"/>
                        <a:t>100</a:t>
                      </a:r>
                      <a:r>
                        <a:rPr lang="zh-TW" sz="1050" kern="100" dirty="0"/>
                        <a:t>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642938" y="357188"/>
            <a:ext cx="7786687" cy="1500187"/>
          </a:xfrm>
        </p:spPr>
        <p:txBody>
          <a:bodyPr/>
          <a:lstStyle/>
          <a:p>
            <a:pPr>
              <a:defRPr/>
            </a:pPr>
            <a:r>
              <a:rPr lang="zh-TW" altLang="en-US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訪問前的分析</a:t>
            </a:r>
            <a:endParaRPr lang="zh-TW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195" name="副標題 6"/>
          <p:cNvSpPr>
            <a:spLocks noGrp="1"/>
          </p:cNvSpPr>
          <p:nvPr>
            <p:ph type="subTitle" idx="1"/>
          </p:nvPr>
        </p:nvSpPr>
        <p:spPr>
          <a:xfrm>
            <a:off x="582613" y="1844675"/>
            <a:ext cx="8093075" cy="4679950"/>
          </a:xfrm>
        </p:spPr>
        <p:txBody>
          <a:bodyPr/>
          <a:lstStyle/>
          <a:p>
            <a:pPr marL="365125" indent="-365125" algn="l">
              <a:defRPr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大多數音樂的專書和期刊論文均有引用文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獻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l">
              <a:defRPr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期刊論文合著情形極少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441325" indent="-441325" algn="l">
              <a:defRPr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音樂研究者大量引用專書，高度引用外文專書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365125" indent="-365125" algn="l">
              <a:defRPr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用專書多於期刊，而期刊引用量相較於專書引用比例偏低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l">
              <a:defRPr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用一手資料多於二手資料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l">
              <a:defRPr/>
            </a:pPr>
            <a:endParaRPr lang="zh-TW" altLang="zh-TW" dirty="0" smtClean="0"/>
          </a:p>
          <a:p>
            <a:pPr algn="l">
              <a:defRPr/>
            </a:pPr>
            <a:endParaRPr lang="zh-TW" altLang="en-US" dirty="0" smtClean="0"/>
          </a:p>
        </p:txBody>
      </p:sp>
      <p:sp>
        <p:nvSpPr>
          <p:cNvPr id="9220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128E66-1FB1-432E-BE33-C4CE98D26018}" type="slidenum">
              <a:rPr lang="en-US" altLang="zh-TW" smtClean="0">
                <a:ea typeface="新細明體" charset="-120"/>
              </a:rPr>
              <a:pPr/>
              <a:t>8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9221" name="Picture 5" descr="C:\Users\陳姿樺\AppData\Local\Microsoft\Windows\Temporary Internet Files\Content.IE5\UHWY5QV2\MCj044638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188913"/>
            <a:ext cx="1760537" cy="169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AF57CC-2CD9-4272-905F-A49B8AC332EA}" type="slidenum">
              <a:rPr lang="en-US" altLang="zh-TW" smtClean="0">
                <a:ea typeface="新細明體" charset="-120"/>
              </a:rPr>
              <a:pPr/>
              <a:t>9</a:t>
            </a:fld>
            <a:endParaRPr lang="en-US" altLang="zh-TW" smtClean="0">
              <a:ea typeface="新細明體" charset="-120"/>
            </a:endParaRPr>
          </a:p>
        </p:txBody>
      </p:sp>
      <p:pic>
        <p:nvPicPr>
          <p:cNvPr id="10243" name="Picture 5" descr="C:\Users\陳姿樺\AppData\Local\Microsoft\Windows\Temporary Internet Files\Content.IE5\A3WAKA50\MCj044638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14813"/>
            <a:ext cx="19954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文字方塊 3"/>
          <p:cNvSpPr txBox="1"/>
          <p:nvPr/>
        </p:nvSpPr>
        <p:spPr>
          <a:xfrm>
            <a:off x="755650" y="549275"/>
            <a:ext cx="7848600" cy="6000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6.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引用的文獻以外國語文為主</a:t>
            </a:r>
            <a:r>
              <a:rPr lang="zh-TW" altLang="en-US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32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endParaRPr lang="zh-TW" altLang="zh-TW" sz="32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7.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英文文獻是主要被引用的外語文獻，其他語文幾乎沒有被引用</a:t>
            </a:r>
            <a:r>
              <a:rPr lang="zh-TW" altLang="en-US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32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endParaRPr lang="zh-TW" altLang="zh-TW" sz="32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158875" indent="-1158875">
              <a:defRPr/>
            </a:pP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※音樂藝術學者在引用專書的比率很高，有高達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67.5%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到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78.1%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的比率；在引用期刊也有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7.9%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到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16.7%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的比率；而電子資源有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3.5%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到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3.9%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的比率；而其他也有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10.5%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到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11.9%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的比率。其中，英文資料又比中文多很多，占</a:t>
            </a:r>
            <a:r>
              <a:rPr lang="en-US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83.04</a:t>
            </a:r>
            <a:r>
              <a:rPr lang="zh-TW" altLang="zh-TW" sz="32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％。</a:t>
            </a:r>
            <a:endParaRPr lang="zh-TW" altLang="en-US" sz="32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979</Words>
  <Application>Microsoft Office PowerPoint</Application>
  <PresentationFormat>如螢幕大小 (4:3)</PresentationFormat>
  <Paragraphs>207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Arial</vt:lpstr>
      <vt:lpstr>新細明體</vt:lpstr>
      <vt:lpstr>標楷體</vt:lpstr>
      <vt:lpstr>微軟正黑體</vt:lpstr>
      <vt:lpstr>Calibri</vt:lpstr>
      <vt:lpstr>Times New Roman</vt:lpstr>
      <vt:lpstr>預設簡報設計</vt:lpstr>
      <vt:lpstr>投影片 1</vt:lpstr>
      <vt:lpstr>大綱</vt:lpstr>
      <vt:lpstr>投影片 3</vt:lpstr>
      <vt:lpstr>投影片 4</vt:lpstr>
      <vt:lpstr>投影片 5</vt:lpstr>
      <vt:lpstr>投影片 6</vt:lpstr>
      <vt:lpstr>投影片 7</vt:lpstr>
      <vt:lpstr>訪問前的分析</vt:lpstr>
      <vt:lpstr>投影片 9</vt:lpstr>
      <vt:lpstr>投影片 10</vt:lpstr>
      <vt:lpstr>投影片 11</vt:lpstr>
      <vt:lpstr>投影片 12</vt:lpstr>
      <vt:lpstr>投影片 13</vt:lpstr>
    </vt:vector>
  </TitlesOfParts>
  <Company>Net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Library Yet to Come</dc:title>
  <dc:creator>陳姿樺</dc:creator>
  <cp:lastModifiedBy>陳姿樺</cp:lastModifiedBy>
  <cp:revision>49</cp:revision>
  <dcterms:created xsi:type="dcterms:W3CDTF">2009-11-02T12:48:20Z</dcterms:created>
  <dcterms:modified xsi:type="dcterms:W3CDTF">2010-06-15T06:55:56Z</dcterms:modified>
</cp:coreProperties>
</file>