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5" r:id="rId5"/>
    <p:sldId id="267" r:id="rId6"/>
    <p:sldId id="257" r:id="rId7"/>
    <p:sldId id="258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99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 rot="-215207">
              <a:off x="3691" y="231"/>
              <a:ext cx="1857" cy="3628"/>
              <a:chOff x="3009" y="775"/>
              <a:chExt cx="1857" cy="3628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5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9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6" y="2164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74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2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2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09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</p:grpSp>
        <p:grpSp>
          <p:nvGrpSpPr>
            <p:cNvPr id="5" name="Group 21"/>
            <p:cNvGrpSpPr>
              <a:grpSpLocks/>
            </p:cNvGrpSpPr>
            <p:nvPr userDrawn="1"/>
          </p:nvGrpSpPr>
          <p:grpSpPr bwMode="auto">
            <a:xfrm rot="-6691250">
              <a:off x="3640" y="123"/>
              <a:ext cx="356" cy="608"/>
              <a:chOff x="1730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30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9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3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</p:grpSp>
        <p:grpSp>
          <p:nvGrpSpPr>
            <p:cNvPr id="12" name="Group 25"/>
            <p:cNvGrpSpPr>
              <a:grpSpLocks/>
            </p:cNvGrpSpPr>
            <p:nvPr userDrawn="1"/>
          </p:nvGrpSpPr>
          <p:grpSpPr bwMode="auto">
            <a:xfrm rot="8524840">
              <a:off x="676" y="3305"/>
              <a:ext cx="500" cy="500"/>
              <a:chOff x="1727" y="869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9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7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1000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</p:grpSp>
        <p:grpSp>
          <p:nvGrpSpPr>
            <p:cNvPr id="13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67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</p:grpSp>
        <p:grpSp>
          <p:nvGrpSpPr>
            <p:cNvPr id="14" name="Group 33"/>
            <p:cNvGrpSpPr>
              <a:grpSpLocks/>
            </p:cNvGrpSpPr>
            <p:nvPr userDrawn="1"/>
          </p:nvGrpSpPr>
          <p:grpSpPr bwMode="auto">
            <a:xfrm rot="10015322" flipH="1">
              <a:off x="4619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</p:grpSp>
      <p:sp>
        <p:nvSpPr>
          <p:cNvPr id="16431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16432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3DA9531-0BDD-4E78-9A8A-F3D6C16D1091}" type="datetimeFigureOut">
              <a:rPr lang="zh-TW" altLang="en-US" smtClean="0"/>
              <a:t>2010/6/15</a:t>
            </a:fld>
            <a:endParaRPr lang="zh-TW" altLang="en-US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0C9F3-4F8E-4A26-BBBA-DE002A9FCA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DA9531-0BDD-4E78-9A8A-F3D6C16D1091}" type="datetimeFigureOut">
              <a:rPr lang="zh-TW" altLang="en-US" smtClean="0"/>
              <a:t>2010/6/15</a:t>
            </a:fld>
            <a:endParaRPr lang="zh-TW" alt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0C9F3-4F8E-4A26-BBBA-DE002A9FCA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DA9531-0BDD-4E78-9A8A-F3D6C16D1091}" type="datetimeFigureOut">
              <a:rPr lang="zh-TW" altLang="en-US" smtClean="0"/>
              <a:t>2010/6/15</a:t>
            </a:fld>
            <a:endParaRPr lang="zh-TW" alt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0C9F3-4F8E-4A26-BBBA-DE002A9FCA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DA9531-0BDD-4E78-9A8A-F3D6C16D1091}" type="datetimeFigureOut">
              <a:rPr lang="zh-TW" altLang="en-US" smtClean="0"/>
              <a:t>2010/6/15</a:t>
            </a:fld>
            <a:endParaRPr lang="zh-TW" alt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0C9F3-4F8E-4A26-BBBA-DE002A9FCA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DA9531-0BDD-4E78-9A8A-F3D6C16D1091}" type="datetimeFigureOut">
              <a:rPr lang="zh-TW" altLang="en-US" smtClean="0"/>
              <a:t>2010/6/15</a:t>
            </a:fld>
            <a:endParaRPr lang="zh-TW" alt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0C9F3-4F8E-4A26-BBBA-DE002A9FCA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DA9531-0BDD-4E78-9A8A-F3D6C16D1091}" type="datetimeFigureOut">
              <a:rPr lang="zh-TW" altLang="en-US" smtClean="0"/>
              <a:t>2010/6/15</a:t>
            </a:fld>
            <a:endParaRPr lang="zh-TW" alt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0C9F3-4F8E-4A26-BBBA-DE002A9FCA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DA9531-0BDD-4E78-9A8A-F3D6C16D1091}" type="datetimeFigureOut">
              <a:rPr lang="zh-TW" altLang="en-US" smtClean="0"/>
              <a:t>2010/6/15</a:t>
            </a:fld>
            <a:endParaRPr lang="zh-TW" alt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0C9F3-4F8E-4A26-BBBA-DE002A9FCA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DA9531-0BDD-4E78-9A8A-F3D6C16D1091}" type="datetimeFigureOut">
              <a:rPr lang="zh-TW" altLang="en-US" smtClean="0"/>
              <a:t>2010/6/15</a:t>
            </a:fld>
            <a:endParaRPr lang="zh-TW" alt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0C9F3-4F8E-4A26-BBBA-DE002A9FCA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DA9531-0BDD-4E78-9A8A-F3D6C16D1091}" type="datetimeFigureOut">
              <a:rPr lang="zh-TW" altLang="en-US" smtClean="0"/>
              <a:t>2010/6/15</a:t>
            </a:fld>
            <a:endParaRPr lang="zh-TW" alt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0C9F3-4F8E-4A26-BBBA-DE002A9FCA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DA9531-0BDD-4E78-9A8A-F3D6C16D1091}" type="datetimeFigureOut">
              <a:rPr lang="zh-TW" altLang="en-US" smtClean="0"/>
              <a:t>2010/6/15</a:t>
            </a:fld>
            <a:endParaRPr lang="zh-TW" alt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0C9F3-4F8E-4A26-BBBA-DE002A9FCA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DA9531-0BDD-4E78-9A8A-F3D6C16D1091}" type="datetimeFigureOut">
              <a:rPr lang="zh-TW" altLang="en-US" smtClean="0"/>
              <a:t>2010/6/15</a:t>
            </a:fld>
            <a:endParaRPr lang="zh-TW" alt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0C9F3-4F8E-4A26-BBBA-DE002A9FCA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5363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5365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15366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15367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</p:grpSp>
        <p:sp>
          <p:nvSpPr>
            <p:cNvPr id="15368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5370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15371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15372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15373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15374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grpSp>
            <p:nvGrpSpPr>
              <p:cNvPr id="5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5376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TW" altLang="en-US">
                    <a:ea typeface="新細明體" pitchFamily="18" charset="-120"/>
                  </a:endParaRPr>
                </a:p>
              </p:txBody>
            </p:sp>
            <p:sp>
              <p:nvSpPr>
                <p:cNvPr id="15377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TW" altLang="en-US">
                    <a:ea typeface="新細明體" pitchFamily="18" charset="-120"/>
                  </a:endParaRPr>
                </a:p>
              </p:txBody>
            </p:sp>
            <p:sp>
              <p:nvSpPr>
                <p:cNvPr id="15378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5" y="1722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TW" altLang="en-US">
                    <a:ea typeface="新細明體" pitchFamily="18" charset="-120"/>
                  </a:endParaRPr>
                </a:p>
              </p:txBody>
            </p:sp>
          </p:grpSp>
        </p:grpSp>
        <p:grpSp>
          <p:nvGrpSpPr>
            <p:cNvPr id="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5380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15381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15382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</p:grpSp>
        <p:grpSp>
          <p:nvGrpSpPr>
            <p:cNvPr id="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5384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15385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15386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</p:grpSp>
        <p:grpSp>
          <p:nvGrpSpPr>
            <p:cNvPr id="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5388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15389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  <p:sp>
            <p:nvSpPr>
              <p:cNvPr id="15390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en-US">
                  <a:ea typeface="新細明體" pitchFamily="18" charset="-120"/>
                </a:endParaRPr>
              </a:p>
            </p:txBody>
          </p:sp>
        </p:grpSp>
        <p:sp>
          <p:nvSpPr>
            <p:cNvPr id="15391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5392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5393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5394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5395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5396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5397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5398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5399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5400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5401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5402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5403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  <p:sp>
          <p:nvSpPr>
            <p:cNvPr id="15404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ea typeface="新細明體" pitchFamily="18" charset="-120"/>
              </a:endParaRPr>
            </a:p>
          </p:txBody>
        </p:sp>
      </p:grpSp>
      <p:sp>
        <p:nvSpPr>
          <p:cNvPr id="15405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5407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新細明體" pitchFamily="18" charset="-120"/>
              </a:defRPr>
            </a:lvl1pPr>
          </a:lstStyle>
          <a:p>
            <a:fld id="{83DA9531-0BDD-4E78-9A8A-F3D6C16D1091}" type="datetimeFigureOut">
              <a:rPr lang="zh-TW" altLang="en-US" smtClean="0"/>
              <a:t>2010/6/15</a:t>
            </a:fld>
            <a:endParaRPr lang="zh-TW" altLang="en-US"/>
          </a:p>
        </p:txBody>
      </p:sp>
      <p:sp>
        <p:nvSpPr>
          <p:cNvPr id="15408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新細明體" pitchFamily="18" charset="-120"/>
              </a:defRPr>
            </a:lvl1pPr>
          </a:lstStyle>
          <a:p>
            <a:endParaRPr lang="zh-TW" altLang="en-US"/>
          </a:p>
        </p:txBody>
      </p:sp>
      <p:sp>
        <p:nvSpPr>
          <p:cNvPr id="15409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新細明體" pitchFamily="18" charset="-120"/>
              </a:defRPr>
            </a:lvl1pPr>
          </a:lstStyle>
          <a:p>
            <a:fld id="{EE80C9F3-4F8E-4A26-BBBA-DE002A9FCA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pitchFamily="18" charset="-120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pitchFamily="18" charset="-120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pitchFamily="18" charset="-120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pitchFamily="18" charset="-12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pitchFamily="18" charset="-12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pitchFamily="18" charset="-12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pitchFamily="18" charset="-12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pitchFamily="18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76" y="714356"/>
            <a:ext cx="6577030" cy="2249498"/>
          </a:xfrm>
        </p:spPr>
        <p:txBody>
          <a:bodyPr/>
          <a:lstStyle/>
          <a:p>
            <a:r>
              <a:rPr kumimoji="0" lang="zh-TW" altLang="en-US" b="1" dirty="0" smtClean="0">
                <a:solidFill>
                  <a:srgbClr val="FF9900"/>
                </a:solidFill>
                <a:latin typeface="Calibri" pitchFamily="34" charset="0"/>
              </a:rPr>
              <a:t>人文學者資訊行為</a:t>
            </a:r>
            <a:r>
              <a:rPr kumimoji="0" lang="en-US" altLang="zh-TW" b="1" dirty="0" smtClean="0">
                <a:solidFill>
                  <a:srgbClr val="FF9900"/>
                </a:solidFill>
                <a:latin typeface="Calibri" pitchFamily="34" charset="0"/>
              </a:rPr>
              <a:t/>
            </a:r>
            <a:br>
              <a:rPr kumimoji="0" lang="en-US" altLang="zh-TW" b="1" dirty="0" smtClean="0">
                <a:solidFill>
                  <a:srgbClr val="FF9900"/>
                </a:solidFill>
                <a:latin typeface="Calibri" pitchFamily="34" charset="0"/>
              </a:rPr>
            </a:br>
            <a:r>
              <a:rPr kumimoji="0" lang="en-US" altLang="zh-TW" dirty="0" smtClean="0">
                <a:solidFill>
                  <a:srgbClr val="FF9900"/>
                </a:solidFill>
                <a:latin typeface="Calibri" pitchFamily="34" charset="0"/>
              </a:rPr>
              <a:t/>
            </a:r>
            <a:br>
              <a:rPr kumimoji="0" lang="en-US" altLang="zh-TW" dirty="0" smtClean="0">
                <a:solidFill>
                  <a:srgbClr val="FF9900"/>
                </a:solidFill>
                <a:latin typeface="Calibri" pitchFamily="34" charset="0"/>
              </a:rPr>
            </a:br>
            <a:r>
              <a:rPr kumimoji="0" lang="zh-TW" altLang="en-US" sz="4400" b="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西班牙文學系</a:t>
            </a:r>
            <a:endParaRPr lang="zh-TW" altLang="en-US" sz="4400" b="0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14480" y="3571876"/>
            <a:ext cx="5572164" cy="2786082"/>
          </a:xfrm>
        </p:spPr>
        <p:txBody>
          <a:bodyPr/>
          <a:lstStyle/>
          <a:p>
            <a:r>
              <a:rPr lang="en-US" b="0" dirty="0" smtClean="0"/>
              <a:t>496100733  </a:t>
            </a:r>
            <a:r>
              <a:rPr lang="zh-TW" altLang="en-US" b="0" dirty="0" smtClean="0"/>
              <a:t>王紫沛</a:t>
            </a:r>
          </a:p>
          <a:p>
            <a:r>
              <a:rPr lang="en-US" b="0" dirty="0" smtClean="0"/>
              <a:t>497100091  </a:t>
            </a:r>
            <a:r>
              <a:rPr lang="zh-TW" altLang="en-US" b="0" dirty="0" smtClean="0"/>
              <a:t>程莉淳</a:t>
            </a:r>
          </a:p>
          <a:p>
            <a:r>
              <a:rPr lang="en-US" b="0" dirty="0" smtClean="0"/>
              <a:t>497100467  </a:t>
            </a:r>
            <a:r>
              <a:rPr lang="zh-TW" altLang="en-US" b="0" dirty="0" smtClean="0"/>
              <a:t>林</a:t>
            </a:r>
            <a:r>
              <a:rPr lang="en-US" b="0" dirty="0" smtClean="0"/>
              <a:t>   </a:t>
            </a:r>
            <a:r>
              <a:rPr lang="zh-TW" altLang="en-US" b="0" dirty="0" smtClean="0"/>
              <a:t>鶴</a:t>
            </a:r>
            <a:endParaRPr lang="zh-TW" altLang="en-US" b="0" dirty="0" smtClean="0"/>
          </a:p>
          <a:p>
            <a:r>
              <a:rPr lang="en-US" b="0" dirty="0" smtClean="0"/>
              <a:t>497100508  </a:t>
            </a:r>
            <a:r>
              <a:rPr lang="zh-TW" altLang="en-US" b="0" dirty="0" smtClean="0"/>
              <a:t>蘇</a:t>
            </a:r>
            <a:r>
              <a:rPr lang="en-US" b="0" dirty="0" smtClean="0"/>
              <a:t>   </a:t>
            </a:r>
            <a:r>
              <a:rPr lang="zh-TW" altLang="en-US" b="0" dirty="0" smtClean="0"/>
              <a:t>珩</a:t>
            </a:r>
            <a:endParaRPr lang="zh-TW" altLang="en-US" b="0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43887" cy="1314450"/>
          </a:xfrm>
        </p:spPr>
        <p:txBody>
          <a:bodyPr>
            <a:normAutofit/>
          </a:bodyPr>
          <a:lstStyle/>
          <a:p>
            <a:r>
              <a:rPr lang="en-US" dirty="0"/>
              <a:t>5. </a:t>
            </a:r>
            <a:r>
              <a:rPr lang="zh-TW" altLang="en-US" dirty="0"/>
              <a:t>對圖書館的電子期刊、電子書的使用習慣、</a:t>
            </a:r>
            <a:r>
              <a:rPr lang="zh-TW" altLang="en-US" dirty="0" smtClean="0"/>
              <a:t>態度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972072"/>
          </a:xfrm>
        </p:spPr>
        <p:txBody>
          <a:bodyPr/>
          <a:lstStyle/>
          <a:p>
            <a:endParaRPr lang="en-US" altLang="zh-TW" dirty="0" smtClean="0"/>
          </a:p>
          <a:p>
            <a:r>
              <a:rPr lang="zh-TW" altLang="en-US" dirty="0" smtClean="0"/>
              <a:t>教授常使用</a:t>
            </a:r>
            <a:r>
              <a:rPr lang="zh-TW" altLang="en-US" dirty="0" smtClean="0"/>
              <a:t>電子</a:t>
            </a:r>
            <a:r>
              <a:rPr lang="zh-TW" altLang="en-US" dirty="0" smtClean="0"/>
              <a:t>期刊，</a:t>
            </a:r>
            <a:r>
              <a:rPr lang="zh-TW" altLang="en-US" dirty="0" smtClean="0"/>
              <a:t>電子</a:t>
            </a:r>
            <a:r>
              <a:rPr lang="zh-TW" altLang="en-US" dirty="0" smtClean="0"/>
              <a:t>書較少使用，因為</a:t>
            </a:r>
            <a:r>
              <a:rPr lang="zh-TW" altLang="en-US" dirty="0" smtClean="0"/>
              <a:t>覺得容易</a:t>
            </a:r>
            <a:r>
              <a:rPr lang="zh-TW" altLang="en-US" dirty="0" smtClean="0"/>
              <a:t>混淆。</a:t>
            </a:r>
            <a:endParaRPr lang="en-US" altLang="zh-TW" dirty="0" smtClean="0"/>
          </a:p>
          <a:p>
            <a:r>
              <a:rPr lang="zh-TW" altLang="en-US" dirty="0" smtClean="0"/>
              <a:t>無論是輔大圖書館或是神學院圖書館所提供的資源都非常豐富，希望我們未來也可以常利用學校花錢購買的電子書和電子期刊等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研究生則很少</a:t>
            </a:r>
            <a:r>
              <a:rPr lang="zh-TW" altLang="en-US" dirty="0" smtClean="0"/>
              <a:t>使用</a:t>
            </a:r>
            <a:r>
              <a:rPr lang="zh-TW" altLang="en-US" dirty="0" smtClean="0"/>
              <a:t>電子期刊、電子書，以圖書文獻為主。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教授基本資料</a:t>
            </a:r>
            <a:endParaRPr lang="zh-TW" altLang="en-US" dirty="0">
              <a:solidFill>
                <a:srgbClr val="0070C0"/>
              </a:solidFill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714348" y="1571612"/>
          <a:ext cx="7515252" cy="4692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8813"/>
                <a:gridCol w="1878813"/>
                <a:gridCol w="1878813"/>
                <a:gridCol w="1878813"/>
              </a:tblGrid>
              <a:tr h="5520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rgbClr val="00000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姓名</a:t>
                      </a: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rgbClr val="00000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職稱</a:t>
                      </a: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rgbClr val="00000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最高學歷及學位</a:t>
                      </a: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rgbClr val="00000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學術專長及研究專題</a:t>
                      </a: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5520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solidFill>
                            <a:srgbClr val="000000"/>
                          </a:solidFill>
                          <a:latin typeface="Calibri"/>
                          <a:ea typeface="新細明體"/>
                          <a:cs typeface="新細明體"/>
                        </a:rPr>
                        <a:t>胡淑琴</a:t>
                      </a:r>
                      <a:endParaRPr lang="zh-TW" sz="1800" kern="100" dirty="0">
                        <a:solidFill>
                          <a:srgbClr val="00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>
                          <a:solidFill>
                            <a:srgbClr val="00000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兼任教授</a:t>
                      </a: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>
                          <a:solidFill>
                            <a:srgbClr val="00000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輔仁大學宗教研究所碩士</a:t>
                      </a: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 smtClean="0">
                          <a:solidFill>
                            <a:srgbClr val="00000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西</a:t>
                      </a:r>
                      <a:r>
                        <a:rPr lang="zh-TW" sz="1800" kern="100" dirty="0">
                          <a:solidFill>
                            <a:srgbClr val="00000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語教學、倫理學、神學</a:t>
                      </a: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11040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>
                          <a:solidFill>
                            <a:srgbClr val="000000"/>
                          </a:solidFill>
                          <a:latin typeface="Arial"/>
                          <a:ea typeface="新細明體"/>
                          <a:cs typeface="Arial"/>
                        </a:rPr>
                        <a:t>雷孟篤</a:t>
                      </a:r>
                      <a:endParaRPr lang="zh-TW" sz="1800" kern="100">
                        <a:solidFill>
                          <a:srgbClr val="00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rgbClr val="000000"/>
                          </a:solidFill>
                          <a:latin typeface="Arial"/>
                          <a:ea typeface="新細明體"/>
                          <a:cs typeface="Arial"/>
                        </a:rPr>
                        <a:t>專任教授</a:t>
                      </a:r>
                      <a:endParaRPr lang="zh-TW" sz="1800" kern="100" dirty="0">
                        <a:solidFill>
                          <a:srgbClr val="00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rgbClr val="000000"/>
                          </a:solidFill>
                          <a:latin typeface="Arial"/>
                          <a:ea typeface="新細明體"/>
                          <a:cs typeface="Arial"/>
                        </a:rPr>
                        <a:t>西班牙馬德里大學文哲博士</a:t>
                      </a:r>
                      <a:endParaRPr lang="zh-TW" sz="1800" kern="100" dirty="0">
                        <a:solidFill>
                          <a:srgbClr val="00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rgbClr val="000000"/>
                          </a:solidFill>
                          <a:latin typeface="Arial"/>
                          <a:ea typeface="新細明體"/>
                          <a:cs typeface="Arial"/>
                        </a:rPr>
                        <a:t>西語國家文化思想、中西哲學比較、中西口筆譯、西班牙字源研究</a:t>
                      </a:r>
                      <a:endParaRPr lang="zh-TW" sz="1800" kern="100" dirty="0">
                        <a:solidFill>
                          <a:srgbClr val="00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13800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>
                          <a:solidFill>
                            <a:srgbClr val="000000"/>
                          </a:solidFill>
                          <a:latin typeface="Arial"/>
                          <a:ea typeface="新細明體"/>
                          <a:cs typeface="Arial"/>
                        </a:rPr>
                        <a:t>傅玉翠</a:t>
                      </a:r>
                      <a:endParaRPr lang="zh-TW" sz="1800" kern="100">
                        <a:solidFill>
                          <a:srgbClr val="00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rgbClr val="000000"/>
                          </a:solidFill>
                          <a:latin typeface="Arial"/>
                          <a:ea typeface="新細明體"/>
                          <a:cs typeface="Arial"/>
                        </a:rPr>
                        <a:t>專任副教授</a:t>
                      </a:r>
                      <a:endParaRPr lang="zh-TW" sz="1800" kern="100" dirty="0">
                        <a:solidFill>
                          <a:srgbClr val="00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rgbClr val="000000"/>
                          </a:solidFill>
                          <a:latin typeface="Arial"/>
                          <a:ea typeface="新細明體"/>
                          <a:cs typeface="Arial"/>
                        </a:rPr>
                        <a:t>西班牙馬德里大學拉美文學博士</a:t>
                      </a:r>
                      <a:endParaRPr lang="zh-TW" sz="1800" kern="100" dirty="0">
                        <a:solidFill>
                          <a:srgbClr val="00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rgbClr val="000000"/>
                          </a:solidFill>
                          <a:latin typeface="Arial"/>
                          <a:ea typeface="新細明體"/>
                          <a:cs typeface="Arial"/>
                        </a:rPr>
                        <a:t>西語文法、西語國家文學文化、西語國家歷史與藝術、詞彙與語法研究</a:t>
                      </a:r>
                      <a:endParaRPr lang="zh-TW" sz="1800" kern="100" dirty="0">
                        <a:solidFill>
                          <a:srgbClr val="00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11040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>
                          <a:solidFill>
                            <a:srgbClr val="000000"/>
                          </a:solidFill>
                          <a:latin typeface="Calibri"/>
                          <a:ea typeface="新細明體"/>
                          <a:cs typeface="Arial"/>
                        </a:rPr>
                        <a:t>李素卿</a:t>
                      </a:r>
                      <a:endParaRPr lang="zh-TW" sz="1800" kern="100">
                        <a:solidFill>
                          <a:srgbClr val="00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>
                          <a:solidFill>
                            <a:srgbClr val="000000"/>
                          </a:solidFill>
                          <a:latin typeface="Calibri"/>
                          <a:ea typeface="新細明體"/>
                          <a:cs typeface="Arial"/>
                        </a:rPr>
                        <a:t>兼任副教授</a:t>
                      </a:r>
                      <a:endParaRPr lang="zh-TW" sz="1800" kern="100">
                        <a:solidFill>
                          <a:srgbClr val="00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>
                          <a:solidFill>
                            <a:srgbClr val="000000"/>
                          </a:solidFill>
                          <a:latin typeface="Arial"/>
                          <a:ea typeface="新細明體"/>
                          <a:cs typeface="Arial"/>
                        </a:rPr>
                        <a:t>西班牙馬德里大學西班牙語文學博士</a:t>
                      </a:r>
                      <a:endParaRPr lang="zh-TW" sz="1800" kern="100">
                        <a:solidFill>
                          <a:srgbClr val="00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rgbClr val="000000"/>
                          </a:solidFill>
                          <a:latin typeface="Arial"/>
                          <a:ea typeface="新細明體"/>
                          <a:cs typeface="Arial"/>
                        </a:rPr>
                        <a:t>拉丁美洲文學、西文小說、西班牙語翻譯</a:t>
                      </a: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"/>
                          <a:ea typeface="新細明體"/>
                          <a:cs typeface="Times New Roman"/>
                        </a:rPr>
                        <a:t>(</a:t>
                      </a:r>
                      <a:r>
                        <a:rPr lang="zh-TW" sz="1800" kern="100" dirty="0">
                          <a:solidFill>
                            <a:srgbClr val="000000"/>
                          </a:solidFill>
                          <a:latin typeface="Arial"/>
                          <a:ea typeface="新細明體"/>
                          <a:cs typeface="Arial"/>
                        </a:rPr>
                        <a:t>中</a:t>
                      </a: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"/>
                          <a:ea typeface="新細明體"/>
                          <a:cs typeface="Times New Roman"/>
                        </a:rPr>
                        <a:t>-</a:t>
                      </a:r>
                      <a:r>
                        <a:rPr lang="zh-TW" sz="1800" kern="100" dirty="0">
                          <a:solidFill>
                            <a:srgbClr val="000000"/>
                          </a:solidFill>
                          <a:latin typeface="Arial"/>
                          <a:ea typeface="新細明體"/>
                          <a:cs typeface="Arial"/>
                        </a:rPr>
                        <a:t>西</a:t>
                      </a:r>
                      <a:r>
                        <a:rPr lang="en-US" sz="1800" kern="100" dirty="0">
                          <a:solidFill>
                            <a:srgbClr val="000000"/>
                          </a:solidFill>
                          <a:latin typeface="Arial"/>
                          <a:ea typeface="新細明體"/>
                          <a:cs typeface="Times New Roman"/>
                        </a:rPr>
                        <a:t>)</a:t>
                      </a:r>
                      <a:r>
                        <a:rPr lang="zh-TW" sz="1800" kern="100" dirty="0">
                          <a:solidFill>
                            <a:srgbClr val="000000"/>
                          </a:solidFill>
                          <a:latin typeface="Arial"/>
                          <a:ea typeface="新細明體"/>
                          <a:cs typeface="Arial"/>
                        </a:rPr>
                        <a:t>、西班牙語教學</a:t>
                      </a:r>
                      <a:endParaRPr lang="zh-TW" sz="1800" kern="100" dirty="0">
                        <a:solidFill>
                          <a:srgbClr val="00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4770" marR="64770" marT="0" marB="0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43887" cy="631844"/>
          </a:xfrm>
        </p:spPr>
        <p:txBody>
          <a:bodyPr/>
          <a:lstStyle/>
          <a:p>
            <a:r>
              <a:rPr lang="zh-TW" altLang="en-US" dirty="0" smtClean="0"/>
              <a:t>引用文獻分析</a:t>
            </a:r>
            <a:endParaRPr lang="zh-TW" altLang="en-US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l="21158" t="28433" r="22784" b="10843"/>
          <a:stretch>
            <a:fillRect/>
          </a:stretch>
        </p:blipFill>
        <p:spPr bwMode="auto">
          <a:xfrm>
            <a:off x="1214414" y="1000108"/>
            <a:ext cx="7017418" cy="5701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43887" cy="846158"/>
          </a:xfrm>
        </p:spPr>
        <p:txBody>
          <a:bodyPr/>
          <a:lstStyle/>
          <a:p>
            <a:r>
              <a:rPr lang="zh-TW" altLang="en-US" dirty="0" smtClean="0"/>
              <a:t>引用文獻分析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專書 </a:t>
            </a:r>
            <a:r>
              <a:rPr lang="en-US" altLang="zh-TW" dirty="0" smtClean="0"/>
              <a:t>55%</a:t>
            </a:r>
          </a:p>
          <a:p>
            <a:endParaRPr lang="zh-TW" altLang="en-US" dirty="0" smtClean="0"/>
          </a:p>
          <a:p>
            <a:r>
              <a:rPr lang="zh-TW" altLang="en-US" dirty="0" smtClean="0"/>
              <a:t>期刊 </a:t>
            </a:r>
            <a:r>
              <a:rPr lang="en-US" altLang="zh-TW" dirty="0" smtClean="0"/>
              <a:t>45%</a:t>
            </a:r>
          </a:p>
          <a:p>
            <a:endParaRPr lang="zh-TW" altLang="en-US" dirty="0" smtClean="0"/>
          </a:p>
          <a:p>
            <a:r>
              <a:rPr lang="zh-TW" altLang="en-US" dirty="0" smtClean="0"/>
              <a:t>電子資源 </a:t>
            </a:r>
            <a:r>
              <a:rPr lang="en-US" altLang="zh-TW" dirty="0" smtClean="0"/>
              <a:t>0%~0.03%</a:t>
            </a:r>
          </a:p>
          <a:p>
            <a:endParaRPr lang="zh-TW" altLang="en-US" dirty="0" smtClean="0"/>
          </a:p>
          <a:p>
            <a:r>
              <a:rPr lang="zh-TW" altLang="en-US" dirty="0" smtClean="0"/>
              <a:t>其他 </a:t>
            </a:r>
            <a:r>
              <a:rPr lang="en-US" altLang="zh-TW" dirty="0" smtClean="0"/>
              <a:t>0%~0.03%</a:t>
            </a:r>
            <a:endParaRPr lang="zh-TW" alt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訪問對象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8596" y="2000240"/>
            <a:ext cx="4038600" cy="4456113"/>
          </a:xfrm>
        </p:spPr>
        <p:txBody>
          <a:bodyPr/>
          <a:lstStyle/>
          <a:p>
            <a:r>
              <a:rPr lang="zh-TW" altLang="en-US" dirty="0" smtClean="0"/>
              <a:t>對象：胡淑琴 教授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訪問者：王紫</a:t>
            </a:r>
            <a:r>
              <a:rPr lang="zh-TW" altLang="en-US" dirty="0" smtClean="0"/>
              <a:t>沛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r>
              <a:rPr lang="zh-TW" altLang="en-US" dirty="0" smtClean="0"/>
              <a:t>對象：碩二 張溥芮</a:t>
            </a:r>
            <a:r>
              <a:rPr lang="en-US" altLang="zh-TW" dirty="0" smtClean="0"/>
              <a:t>(</a:t>
            </a:r>
            <a:r>
              <a:rPr lang="zh-TW" altLang="en-US" dirty="0" smtClean="0"/>
              <a:t>有教學經驗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r>
              <a:rPr lang="zh-TW" altLang="en-US" dirty="0" smtClean="0"/>
              <a:t>訪問者</a:t>
            </a:r>
            <a:r>
              <a:rPr lang="zh-TW" altLang="en-US" dirty="0" smtClean="0"/>
              <a:t>：</a:t>
            </a:r>
            <a:r>
              <a:rPr lang="zh-TW" altLang="en-US" dirty="0" smtClean="0"/>
              <a:t>程莉淳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3438" y="2000240"/>
            <a:ext cx="4038600" cy="4456113"/>
          </a:xfrm>
        </p:spPr>
        <p:txBody>
          <a:bodyPr/>
          <a:lstStyle/>
          <a:p>
            <a:r>
              <a:rPr lang="zh-TW" altLang="en-US" dirty="0" smtClean="0"/>
              <a:t>對象：碩一 周佳霖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訪問者：林</a:t>
            </a:r>
            <a:r>
              <a:rPr lang="zh-TW" altLang="en-US" dirty="0" smtClean="0"/>
              <a:t>鶴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r>
              <a:rPr lang="zh-TW" altLang="en-US" dirty="0" smtClean="0"/>
              <a:t>對象：碩一 楊子力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訪問者：蘇珩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243887" cy="885822"/>
          </a:xfrm>
        </p:spPr>
        <p:txBody>
          <a:bodyPr>
            <a:normAutofit/>
          </a:bodyPr>
          <a:lstStyle/>
          <a:p>
            <a:r>
              <a:rPr lang="en-US" dirty="0"/>
              <a:t>1. </a:t>
            </a:r>
            <a:r>
              <a:rPr lang="zh-TW" altLang="en-US" dirty="0" smtClean="0"/>
              <a:t>教學</a:t>
            </a:r>
            <a:r>
              <a:rPr lang="zh-TW" altLang="en-US" dirty="0"/>
              <a:t>上所需的</a:t>
            </a:r>
            <a:r>
              <a:rPr lang="zh-TW" altLang="en-US" dirty="0" smtClean="0"/>
              <a:t>資源</a:t>
            </a:r>
            <a:r>
              <a:rPr lang="en-US" altLang="zh-TW" dirty="0" smtClean="0"/>
              <a:t>?</a:t>
            </a:r>
            <a:r>
              <a:rPr lang="zh-TW" altLang="en-US" dirty="0" smtClean="0"/>
              <a:t>來源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4456113"/>
          </a:xfrm>
        </p:spPr>
        <p:txBody>
          <a:bodyPr/>
          <a:lstStyle/>
          <a:p>
            <a:endParaRPr lang="en-US" altLang="zh-TW" dirty="0" smtClean="0"/>
          </a:p>
          <a:p>
            <a:r>
              <a:rPr lang="zh-TW" altLang="en-US" dirty="0" smtClean="0"/>
              <a:t>圖書館的圖書文獻、雜誌</a:t>
            </a:r>
            <a:r>
              <a:rPr lang="zh-TW" altLang="en-US" dirty="0" smtClean="0"/>
              <a:t>、影音</a:t>
            </a:r>
            <a:r>
              <a:rPr lang="zh-TW" altLang="en-US" dirty="0" smtClean="0"/>
              <a:t>光碟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(EX:</a:t>
            </a:r>
            <a:r>
              <a:rPr lang="zh-TW" altLang="en-US" dirty="0" smtClean="0"/>
              <a:t>天下雜誌、商業</a:t>
            </a:r>
            <a:r>
              <a:rPr lang="zh-TW" altLang="en-US" dirty="0" smtClean="0"/>
              <a:t>週刊</a:t>
            </a:r>
            <a:r>
              <a:rPr lang="en-US" altLang="zh-TW" dirty="0" smtClean="0"/>
              <a:t>)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網路資源 </a:t>
            </a:r>
            <a:r>
              <a:rPr lang="en-US" altLang="zh-TW" dirty="0" smtClean="0"/>
              <a:t>(EX:</a:t>
            </a:r>
            <a:r>
              <a:rPr lang="en-US" dirty="0" smtClean="0"/>
              <a:t> </a:t>
            </a:r>
            <a:r>
              <a:rPr lang="en-US" dirty="0" smtClean="0"/>
              <a:t>BBC</a:t>
            </a:r>
            <a:r>
              <a:rPr lang="zh-TW" altLang="en-US" dirty="0" smtClean="0"/>
              <a:t>、</a:t>
            </a:r>
            <a:r>
              <a:rPr lang="en-US" dirty="0" smtClean="0"/>
              <a:t>CVC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43887" cy="1314450"/>
          </a:xfrm>
        </p:spPr>
        <p:txBody>
          <a:bodyPr>
            <a:normAutofit/>
          </a:bodyPr>
          <a:lstStyle/>
          <a:p>
            <a:r>
              <a:rPr lang="en-US" dirty="0"/>
              <a:t>2. </a:t>
            </a:r>
            <a:r>
              <a:rPr lang="zh-TW" altLang="en-US" dirty="0" smtClean="0"/>
              <a:t>研究</a:t>
            </a:r>
            <a:r>
              <a:rPr lang="zh-TW" altLang="en-US" dirty="0"/>
              <a:t>上所需的</a:t>
            </a:r>
            <a:r>
              <a:rPr lang="zh-TW" altLang="en-US" dirty="0" smtClean="0"/>
              <a:t>資源</a:t>
            </a:r>
            <a:r>
              <a:rPr lang="en-US" altLang="zh-TW" dirty="0" smtClean="0"/>
              <a:t>?</a:t>
            </a:r>
            <a:r>
              <a:rPr lang="zh-TW" altLang="en-US" dirty="0" smtClean="0"/>
              <a:t>來源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456113"/>
          </a:xfrm>
        </p:spPr>
        <p:txBody>
          <a:bodyPr/>
          <a:lstStyle/>
          <a:p>
            <a:endParaRPr lang="en-US" altLang="zh-TW" dirty="0" smtClean="0"/>
          </a:p>
          <a:p>
            <a:r>
              <a:rPr lang="zh-TW" altLang="en-US" dirty="0" smtClean="0"/>
              <a:t>圖書館的圖書文獻、期刊</a:t>
            </a:r>
            <a:r>
              <a:rPr lang="en-US" altLang="zh-TW" dirty="0" smtClean="0"/>
              <a:t>(EX:</a:t>
            </a:r>
            <a:r>
              <a:rPr lang="zh-TW" altLang="en-US" dirty="0" smtClean="0"/>
              <a:t>西班牙語</a:t>
            </a:r>
            <a:r>
              <a:rPr lang="zh-TW" altLang="en-US" dirty="0" smtClean="0"/>
              <a:t>翻譯學研討論文集</a:t>
            </a:r>
            <a:r>
              <a:rPr lang="en-US" altLang="zh-TW" dirty="0" smtClean="0"/>
              <a:t>)</a:t>
            </a:r>
            <a:endParaRPr lang="en-US" altLang="zh-TW" dirty="0" smtClean="0"/>
          </a:p>
          <a:p>
            <a:r>
              <a:rPr lang="zh-TW" altLang="en-US" dirty="0" smtClean="0"/>
              <a:t>網路資源 </a:t>
            </a:r>
            <a:r>
              <a:rPr lang="en-US" altLang="zh-TW" dirty="0" smtClean="0"/>
              <a:t>(EX:</a:t>
            </a:r>
            <a:r>
              <a:rPr lang="zh-TW" altLang="en-US" dirty="0" smtClean="0"/>
              <a:t>前幾世紀的某一教父</a:t>
            </a:r>
            <a:r>
              <a:rPr lang="zh-TW" altLang="en-US" dirty="0" smtClean="0"/>
              <a:t>，有</a:t>
            </a:r>
            <a:r>
              <a:rPr lang="zh-TW" altLang="en-US" dirty="0" smtClean="0"/>
              <a:t>個著名的</a:t>
            </a:r>
            <a:r>
              <a:rPr lang="zh-TW" altLang="en-US" dirty="0" smtClean="0"/>
              <a:t>概念「</a:t>
            </a:r>
            <a:r>
              <a:rPr lang="zh-TW" altLang="en-US" dirty="0" smtClean="0"/>
              <a:t>天主的肖像」</a:t>
            </a:r>
            <a:r>
              <a:rPr lang="zh-TW" altLang="en-US" dirty="0" smtClean="0"/>
              <a:t>，在</a:t>
            </a:r>
            <a:r>
              <a:rPr lang="en-US" dirty="0" smtClean="0"/>
              <a:t>GOOGLE</a:t>
            </a:r>
            <a:r>
              <a:rPr lang="zh-TW" altLang="en-US" dirty="0" smtClean="0"/>
              <a:t>搜尋引擎輸入</a:t>
            </a:r>
            <a:r>
              <a:rPr lang="zh-TW" altLang="en-US" dirty="0" smtClean="0"/>
              <a:t>「</a:t>
            </a:r>
            <a:r>
              <a:rPr lang="en-US" dirty="0" smtClean="0"/>
              <a:t>father</a:t>
            </a:r>
            <a:r>
              <a:rPr lang="zh-TW" altLang="en-US" dirty="0" smtClean="0"/>
              <a:t>」，便可找到直接</a:t>
            </a:r>
            <a:r>
              <a:rPr lang="zh-TW" altLang="en-US" dirty="0" smtClean="0"/>
              <a:t>提供許多教父</a:t>
            </a:r>
            <a:r>
              <a:rPr lang="zh-TW" altLang="en-US" dirty="0" smtClean="0"/>
              <a:t>團資料的網站</a:t>
            </a:r>
            <a:r>
              <a:rPr lang="en-US" altLang="zh-TW" dirty="0" smtClean="0"/>
              <a:t>)</a:t>
            </a:r>
            <a:endParaRPr lang="en-US" altLang="zh-TW" dirty="0" smtClean="0"/>
          </a:p>
          <a:p>
            <a:r>
              <a:rPr lang="zh-TW" altLang="en-US" dirty="0" smtClean="0"/>
              <a:t>西文資料為主，中文資料較</a:t>
            </a:r>
            <a:r>
              <a:rPr lang="zh-TW" altLang="en-US" dirty="0" smtClean="0"/>
              <a:t>少。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 </a:t>
            </a:r>
            <a:r>
              <a:rPr lang="zh-TW" altLang="en-US" dirty="0"/>
              <a:t>對網路資源的使用</a:t>
            </a:r>
            <a:r>
              <a:rPr lang="zh-TW" altLang="en-US" dirty="0" smtClean="0"/>
              <a:t>習慣</a:t>
            </a:r>
            <a:r>
              <a:rPr lang="en-US" altLang="zh-TW" dirty="0" smtClean="0"/>
              <a:t>?</a:t>
            </a:r>
            <a:r>
              <a:rPr lang="zh-TW" altLang="en-US" dirty="0" smtClean="0"/>
              <a:t>態度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en-US" dirty="0" smtClean="0"/>
              <a:t>YAHOO</a:t>
            </a:r>
            <a:r>
              <a:rPr lang="zh-TW" altLang="en-US" dirty="0" smtClean="0"/>
              <a:t>、</a:t>
            </a:r>
            <a:r>
              <a:rPr lang="en-US" dirty="0" smtClean="0"/>
              <a:t>GOOGLE</a:t>
            </a:r>
            <a:r>
              <a:rPr lang="zh-TW" altLang="en-US" dirty="0" smtClean="0"/>
              <a:t>搜尋引擎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dirty="0" smtClean="0"/>
              <a:t>Wikipedia</a:t>
            </a:r>
            <a:r>
              <a:rPr lang="zh-TW" altLang="en-US" dirty="0" smtClean="0"/>
              <a:t>西文</a:t>
            </a:r>
            <a:r>
              <a:rPr lang="zh-TW" altLang="en-US" dirty="0" smtClean="0"/>
              <a:t>版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網路真的非常</a:t>
            </a:r>
            <a:r>
              <a:rPr lang="zh-TW" altLang="en-US" dirty="0" smtClean="0"/>
              <a:t>方便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4. </a:t>
            </a:r>
            <a:r>
              <a:rPr lang="zh-TW" altLang="en-US" dirty="0"/>
              <a:t>對本校圖書館的使用</a:t>
            </a:r>
            <a:r>
              <a:rPr lang="zh-TW" altLang="en-US" dirty="0" smtClean="0"/>
              <a:t>習慣</a:t>
            </a:r>
            <a:r>
              <a:rPr lang="en-US" altLang="zh-TW" dirty="0" smtClean="0"/>
              <a:t>?</a:t>
            </a:r>
            <a:r>
              <a:rPr lang="zh-TW" altLang="en-US" dirty="0" smtClean="0"/>
              <a:t>態度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zh-TW" altLang="en-US" dirty="0" smtClean="0"/>
              <a:t>教授以神學院圖書館為主</a:t>
            </a:r>
            <a:r>
              <a:rPr lang="en-US" altLang="zh-TW" dirty="0" smtClean="0"/>
              <a:t>(EX:</a:t>
            </a:r>
            <a:r>
              <a:rPr lang="zh-TW" altLang="en-US" dirty="0" smtClean="0"/>
              <a:t>工具書</a:t>
            </a:r>
            <a:r>
              <a:rPr lang="en-US" altLang="zh-TW" dirty="0" smtClean="0"/>
              <a:t>)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研究生以公博樓圖書館為主</a:t>
            </a:r>
            <a:r>
              <a:rPr lang="en-US" altLang="zh-TW" dirty="0" smtClean="0"/>
              <a:t>(EX:</a:t>
            </a:r>
            <a:r>
              <a:rPr lang="zh-TW" altLang="en-US" dirty="0" smtClean="0"/>
              <a:t>西文圖書</a:t>
            </a:r>
            <a:r>
              <a:rPr lang="zh-TW" altLang="en-US" dirty="0" smtClean="0"/>
              <a:t>資料</a:t>
            </a:r>
            <a:r>
              <a:rPr lang="zh-TW" altLang="en-US" dirty="0" smtClean="0"/>
              <a:t>、期刊雜誌</a:t>
            </a:r>
            <a:r>
              <a:rPr lang="en-US" altLang="zh-TW" dirty="0" smtClean="0"/>
              <a:t>)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佈景主題1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佈景主題1</Template>
  <TotalTime>62</TotalTime>
  <Words>466</Words>
  <Application>Microsoft Office PowerPoint</Application>
  <PresentationFormat>如螢幕大小 (4:3)</PresentationFormat>
  <Paragraphs>74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佈景主題1</vt:lpstr>
      <vt:lpstr>人文學者資訊行為  西班牙文學系</vt:lpstr>
      <vt:lpstr>教授基本資料</vt:lpstr>
      <vt:lpstr>引用文獻分析</vt:lpstr>
      <vt:lpstr>引用文獻分析</vt:lpstr>
      <vt:lpstr>訪問對象</vt:lpstr>
      <vt:lpstr>1. 教學上所需的資源?來源?</vt:lpstr>
      <vt:lpstr>2. 研究上所需的資源?來源?</vt:lpstr>
      <vt:lpstr>3. 對網路資源的使用習慣?態度?</vt:lpstr>
      <vt:lpstr>4. 對本校圖書館的使用習慣?態度?</vt:lpstr>
      <vt:lpstr>5. 對圖書館的電子期刊、電子書的使用習慣、態度?</vt:lpstr>
    </vt:vector>
  </TitlesOfParts>
  <Company>NEFUser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人文學者資訊行為</dc:title>
  <dc:creator>umi</dc:creator>
  <cp:lastModifiedBy>umi</cp:lastModifiedBy>
  <cp:revision>7</cp:revision>
  <dcterms:created xsi:type="dcterms:W3CDTF">2010-06-14T22:40:30Z</dcterms:created>
  <dcterms:modified xsi:type="dcterms:W3CDTF">2010-06-14T23:42:33Z</dcterms:modified>
</cp:coreProperties>
</file>