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notesViewPr>
    <p:cSldViewPr>
      <p:cViewPr varScale="1">
        <p:scale>
          <a:sx n="59" d="100"/>
          <a:sy n="59" d="100"/>
        </p:scale>
        <p:origin x="-2508"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EE8840-70E8-4F63-8010-523DA7623E4A}" type="datetimeFigureOut">
              <a:rPr lang="zh-TW" altLang="en-US" smtClean="0"/>
              <a:t>2010/6/14</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C9A03C-6E21-4DA0-BDE0-68C289DE3E5F}" type="slidenum">
              <a:rPr lang="zh-TW" altLang="en-US" smtClean="0"/>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ctrTitle"/>
          </p:nvPr>
        </p:nvSpPr>
        <p:spPr>
          <a:xfrm>
            <a:off x="685800" y="1676401"/>
            <a:ext cx="7772400" cy="1538286"/>
          </a:xfrm>
        </p:spPr>
        <p:txBody>
          <a:bodyPr anchor="b"/>
          <a:lstStyle/>
          <a:p>
            <a:r>
              <a:rPr kumimoji="0" lang="zh-TW" altLang="en-US" smtClean="0"/>
              <a:t>按一下以編輯母片標題樣式</a:t>
            </a:r>
            <a:endParaRPr kumimoji="0" lang="en-US"/>
          </a:p>
        </p:txBody>
      </p:sp>
      <p:sp>
        <p:nvSpPr>
          <p:cNvPr id="3" name="副標題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TW" altLang="en-US" smtClean="0"/>
              <a:t>按一下以編輯母片副標題樣式</a:t>
            </a:r>
            <a:endParaRPr kumimoji="0" lang="en-US"/>
          </a:p>
        </p:txBody>
      </p:sp>
      <p:sp>
        <p:nvSpPr>
          <p:cNvPr id="4" name="日期版面配置區 3"/>
          <p:cNvSpPr>
            <a:spLocks noGrp="1"/>
          </p:cNvSpPr>
          <p:nvPr>
            <p:ph type="dt" sz="half" idx="10"/>
          </p:nvPr>
        </p:nvSpPr>
        <p:spPr/>
        <p:txBody>
          <a:bodyPr/>
          <a:lstStyle/>
          <a:p>
            <a:fld id="{F8FB1EFC-534F-4E91-B78E-B480DA4C2396}" type="datetimeFigureOut">
              <a:rPr lang="zh-TW" altLang="en-US" smtClean="0"/>
              <a:pPr/>
              <a:t>2010/6/14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548EB28-CE8F-4BFF-8E46-AF2BAA686336}"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F8FB1EFC-534F-4E91-B78E-B480DA4C2396}" type="datetimeFigureOut">
              <a:rPr lang="zh-TW" altLang="en-US" smtClean="0"/>
              <a:pPr/>
              <a:t>2010/6/14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548EB28-CE8F-4BFF-8E46-AF2BAA686336}" type="slidenum">
              <a:rPr lang="zh-TW" altLang="en-US" smtClean="0"/>
              <a:pPr/>
              <a:t>‹#›</a:t>
            </a:fld>
            <a:endParaRPr lang="zh-TW"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215206" y="274638"/>
            <a:ext cx="1471594" cy="6011882"/>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686568" cy="6011882"/>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F8FB1EFC-534F-4E91-B78E-B480DA4C2396}" type="datetimeFigureOut">
              <a:rPr lang="zh-TW" altLang="en-US" smtClean="0"/>
              <a:pPr/>
              <a:t>2010/6/14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548EB28-CE8F-4BFF-8E46-AF2BAA686336}"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73152" y="6400800"/>
            <a:ext cx="3200400" cy="283800"/>
          </a:xfrm>
        </p:spPr>
        <p:txBody>
          <a:bodyPr/>
          <a:lstStyle/>
          <a:p>
            <a:fld id="{F8FB1EFC-534F-4E91-B78E-B480DA4C2396}" type="datetimeFigureOut">
              <a:rPr lang="zh-TW" altLang="en-US" smtClean="0"/>
              <a:pPr/>
              <a:t>2010/6/14</a:t>
            </a:fld>
            <a:endParaRPr lang="zh-TW" altLang="en-US"/>
          </a:p>
        </p:txBody>
      </p:sp>
      <p:sp>
        <p:nvSpPr>
          <p:cNvPr id="5" name="頁尾版面配置區 4"/>
          <p:cNvSpPr>
            <a:spLocks noGrp="1"/>
          </p:cNvSpPr>
          <p:nvPr>
            <p:ph type="ftr" sz="quarter" idx="11"/>
          </p:nvPr>
        </p:nvSpPr>
        <p:spPr>
          <a:xfrm>
            <a:off x="5330952" y="6400800"/>
            <a:ext cx="3733800" cy="283800"/>
          </a:xfrm>
        </p:spPr>
        <p:txBody>
          <a:bodyPr/>
          <a:lstStyle/>
          <a:p>
            <a:endParaRPr lang="zh-TW" altLang="en-US"/>
          </a:p>
        </p:txBody>
      </p:sp>
      <p:sp>
        <p:nvSpPr>
          <p:cNvPr id="6" name="投影片編號版面配置區 5"/>
          <p:cNvSpPr>
            <a:spLocks noGrp="1"/>
          </p:cNvSpPr>
          <p:nvPr>
            <p:ph type="sldNum" sz="quarter" idx="12"/>
          </p:nvPr>
        </p:nvSpPr>
        <p:spPr/>
        <p:txBody>
          <a:bodyPr/>
          <a:lstStyle/>
          <a:p>
            <a:fld id="{A548EB28-CE8F-4BFF-8E46-AF2BAA686336}"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a:xfrm>
            <a:off x="722313" y="3143248"/>
            <a:ext cx="7772400" cy="1362075"/>
          </a:xfrm>
        </p:spPr>
        <p:txBody>
          <a:bodyPr anchor="t"/>
          <a:lstStyle>
            <a:lvl1pPr algn="ctr">
              <a:defRPr sz="4000" b="0" cap="all"/>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F8FB1EFC-534F-4E91-B78E-B480DA4C2396}" type="datetimeFigureOut">
              <a:rPr lang="zh-TW" altLang="en-US" smtClean="0"/>
              <a:pPr/>
              <a:t>2010/6/14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548EB28-CE8F-4BFF-8E46-AF2BAA686336}"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F8FB1EFC-534F-4E91-B78E-B480DA4C2396}" type="datetimeFigureOut">
              <a:rPr lang="zh-TW" altLang="en-US" smtClean="0"/>
              <a:pPr/>
              <a:t>2010/6/14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548EB28-CE8F-4BFF-8E46-AF2BAA686336}"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F8FB1EFC-534F-4E91-B78E-B480DA4C2396}" type="datetimeFigureOut">
              <a:rPr lang="zh-TW" altLang="en-US" smtClean="0"/>
              <a:pPr/>
              <a:t>2010/6/14</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A548EB28-CE8F-4BFF-8E46-AF2BAA686336}"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F8FB1EFC-534F-4E91-B78E-B480DA4C2396}" type="datetimeFigureOut">
              <a:rPr lang="zh-TW" altLang="en-US" smtClean="0"/>
              <a:pPr/>
              <a:t>2010/6/14</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A548EB28-CE8F-4BFF-8E46-AF2BAA686336}"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F8FB1EFC-534F-4E91-B78E-B480DA4C2396}" type="datetimeFigureOut">
              <a:rPr lang="zh-TW" altLang="en-US" smtClean="0"/>
              <a:pPr/>
              <a:t>2010/6/14</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A548EB28-CE8F-4BFF-8E46-AF2BAA686336}"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a:xfrm>
            <a:off x="2786050" y="228600"/>
            <a:ext cx="5900752" cy="842946"/>
          </a:xfrm>
        </p:spPr>
        <p:txBody>
          <a:bodyPr anchor="b"/>
          <a:lstStyle>
            <a:lvl1pPr algn="ctr">
              <a:defRPr sz="2800" b="0"/>
            </a:lvl1pPr>
          </a:lstStyle>
          <a:p>
            <a:r>
              <a:rPr kumimoji="0" lang="zh-TW" altLang="en-US" smtClean="0"/>
              <a:t>按一下以編輯母片標題樣式</a:t>
            </a:r>
            <a:endParaRPr kumimoji="0" lang="en-US"/>
          </a:p>
        </p:txBody>
      </p:sp>
      <p:sp>
        <p:nvSpPr>
          <p:cNvPr id="3" name="內容版面配置區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文字版面配置區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F8FB1EFC-534F-4E91-B78E-B480DA4C2396}" type="datetimeFigureOut">
              <a:rPr lang="zh-TW" altLang="en-US" smtClean="0"/>
              <a:pPr/>
              <a:t>2010/6/14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548EB28-CE8F-4BFF-8E46-AF2BAA686336}"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533400" y="304800"/>
            <a:ext cx="6400800" cy="685800"/>
          </a:xfrm>
        </p:spPr>
        <p:txBody>
          <a:bodyPr anchor="ctr"/>
          <a:lstStyle>
            <a:lvl1pPr algn="l">
              <a:defRPr sz="2400" b="0"/>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TW" altLang="en-US" smtClean="0"/>
              <a:t>按一下圖示以新增圖片</a:t>
            </a:r>
            <a:endParaRPr kumimoji="0" lang="en-US"/>
          </a:p>
        </p:txBody>
      </p:sp>
      <p:sp>
        <p:nvSpPr>
          <p:cNvPr id="4" name="文字版面配置區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F8FB1EFC-534F-4E91-B78E-B480DA4C2396}" type="datetimeFigureOut">
              <a:rPr lang="zh-TW" altLang="en-US" smtClean="0"/>
              <a:pPr/>
              <a:t>2010/6/14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548EB28-CE8F-4BFF-8E46-AF2BAA686336}"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版面配置區 1"/>
          <p:cNvSpPr>
            <a:spLocks noGrp="1"/>
          </p:cNvSpPr>
          <p:nvPr>
            <p:ph type="title"/>
          </p:nvPr>
        </p:nvSpPr>
        <p:spPr>
          <a:xfrm>
            <a:off x="457200" y="274638"/>
            <a:ext cx="8229600" cy="1143000"/>
          </a:xfrm>
          <a:prstGeom prst="rect">
            <a:avLst/>
          </a:prstGeom>
        </p:spPr>
        <p:txBody>
          <a:bodyPr vert="horz" rtlCol="0" anchor="ctr">
            <a:normAutofit/>
          </a:body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4" name="日期版面配置區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F8FB1EFC-534F-4E91-B78E-B480DA4C2396}" type="datetimeFigureOut">
              <a:rPr lang="zh-TW" altLang="en-US" smtClean="0"/>
              <a:pPr/>
              <a:t>2010/6/14</a:t>
            </a:fld>
            <a:endParaRPr lang="zh-TW" altLang="en-US"/>
          </a:p>
        </p:txBody>
      </p:sp>
      <p:sp>
        <p:nvSpPr>
          <p:cNvPr id="5" name="頁尾版面配置區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TW" altLang="en-US"/>
          </a:p>
        </p:txBody>
      </p:sp>
      <p:sp>
        <p:nvSpPr>
          <p:cNvPr id="6" name="投影片編號版面配置區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A548EB28-CE8F-4BFF-8E46-AF2BAA686336}" type="slidenum">
              <a:rPr lang="zh-TW" altLang="en-US" smtClean="0"/>
              <a:pPr/>
              <a:t>‹#›</a:t>
            </a:fld>
            <a:endParaRPr lang="zh-TW"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b="1" dirty="0" smtClean="0">
                <a:latin typeface="Adobe 仿宋 Std R" pitchFamily="18" charset="-128"/>
                <a:ea typeface="Adobe 仿宋 Std R" pitchFamily="18" charset="-128"/>
              </a:rPr>
              <a:t>人文學者尋求資訊行為</a:t>
            </a:r>
            <a:endParaRPr lang="zh-TW" altLang="en-US" b="1" dirty="0">
              <a:latin typeface="Adobe 仿宋 Std R" pitchFamily="18" charset="-128"/>
              <a:ea typeface="Adobe 仿宋 Std R" pitchFamily="18" charset="-128"/>
            </a:endParaRPr>
          </a:p>
        </p:txBody>
      </p:sp>
      <p:sp>
        <p:nvSpPr>
          <p:cNvPr id="3" name="副標題 2"/>
          <p:cNvSpPr>
            <a:spLocks noGrp="1"/>
          </p:cNvSpPr>
          <p:nvPr>
            <p:ph type="subTitle" idx="1"/>
          </p:nvPr>
        </p:nvSpPr>
        <p:spPr>
          <a:xfrm>
            <a:off x="1403648" y="4581128"/>
            <a:ext cx="6400800" cy="1752600"/>
          </a:xfrm>
        </p:spPr>
        <p:txBody>
          <a:bodyPr>
            <a:normAutofit fontScale="85000" lnSpcReduction="10000"/>
          </a:bodyPr>
          <a:lstStyle/>
          <a:p>
            <a:pPr>
              <a:defRPr/>
            </a:pPr>
            <a:r>
              <a:rPr lang="zh-TW" altLang="en-US" sz="2800" b="1" dirty="0" smtClean="0">
                <a:solidFill>
                  <a:schemeClr val="tx1">
                    <a:lumMod val="85000"/>
                    <a:lumOff val="15000"/>
                  </a:schemeClr>
                </a:solidFill>
                <a:latin typeface="標楷體" pitchFamily="65" charset="-120"/>
                <a:ea typeface="標楷體" pitchFamily="65" charset="-120"/>
              </a:rPr>
              <a:t>洪偉翔 </a:t>
            </a:r>
            <a:r>
              <a:rPr lang="en-US" altLang="zh-TW" sz="2800" b="1" dirty="0" smtClean="0">
                <a:solidFill>
                  <a:schemeClr val="tx1">
                    <a:lumMod val="85000"/>
                    <a:lumOff val="15000"/>
                  </a:schemeClr>
                </a:solidFill>
                <a:latin typeface="標楷體" pitchFamily="65" charset="-120"/>
                <a:ea typeface="標楷體" pitchFamily="65" charset="-120"/>
              </a:rPr>
              <a:t>497100546</a:t>
            </a:r>
            <a:r>
              <a:rPr lang="zh-TW" altLang="en-US" sz="2800" b="1" dirty="0" smtClean="0">
                <a:solidFill>
                  <a:schemeClr val="tx1">
                    <a:lumMod val="85000"/>
                    <a:lumOff val="15000"/>
                  </a:schemeClr>
                </a:solidFill>
                <a:latin typeface="標楷體" pitchFamily="65" charset="-120"/>
                <a:ea typeface="標楷體" pitchFamily="65" charset="-120"/>
              </a:rPr>
              <a:t>        黃柏健 </a:t>
            </a:r>
            <a:r>
              <a:rPr lang="en-US" altLang="zh-TW" sz="2800" b="1" dirty="0" smtClean="0">
                <a:solidFill>
                  <a:schemeClr val="tx1">
                    <a:lumMod val="85000"/>
                    <a:lumOff val="15000"/>
                  </a:schemeClr>
                </a:solidFill>
                <a:latin typeface="標楷體" pitchFamily="65" charset="-120"/>
                <a:ea typeface="標楷體" pitchFamily="65" charset="-120"/>
              </a:rPr>
              <a:t>497100390</a:t>
            </a:r>
          </a:p>
          <a:p>
            <a:pPr>
              <a:defRPr/>
            </a:pPr>
            <a:r>
              <a:rPr lang="zh-TW" altLang="en-US" sz="2800" b="1" dirty="0" smtClean="0">
                <a:solidFill>
                  <a:schemeClr val="tx1">
                    <a:lumMod val="85000"/>
                    <a:lumOff val="15000"/>
                  </a:schemeClr>
                </a:solidFill>
                <a:latin typeface="標楷體" pitchFamily="65" charset="-120"/>
                <a:ea typeface="標楷體" pitchFamily="65" charset="-120"/>
              </a:rPr>
              <a:t>鄭麗瑩 </a:t>
            </a:r>
            <a:r>
              <a:rPr lang="en-US" altLang="zh-TW" sz="2800" b="1" dirty="0" smtClean="0">
                <a:solidFill>
                  <a:schemeClr val="tx1">
                    <a:lumMod val="85000"/>
                    <a:lumOff val="15000"/>
                  </a:schemeClr>
                </a:solidFill>
                <a:latin typeface="標楷體" pitchFamily="65" charset="-120"/>
                <a:ea typeface="標楷體" pitchFamily="65" charset="-120"/>
              </a:rPr>
              <a:t>496100678</a:t>
            </a:r>
            <a:r>
              <a:rPr lang="zh-TW" altLang="en-US" sz="2800" b="1" dirty="0" smtClean="0">
                <a:solidFill>
                  <a:schemeClr val="tx1">
                    <a:lumMod val="85000"/>
                    <a:lumOff val="15000"/>
                  </a:schemeClr>
                </a:solidFill>
                <a:latin typeface="標楷體" pitchFamily="65" charset="-120"/>
                <a:ea typeface="標楷體" pitchFamily="65" charset="-120"/>
              </a:rPr>
              <a:t>        秦丞邑 </a:t>
            </a:r>
            <a:r>
              <a:rPr lang="en-US" altLang="zh-TW" sz="2800" b="1" dirty="0" smtClean="0">
                <a:solidFill>
                  <a:schemeClr val="tx1">
                    <a:lumMod val="85000"/>
                    <a:lumOff val="15000"/>
                  </a:schemeClr>
                </a:solidFill>
                <a:latin typeface="標楷體" pitchFamily="65" charset="-120"/>
                <a:ea typeface="標楷體" pitchFamily="65" charset="-120"/>
              </a:rPr>
              <a:t>497100211</a:t>
            </a:r>
            <a:r>
              <a:rPr lang="zh-TW" altLang="en-US" sz="2800" b="1" dirty="0" smtClean="0">
                <a:solidFill>
                  <a:schemeClr val="tx1">
                    <a:lumMod val="85000"/>
                    <a:lumOff val="15000"/>
                  </a:schemeClr>
                </a:solidFill>
                <a:latin typeface="標楷體" pitchFamily="65" charset="-120"/>
                <a:ea typeface="標楷體" pitchFamily="65" charset="-120"/>
              </a:rPr>
              <a:t>     </a:t>
            </a:r>
            <a:endParaRPr lang="en-US" altLang="zh-TW" sz="2800" b="1" dirty="0" smtClean="0">
              <a:solidFill>
                <a:schemeClr val="tx1">
                  <a:lumMod val="85000"/>
                  <a:lumOff val="15000"/>
                </a:schemeClr>
              </a:solidFill>
              <a:latin typeface="標楷體" pitchFamily="65" charset="-120"/>
              <a:ea typeface="標楷體" pitchFamily="65" charset="-120"/>
            </a:endParaRPr>
          </a:p>
          <a:p>
            <a:pPr>
              <a:defRPr/>
            </a:pPr>
            <a:r>
              <a:rPr lang="zh-TW" altLang="en-US" sz="2800" b="1" dirty="0" smtClean="0">
                <a:solidFill>
                  <a:schemeClr val="tx1">
                    <a:lumMod val="85000"/>
                    <a:lumOff val="15000"/>
                  </a:schemeClr>
                </a:solidFill>
                <a:latin typeface="標楷體" pitchFamily="65" charset="-120"/>
                <a:ea typeface="標楷體" pitchFamily="65" charset="-120"/>
              </a:rPr>
              <a:t>余芷茵 </a:t>
            </a:r>
            <a:r>
              <a:rPr lang="en-US" altLang="zh-TW" sz="2800" b="1" dirty="0" smtClean="0">
                <a:solidFill>
                  <a:schemeClr val="tx1">
                    <a:lumMod val="85000"/>
                    <a:lumOff val="15000"/>
                  </a:schemeClr>
                </a:solidFill>
                <a:latin typeface="標楷體" pitchFamily="65" charset="-120"/>
                <a:ea typeface="標楷體" pitchFamily="65" charset="-120"/>
              </a:rPr>
              <a:t>495100671</a:t>
            </a:r>
            <a:r>
              <a:rPr lang="zh-TW" altLang="en-US" sz="2800" b="1" dirty="0" smtClean="0">
                <a:solidFill>
                  <a:schemeClr val="tx1">
                    <a:lumMod val="85000"/>
                    <a:lumOff val="15000"/>
                  </a:schemeClr>
                </a:solidFill>
                <a:latin typeface="標楷體" pitchFamily="65" charset="-120"/>
                <a:ea typeface="標楷體" pitchFamily="65" charset="-120"/>
              </a:rPr>
              <a:t>        何佳同 </a:t>
            </a:r>
            <a:r>
              <a:rPr lang="en-US" altLang="zh-TW" sz="2800" b="1" dirty="0" smtClean="0">
                <a:solidFill>
                  <a:schemeClr val="tx1">
                    <a:lumMod val="85000"/>
                    <a:lumOff val="15000"/>
                  </a:schemeClr>
                </a:solidFill>
                <a:latin typeface="標楷體" pitchFamily="65" charset="-120"/>
                <a:ea typeface="標楷體" pitchFamily="65" charset="-120"/>
              </a:rPr>
              <a:t>497100637</a:t>
            </a:r>
          </a:p>
          <a:p>
            <a:pPr algn="just">
              <a:defRPr/>
            </a:pPr>
            <a:r>
              <a:rPr lang="zh-TW" altLang="en-US" sz="2800" b="1" dirty="0" smtClean="0">
                <a:solidFill>
                  <a:schemeClr val="tx1">
                    <a:lumMod val="85000"/>
                    <a:lumOff val="15000"/>
                  </a:schemeClr>
                </a:solidFill>
                <a:latin typeface="標楷體" pitchFamily="65" charset="-120"/>
                <a:ea typeface="標楷體" pitchFamily="65" charset="-120"/>
              </a:rPr>
              <a:t>翁竣霖 </a:t>
            </a:r>
            <a:r>
              <a:rPr lang="en-US" altLang="zh-TW" sz="2800" b="1" dirty="0" smtClean="0">
                <a:solidFill>
                  <a:schemeClr val="tx1">
                    <a:lumMod val="85000"/>
                    <a:lumOff val="15000"/>
                  </a:schemeClr>
                </a:solidFill>
                <a:latin typeface="標楷體" pitchFamily="65" charset="-120"/>
                <a:ea typeface="標楷體" pitchFamily="65" charset="-120"/>
              </a:rPr>
              <a:t>497100326</a:t>
            </a:r>
          </a:p>
        </p:txBody>
      </p:sp>
      <p:sp>
        <p:nvSpPr>
          <p:cNvPr id="4" name="文字方塊 3"/>
          <p:cNvSpPr txBox="1"/>
          <p:nvPr/>
        </p:nvSpPr>
        <p:spPr>
          <a:xfrm>
            <a:off x="3494705" y="3429000"/>
            <a:ext cx="2765501" cy="523220"/>
          </a:xfrm>
          <a:prstGeom prst="rect">
            <a:avLst/>
          </a:prstGeom>
          <a:noFill/>
        </p:spPr>
        <p:txBody>
          <a:bodyPr wrap="none" rtlCol="0">
            <a:spAutoFit/>
          </a:bodyPr>
          <a:lstStyle/>
          <a:p>
            <a:pPr algn="ctr"/>
            <a:r>
              <a:rPr lang="zh-TW" altLang="en-US" sz="2800" dirty="0" smtClean="0">
                <a:latin typeface="Adobe 仿宋 Std R" pitchFamily="18" charset="-128"/>
                <a:ea typeface="Adobe 仿宋 Std R" pitchFamily="18" charset="-128"/>
              </a:rPr>
              <a:t>輔仁大學歷史系</a:t>
            </a:r>
            <a:endParaRPr lang="zh-TW" altLang="en-US" sz="2800" dirty="0">
              <a:latin typeface="Adobe 仿宋 Std R" pitchFamily="18" charset="-128"/>
              <a:ea typeface="Adobe 仿宋 Std R" pitchFamily="18"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Adobe 仿宋 Std R" pitchFamily="18" charset="-128"/>
                <a:ea typeface="Adobe 仿宋 Std R" pitchFamily="18" charset="-128"/>
              </a:rPr>
              <a:t>訪問摘要</a:t>
            </a:r>
            <a:endParaRPr lang="zh-TW" altLang="en-US" dirty="0"/>
          </a:p>
        </p:txBody>
      </p:sp>
      <p:sp>
        <p:nvSpPr>
          <p:cNvPr id="3" name="內容版面配置區 2"/>
          <p:cNvSpPr>
            <a:spLocks noGrp="1"/>
          </p:cNvSpPr>
          <p:nvPr>
            <p:ph idx="1"/>
          </p:nvPr>
        </p:nvSpPr>
        <p:spPr/>
        <p:txBody>
          <a:bodyPr>
            <a:normAutofit fontScale="85000" lnSpcReduction="10000"/>
          </a:bodyPr>
          <a:lstStyle/>
          <a:p>
            <a:pPr>
              <a:buNone/>
            </a:pPr>
            <a:r>
              <a:rPr lang="en-US" altLang="zh-TW" sz="2400" dirty="0" smtClean="0"/>
              <a:t>5</a:t>
            </a:r>
            <a:r>
              <a:rPr lang="en-US" altLang="zh-TW" dirty="0" smtClean="0"/>
              <a:t>.</a:t>
            </a:r>
            <a:r>
              <a:rPr lang="zh-TW" altLang="zh-TW" sz="2400" b="1" dirty="0" smtClean="0"/>
              <a:t>對圖書館提供的電子書</a:t>
            </a:r>
            <a:r>
              <a:rPr lang="en-US" altLang="zh-TW" sz="2400" b="1" dirty="0" smtClean="0"/>
              <a:t>/</a:t>
            </a:r>
            <a:r>
              <a:rPr lang="zh-TW" altLang="zh-TW" sz="2400" b="1" dirty="0" smtClean="0"/>
              <a:t>電子期刊的使用習慣</a:t>
            </a:r>
            <a:r>
              <a:rPr lang="en-US" altLang="zh-TW" sz="2400" b="1" dirty="0" smtClean="0"/>
              <a:t>?</a:t>
            </a:r>
            <a:r>
              <a:rPr lang="zh-TW" altLang="zh-TW" sz="2400" b="1" dirty="0" smtClean="0"/>
              <a:t>態度</a:t>
            </a:r>
            <a:r>
              <a:rPr lang="en-US" altLang="zh-TW" sz="2400" b="1" dirty="0" smtClean="0"/>
              <a:t>?</a:t>
            </a:r>
          </a:p>
          <a:p>
            <a:pPr>
              <a:buNone/>
            </a:pPr>
            <a:r>
              <a:rPr lang="zh-TW" altLang="en-US" sz="2800" b="1" dirty="0" smtClean="0"/>
              <a:t>→</a:t>
            </a:r>
            <a:r>
              <a:rPr lang="zh-TW" altLang="zh-TW" sz="2400" b="1" dirty="0" smtClean="0"/>
              <a:t>我想電子書是很重要的吧，因為一些比較舊的書目資料，都已經有該電子書，對於資料搜尋上是很方便，但是我覺得唯一的缺點是該系統有時候會進不去，像是上次我在做報告時，居然進不去，火大了</a:t>
            </a:r>
            <a:r>
              <a:rPr lang="zh-TW" altLang="zh-TW" sz="2400" b="1" dirty="0" smtClean="0"/>
              <a:t>。</a:t>
            </a:r>
            <a:endParaRPr lang="en-US" altLang="zh-TW" sz="2400" b="1" dirty="0" smtClean="0"/>
          </a:p>
          <a:p>
            <a:pPr>
              <a:buNone/>
            </a:pPr>
            <a:r>
              <a:rPr lang="zh-TW" altLang="en-US" sz="2800" b="1" dirty="0" smtClean="0"/>
              <a:t>→</a:t>
            </a:r>
            <a:r>
              <a:rPr lang="zh-TW" altLang="zh-TW" sz="2600" b="1" dirty="0" smtClean="0"/>
              <a:t>使用輔大圖書館的資料庫，比如說中文期刊利用中國期刊網</a:t>
            </a:r>
            <a:r>
              <a:rPr lang="en-US" altLang="zh-TW" sz="2600" b="1" dirty="0" smtClean="0"/>
              <a:t>(</a:t>
            </a:r>
            <a:r>
              <a:rPr lang="zh-TW" altLang="zh-TW" sz="2600" b="1" dirty="0" smtClean="0"/>
              <a:t>簡體</a:t>
            </a:r>
            <a:r>
              <a:rPr lang="en-US" altLang="zh-TW" sz="2600" b="1" dirty="0" smtClean="0"/>
              <a:t>)</a:t>
            </a:r>
            <a:r>
              <a:rPr lang="zh-TW" altLang="zh-TW" sz="2600" b="1" dirty="0" smtClean="0"/>
              <a:t>，然後繁體的話是利用那個 〝</a:t>
            </a:r>
            <a:r>
              <a:rPr lang="en-US" altLang="zh-TW" sz="2600" b="1" dirty="0" smtClean="0"/>
              <a:t>SEP</a:t>
            </a:r>
            <a:r>
              <a:rPr lang="zh-TW" altLang="zh-TW" sz="2600" b="1" dirty="0" smtClean="0"/>
              <a:t>〞，簡體與繁體的差別在於，如果我們用中國期刊網來搜尋的話，通常我們</a:t>
            </a:r>
            <a:r>
              <a:rPr lang="en-US" altLang="zh-TW" sz="2600" b="1" dirty="0" smtClean="0"/>
              <a:t>98%</a:t>
            </a:r>
            <a:r>
              <a:rPr lang="zh-TW" altLang="zh-TW" sz="2600" b="1" dirty="0" smtClean="0"/>
              <a:t>搜尋到的文章都可以下載，可是中文的話可下載率就很低，所以我們大概就是看它在哪一期出現，有這篇文章之後，我們再去</a:t>
            </a:r>
            <a:r>
              <a:rPr lang="en-US" altLang="zh-TW" sz="2600" b="1" dirty="0" smtClean="0"/>
              <a:t>DOWNLOAD</a:t>
            </a:r>
            <a:r>
              <a:rPr lang="zh-TW" altLang="zh-TW" sz="2600" b="1" dirty="0" smtClean="0"/>
              <a:t>下來，就是去複製、複印下來，比如說是台大的文學報，或是在輔大的圖書館印，如果輔大圖書館沒有的話就再去台大圖書館印，這是在期刊的部份。像外文期刊的話主要還是利用輔大圖書館的資料庫，比如說是 〝</a:t>
            </a:r>
            <a:r>
              <a:rPr lang="en-US" altLang="zh-TW" sz="2600" b="1" dirty="0" smtClean="0"/>
              <a:t>JSTART</a:t>
            </a:r>
            <a:r>
              <a:rPr lang="zh-TW" altLang="zh-TW" sz="2600" b="1" dirty="0" smtClean="0"/>
              <a:t>〞 之類的進行文章的搜尋，大致上是這樣。</a:t>
            </a:r>
            <a:endParaRPr lang="zh-TW" altLang="zh-TW" sz="4000" b="1" dirty="0" smtClean="0"/>
          </a:p>
          <a:p>
            <a:pPr>
              <a:buNone/>
            </a:pPr>
            <a:endParaRPr lang="zh-TW" altLang="zh-TW" sz="4000" b="1" dirty="0" smtClean="0"/>
          </a:p>
          <a:p>
            <a:pPr>
              <a:buNone/>
            </a:pPr>
            <a:endParaRPr lang="zh-TW" altLang="zh-TW" sz="3600"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b="1" dirty="0" smtClean="0">
                <a:latin typeface="Adobe 仿宋 Std R" pitchFamily="18" charset="-128"/>
                <a:ea typeface="Adobe 仿宋 Std R" pitchFamily="18" charset="-128"/>
              </a:rPr>
              <a:t>訪問小結</a:t>
            </a:r>
            <a:endParaRPr lang="zh-TW" altLang="en-US" b="1" dirty="0">
              <a:latin typeface="Adobe 仿宋 Std R" pitchFamily="18" charset="-128"/>
              <a:ea typeface="Adobe 仿宋 Std R" pitchFamily="18" charset="-128"/>
            </a:endParaRPr>
          </a:p>
        </p:txBody>
      </p:sp>
      <p:sp>
        <p:nvSpPr>
          <p:cNvPr id="3" name="內容版面配置區 2"/>
          <p:cNvSpPr>
            <a:spLocks noGrp="1"/>
          </p:cNvSpPr>
          <p:nvPr>
            <p:ph idx="1"/>
          </p:nvPr>
        </p:nvSpPr>
        <p:spPr/>
        <p:txBody>
          <a:bodyPr>
            <a:normAutofit lnSpcReduction="10000"/>
          </a:bodyPr>
          <a:lstStyle/>
          <a:p>
            <a:r>
              <a:rPr lang="zh-TW" altLang="en-US" sz="2800" b="1" dirty="0" smtClean="0">
                <a:latin typeface="Adobe 仿宋 Std R" pitchFamily="18" charset="-128"/>
                <a:ea typeface="Adobe 仿宋 Std R" pitchFamily="18" charset="-128"/>
              </a:rPr>
              <a:t>歷史學者在教學上偏好使用圖書及期刊</a:t>
            </a:r>
            <a:endParaRPr lang="en-US" altLang="zh-TW" sz="2800" b="1" dirty="0" smtClean="0">
              <a:latin typeface="Adobe 仿宋 Std R" pitchFamily="18" charset="-128"/>
              <a:ea typeface="Adobe 仿宋 Std R" pitchFamily="18" charset="-128"/>
            </a:endParaRPr>
          </a:p>
          <a:p>
            <a:r>
              <a:rPr lang="zh-TW" altLang="en-US" sz="2800" b="1" dirty="0" smtClean="0">
                <a:latin typeface="Adobe 仿宋 Std R" pitchFamily="18" charset="-128"/>
                <a:ea typeface="Adobe 仿宋 Std R" pitchFamily="18" charset="-128"/>
              </a:rPr>
              <a:t>歷史學者在研究上已有使用電子資源的趨勢，但主要仍以圖書、期刊及論文等紙本資源</a:t>
            </a:r>
            <a:endParaRPr lang="en-US" altLang="zh-TW" sz="2800" b="1" dirty="0" smtClean="0">
              <a:latin typeface="Adobe 仿宋 Std R" pitchFamily="18" charset="-128"/>
              <a:ea typeface="Adobe 仿宋 Std R" pitchFamily="18" charset="-128"/>
            </a:endParaRPr>
          </a:p>
          <a:p>
            <a:r>
              <a:rPr lang="zh-TW" altLang="en-US" sz="2800" b="1" dirty="0" smtClean="0">
                <a:latin typeface="Adobe 仿宋 Std R" pitchFamily="18" charset="-128"/>
                <a:ea typeface="Adobe 仿宋 Std R" pitchFamily="18" charset="-128"/>
              </a:rPr>
              <a:t>歷史</a:t>
            </a:r>
            <a:r>
              <a:rPr lang="zh-TW" altLang="en-US" sz="2800" b="1" dirty="0" smtClean="0">
                <a:latin typeface="Adobe 仿宋 Std R" pitchFamily="18" charset="-128"/>
                <a:ea typeface="Adobe 仿宋 Std R" pitchFamily="18" charset="-128"/>
              </a:rPr>
              <a:t>學者認為網路資源有其一定價值的可用性，但還需確認其權威性，而電子資料庫則是可靠的主要資料來源</a:t>
            </a:r>
            <a:endParaRPr lang="en-US" altLang="zh-TW" sz="2800" b="1" dirty="0" smtClean="0">
              <a:latin typeface="Adobe 仿宋 Std R" pitchFamily="18" charset="-128"/>
              <a:ea typeface="Adobe 仿宋 Std R" pitchFamily="18" charset="-128"/>
            </a:endParaRPr>
          </a:p>
          <a:p>
            <a:r>
              <a:rPr lang="zh-TW" altLang="en-US" sz="2800" b="1" dirty="0" smtClean="0">
                <a:latin typeface="Adobe 仿宋 Std R" pitchFamily="18" charset="-128"/>
                <a:ea typeface="Adobe 仿宋 Std R" pitchFamily="18" charset="-128"/>
              </a:rPr>
              <a:t>歷史</a:t>
            </a:r>
            <a:r>
              <a:rPr lang="zh-TW" altLang="en-US" sz="2800" b="1" dirty="0" smtClean="0">
                <a:latin typeface="Adobe 仿宋 Std R" pitchFamily="18" charset="-128"/>
                <a:ea typeface="Adobe 仿宋 Std R" pitchFamily="18" charset="-128"/>
              </a:rPr>
              <a:t>學者認為本校圖書館在相關專業方面上館藏不多，往往需到其他圖書館借書</a:t>
            </a:r>
            <a:endParaRPr lang="en-US" altLang="zh-TW" sz="2800" b="1" dirty="0" smtClean="0">
              <a:latin typeface="Adobe 仿宋 Std R" pitchFamily="18" charset="-128"/>
              <a:ea typeface="Adobe 仿宋 Std R" pitchFamily="18" charset="-128"/>
            </a:endParaRPr>
          </a:p>
          <a:p>
            <a:r>
              <a:rPr lang="zh-TW" altLang="en-US" sz="2800" b="1" dirty="0" smtClean="0">
                <a:latin typeface="Adobe 仿宋 Std R" pitchFamily="18" charset="-128"/>
                <a:ea typeface="Adobe 仿宋 Std R" pitchFamily="18" charset="-128"/>
              </a:rPr>
              <a:t>歷史</a:t>
            </a:r>
            <a:r>
              <a:rPr lang="zh-TW" altLang="en-US" sz="2800" b="1" dirty="0" smtClean="0">
                <a:latin typeface="Adobe 仿宋 Std R" pitchFamily="18" charset="-128"/>
                <a:ea typeface="Adobe 仿宋 Std R" pitchFamily="18" charset="-128"/>
              </a:rPr>
              <a:t>學者較常使用到圖書館提供的電子期刊，成為其研究資料，電子書則因設備或系統問題較少利用</a:t>
            </a:r>
            <a:endParaRPr lang="zh-TW" altLang="en-US" sz="2800" b="1" dirty="0">
              <a:latin typeface="Adobe 仿宋 Std R" pitchFamily="18" charset="-128"/>
              <a:ea typeface="Adobe 仿宋 Std R" pitchFamily="18"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Adobe 仿宋 Std R" pitchFamily="18" charset="-128"/>
                <a:ea typeface="Adobe 仿宋 Std R" pitchFamily="18" charset="-128"/>
              </a:rPr>
              <a:t>後記</a:t>
            </a:r>
            <a:endParaRPr lang="zh-TW" altLang="en-US" b="1" dirty="0">
              <a:latin typeface="Adobe 仿宋 Std R" pitchFamily="18" charset="-128"/>
              <a:ea typeface="Adobe 仿宋 Std R" pitchFamily="18" charset="-128"/>
            </a:endParaRPr>
          </a:p>
        </p:txBody>
      </p:sp>
      <p:sp>
        <p:nvSpPr>
          <p:cNvPr id="3" name="內容版面配置區 2"/>
          <p:cNvSpPr>
            <a:spLocks noGrp="1"/>
          </p:cNvSpPr>
          <p:nvPr>
            <p:ph idx="1"/>
          </p:nvPr>
        </p:nvSpPr>
        <p:spPr>
          <a:xfrm>
            <a:off x="457200" y="1600200"/>
            <a:ext cx="8147248" cy="2620888"/>
          </a:xfrm>
        </p:spPr>
        <p:txBody>
          <a:bodyPr/>
          <a:lstStyle/>
          <a:p>
            <a:r>
              <a:rPr lang="zh-TW" altLang="en-US" dirty="0" smtClean="0"/>
              <a:t>因臨近期未，大多專任老師都無法抽空進行訪問，故訪問對象多由教授轉為研究生，但其提供的資訊亦極具分析價值，就此感謝各位老師及研究生的協助，並希望各位同學</a:t>
            </a:r>
            <a:endParaRPr lang="en-US" altLang="zh-TW" dirty="0" smtClean="0"/>
          </a:p>
          <a:p>
            <a:pPr>
              <a:buNone/>
            </a:pPr>
            <a:endParaRPr lang="zh-TW" altLang="en-US" dirty="0"/>
          </a:p>
        </p:txBody>
      </p:sp>
      <p:sp>
        <p:nvSpPr>
          <p:cNvPr id="5" name="矩形 4"/>
          <p:cNvSpPr/>
          <p:nvPr/>
        </p:nvSpPr>
        <p:spPr>
          <a:xfrm>
            <a:off x="2483768" y="4293096"/>
            <a:ext cx="4379532" cy="923330"/>
          </a:xfrm>
          <a:prstGeom prst="rect">
            <a:avLst/>
          </a:prstGeom>
          <a:noFill/>
        </p:spPr>
        <p:txBody>
          <a:bodyPr wrap="none" lIns="91440" tIns="45720" rIns="91440" bIns="45720">
            <a:prstTxWarp prst="textWave2">
              <a:avLst/>
            </a:prstTxWarp>
            <a:spAutoFit/>
          </a:bodyPr>
          <a:lstStyle/>
          <a:p>
            <a:pPr algn="ctr"/>
            <a:r>
              <a:rPr lang="zh-TW" altLang="en-US" sz="5400" b="1" dirty="0" smtClean="0">
                <a:ln w="18000">
                  <a:solidFill>
                    <a:schemeClr val="accent4">
                      <a:lumMod val="50000"/>
                    </a:schemeClr>
                  </a:solidFill>
                  <a:prstDash val="solid"/>
                  <a:miter lim="800000"/>
                </a:ln>
                <a:solidFill>
                  <a:srgbClr val="FFC000"/>
                </a:solidFill>
                <a:effectLst>
                  <a:outerShdw blurRad="25500" dist="23000" dir="7020000" algn="tl">
                    <a:srgbClr val="000000">
                      <a:alpha val="50000"/>
                    </a:srgbClr>
                  </a:outerShdw>
                </a:effectLst>
              </a:rPr>
              <a:t>期末</a:t>
            </a:r>
            <a:r>
              <a:rPr lang="en-US" altLang="zh-TW" sz="5400" b="1" dirty="0" smtClean="0">
                <a:ln w="18000">
                  <a:solidFill>
                    <a:schemeClr val="accent4">
                      <a:lumMod val="50000"/>
                    </a:schemeClr>
                  </a:solidFill>
                  <a:prstDash val="solid"/>
                  <a:miter lim="800000"/>
                </a:ln>
                <a:solidFill>
                  <a:srgbClr val="FFC000"/>
                </a:solidFill>
                <a:effectLst>
                  <a:outerShdw blurRad="25500" dist="23000" dir="7020000" algn="tl">
                    <a:srgbClr val="000000">
                      <a:alpha val="50000"/>
                    </a:srgbClr>
                  </a:outerShdw>
                </a:effectLst>
              </a:rPr>
              <a:t>All Pass!!!</a:t>
            </a:r>
            <a:endParaRPr lang="zh-TW" altLang="en-US" sz="5400" b="1" dirty="0">
              <a:ln w="18000">
                <a:solidFill>
                  <a:schemeClr val="accent4">
                    <a:lumMod val="50000"/>
                  </a:schemeClr>
                </a:solidFill>
                <a:prstDash val="solid"/>
                <a:miter lim="800000"/>
              </a:ln>
              <a:solidFill>
                <a:srgbClr val="FFC000"/>
              </a:solidFill>
              <a:effectLst>
                <a:outerShdw blurRad="25500" dist="23000" dir="7020000" algn="tl">
                  <a:srgbClr val="000000">
                    <a:alpha val="5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Adobe 仿宋 Std R" pitchFamily="18" charset="-128"/>
                <a:ea typeface="Adobe 仿宋 Std R" pitchFamily="18" charset="-128"/>
              </a:rPr>
              <a:t>教師簡介</a:t>
            </a:r>
            <a:endParaRPr lang="zh-TW" altLang="en-US" b="1" dirty="0">
              <a:latin typeface="Adobe 仿宋 Std R" pitchFamily="18" charset="-128"/>
              <a:ea typeface="Adobe 仿宋 Std R" pitchFamily="18" charset="-128"/>
            </a:endParaRPr>
          </a:p>
        </p:txBody>
      </p:sp>
      <p:graphicFrame>
        <p:nvGraphicFramePr>
          <p:cNvPr id="4" name="內容版面配置區 3"/>
          <p:cNvGraphicFramePr>
            <a:graphicFrameLocks noGrp="1"/>
          </p:cNvGraphicFramePr>
          <p:nvPr>
            <p:ph idx="1"/>
          </p:nvPr>
        </p:nvGraphicFramePr>
        <p:xfrm>
          <a:off x="457200" y="1600200"/>
          <a:ext cx="8001056" cy="4904653"/>
        </p:xfrm>
        <a:graphic>
          <a:graphicData uri="http://schemas.openxmlformats.org/drawingml/2006/table">
            <a:tbl>
              <a:tblPr firstRow="1" bandRow="1">
                <a:tableStyleId>{5C22544A-7EE6-4342-B048-85BDC9FD1C3A}</a:tableStyleId>
              </a:tblPr>
              <a:tblGrid>
                <a:gridCol w="1500180"/>
                <a:gridCol w="1285902"/>
                <a:gridCol w="2742436"/>
                <a:gridCol w="2472538"/>
              </a:tblGrid>
              <a:tr h="339370">
                <a:tc>
                  <a:txBody>
                    <a:bodyPr/>
                    <a:lstStyle/>
                    <a:p>
                      <a:r>
                        <a:rPr lang="zh-TW" altLang="en-US" dirty="0" smtClean="0">
                          <a:latin typeface="標楷體" pitchFamily="65" charset="-120"/>
                          <a:ea typeface="標楷體" pitchFamily="65" charset="-120"/>
                        </a:rPr>
                        <a:t>姓名</a:t>
                      </a:r>
                      <a:endParaRPr lang="en-US" altLang="zh-TW" dirty="0" smtClean="0">
                        <a:latin typeface="標楷體" pitchFamily="65" charset="-120"/>
                        <a:ea typeface="標楷體" pitchFamily="65" charset="-120"/>
                      </a:endParaRPr>
                    </a:p>
                  </a:txBody>
                  <a:tcPr/>
                </a:tc>
                <a:tc>
                  <a:txBody>
                    <a:bodyPr/>
                    <a:lstStyle/>
                    <a:p>
                      <a:r>
                        <a:rPr lang="zh-TW" altLang="en-US" dirty="0" smtClean="0"/>
                        <a:t>職稱</a:t>
                      </a:r>
                      <a:endParaRPr lang="zh-TW" altLang="en-US" dirty="0"/>
                    </a:p>
                  </a:txBody>
                  <a:tcPr/>
                </a:tc>
                <a:tc>
                  <a:txBody>
                    <a:bodyPr/>
                    <a:lstStyle/>
                    <a:p>
                      <a:r>
                        <a:rPr lang="zh-TW" altLang="en-US" dirty="0" smtClean="0"/>
                        <a:t>最高學歷及學位</a:t>
                      </a:r>
                      <a:endParaRPr lang="zh-TW" altLang="en-US" dirty="0"/>
                    </a:p>
                  </a:txBody>
                  <a:tcPr/>
                </a:tc>
                <a:tc>
                  <a:txBody>
                    <a:bodyPr/>
                    <a:lstStyle/>
                    <a:p>
                      <a:r>
                        <a:rPr lang="zh-TW" altLang="en-US" dirty="0" smtClean="0"/>
                        <a:t>學術專長及研究專題</a:t>
                      </a:r>
                      <a:endParaRPr lang="zh-TW" altLang="en-US" dirty="0"/>
                    </a:p>
                  </a:txBody>
                  <a:tcPr/>
                </a:tc>
              </a:tr>
              <a:tr h="1357482">
                <a:tc>
                  <a:txBody>
                    <a:bodyPr/>
                    <a:lstStyle/>
                    <a:p>
                      <a:r>
                        <a:rPr lang="zh-TW" altLang="en-US" dirty="0" smtClean="0">
                          <a:latin typeface="標楷體" pitchFamily="65" charset="-120"/>
                          <a:ea typeface="標楷體" pitchFamily="65" charset="-120"/>
                        </a:rPr>
                        <a:t>克思明</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系主任</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所長</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教授</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國立政治大學</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東亞研究所博士</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中國現代史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中國共產主義運動史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中國政治思想史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中國大陸研究</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兩岸關係研究</a:t>
                      </a:r>
                      <a:endParaRPr lang="zh-TW" altLang="en-US" dirty="0">
                        <a:latin typeface="標楷體" pitchFamily="65" charset="-120"/>
                        <a:ea typeface="標楷體" pitchFamily="65" charset="-120"/>
                      </a:endParaRPr>
                    </a:p>
                  </a:txBody>
                  <a:tcPr/>
                </a:tc>
              </a:tr>
              <a:tr h="1866537">
                <a:tc>
                  <a:txBody>
                    <a:bodyPr/>
                    <a:lstStyle/>
                    <a:p>
                      <a:r>
                        <a:rPr lang="zh-TW" altLang="en-US" dirty="0" smtClean="0">
                          <a:latin typeface="標楷體" pitchFamily="65" charset="-120"/>
                          <a:ea typeface="標楷體" pitchFamily="65" charset="-120"/>
                        </a:rPr>
                        <a:t>莊尚武</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教授</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美國賓州大學</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歷史研究所博士班</a:t>
                      </a:r>
                    </a:p>
                    <a:p>
                      <a:r>
                        <a:rPr lang="zh-TW" altLang="en-US" dirty="0" smtClean="0">
                          <a:latin typeface="標楷體" pitchFamily="65" charset="-120"/>
                          <a:ea typeface="標楷體" pitchFamily="65" charset="-120"/>
                        </a:rPr>
                        <a:t>比利時魯汶大學</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歐洲研究碩士</a:t>
                      </a:r>
                    </a:p>
                    <a:p>
                      <a:r>
                        <a:rPr lang="zh-TW" altLang="en-US" dirty="0" smtClean="0">
                          <a:latin typeface="標楷體" pitchFamily="65" charset="-120"/>
                          <a:ea typeface="標楷體" pitchFamily="65" charset="-120"/>
                        </a:rPr>
                        <a:t>天主教輔仁大學</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歷史研究所碩士</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世界通史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國家主義</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自由主義專題討論</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世界現代史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十九世紀歐洲史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西洋宗教史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西洋史專題討論</a:t>
                      </a:r>
                      <a:endParaRPr lang="zh-TW" altLang="en-US" dirty="0">
                        <a:latin typeface="標楷體" pitchFamily="65" charset="-120"/>
                        <a:ea typeface="標楷體" pitchFamily="65" charset="-120"/>
                      </a:endParaRPr>
                    </a:p>
                  </a:txBody>
                  <a:tcPr/>
                </a:tc>
              </a:tr>
              <a:tr h="10641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張四德</a:t>
                      </a:r>
                    </a:p>
                  </a:txBody>
                  <a:tcPr/>
                </a:tc>
                <a:tc>
                  <a:txBody>
                    <a:bodyPr/>
                    <a:lstStyle/>
                    <a:p>
                      <a:r>
                        <a:rPr lang="zh-TW" altLang="en-US" dirty="0" smtClean="0">
                          <a:latin typeface="標楷體" pitchFamily="65" charset="-120"/>
                          <a:ea typeface="標楷體" pitchFamily="65" charset="-120"/>
                        </a:rPr>
                        <a:t>教授</a:t>
                      </a:r>
                      <a:endParaRPr lang="zh-TW" altLang="en-US" dirty="0">
                        <a:latin typeface="標楷體" pitchFamily="65" charset="-120"/>
                        <a:ea typeface="標楷體" pitchFamily="65" charset="-12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美國水牛城紐約州立大學</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歷史研究所博士</a:t>
                      </a:r>
                    </a:p>
                  </a:txBody>
                  <a:tcPr/>
                </a:tc>
                <a:tc>
                  <a:txBody>
                    <a:bodyPr/>
                    <a:lstStyle/>
                    <a:p>
                      <a:r>
                        <a:rPr lang="zh-TW" altLang="en-US" dirty="0" smtClean="0">
                          <a:latin typeface="標楷體" pitchFamily="65" charset="-120"/>
                          <a:ea typeface="標楷體" pitchFamily="65" charset="-120"/>
                        </a:rPr>
                        <a:t>美國史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美國種族史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美國華人史</a:t>
                      </a:r>
                      <a:endParaRPr lang="zh-TW" altLang="en-US" dirty="0">
                        <a:latin typeface="標楷體" pitchFamily="65" charset="-120"/>
                        <a:ea typeface="標楷體" pitchFamily="65" charset="-120"/>
                      </a:endParaRPr>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smtClean="0">
                <a:latin typeface="Adobe 仿宋 Std R" pitchFamily="18" charset="-128"/>
                <a:ea typeface="Adobe 仿宋 Std R" pitchFamily="18" charset="-128"/>
              </a:rPr>
              <a:t>教師簡介</a:t>
            </a:r>
            <a:endParaRPr lang="zh-TW" altLang="en-US"/>
          </a:p>
        </p:txBody>
      </p:sp>
      <p:graphicFrame>
        <p:nvGraphicFramePr>
          <p:cNvPr id="4" name="內容版面配置區 3"/>
          <p:cNvGraphicFramePr>
            <a:graphicFrameLocks noGrp="1"/>
          </p:cNvGraphicFramePr>
          <p:nvPr>
            <p:ph idx="1"/>
          </p:nvPr>
        </p:nvGraphicFramePr>
        <p:xfrm>
          <a:off x="457200" y="1600200"/>
          <a:ext cx="8186766" cy="4346254"/>
        </p:xfrm>
        <a:graphic>
          <a:graphicData uri="http://schemas.openxmlformats.org/drawingml/2006/table">
            <a:tbl>
              <a:tblPr firstRow="1" bandRow="1">
                <a:tableStyleId>{5C22544A-7EE6-4342-B048-85BDC9FD1C3A}</a:tableStyleId>
              </a:tblPr>
              <a:tblGrid>
                <a:gridCol w="1340415"/>
                <a:gridCol w="1369270"/>
                <a:gridCol w="3026808"/>
                <a:gridCol w="2450273"/>
              </a:tblGrid>
              <a:tr h="427817">
                <a:tc>
                  <a:txBody>
                    <a:bodyPr/>
                    <a:lstStyle/>
                    <a:p>
                      <a:r>
                        <a:rPr lang="zh-TW" altLang="en-US" dirty="0" smtClean="0"/>
                        <a:t>姓名</a:t>
                      </a:r>
                      <a:endParaRPr lang="en-US" altLang="zh-TW" dirty="0" smtClean="0"/>
                    </a:p>
                  </a:txBody>
                  <a:tcPr/>
                </a:tc>
                <a:tc>
                  <a:txBody>
                    <a:bodyPr/>
                    <a:lstStyle/>
                    <a:p>
                      <a:r>
                        <a:rPr lang="zh-TW" altLang="en-US" dirty="0" smtClean="0"/>
                        <a:t>職稱</a:t>
                      </a:r>
                      <a:endParaRPr lang="zh-TW" altLang="en-US" dirty="0"/>
                    </a:p>
                  </a:txBody>
                  <a:tcPr/>
                </a:tc>
                <a:tc>
                  <a:txBody>
                    <a:bodyPr/>
                    <a:lstStyle/>
                    <a:p>
                      <a:r>
                        <a:rPr lang="zh-TW" altLang="en-US" dirty="0" smtClean="0"/>
                        <a:t>最高學歷及學位</a:t>
                      </a:r>
                      <a:endParaRPr lang="zh-TW" altLang="en-US" dirty="0"/>
                    </a:p>
                  </a:txBody>
                  <a:tcPr/>
                </a:tc>
                <a:tc>
                  <a:txBody>
                    <a:bodyPr/>
                    <a:lstStyle/>
                    <a:p>
                      <a:r>
                        <a:rPr lang="zh-TW" altLang="en-US" dirty="0" smtClean="0"/>
                        <a:t>學術專長及研究專題</a:t>
                      </a:r>
                      <a:endParaRPr lang="zh-TW" altLang="en-US" dirty="0"/>
                    </a:p>
                  </a:txBody>
                  <a:tcPr/>
                </a:tc>
              </a:tr>
              <a:tr h="900917">
                <a:tc>
                  <a:txBody>
                    <a:bodyPr/>
                    <a:lstStyle/>
                    <a:p>
                      <a:r>
                        <a:rPr lang="zh-TW" altLang="en-US" dirty="0" smtClean="0">
                          <a:latin typeface="標楷體" pitchFamily="65" charset="-120"/>
                          <a:ea typeface="標楷體" pitchFamily="65" charset="-120"/>
                        </a:rPr>
                        <a:t>周雪舫</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教授</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中國文化大學</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史學研究所博士</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俄國史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史學理論</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當代思潮</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世界現代史</a:t>
                      </a:r>
                      <a:endParaRPr lang="zh-TW" altLang="en-US" dirty="0">
                        <a:latin typeface="標楷體" pitchFamily="65" charset="-120"/>
                        <a:ea typeface="標楷體" pitchFamily="65" charset="-120"/>
                      </a:endParaRPr>
                    </a:p>
                  </a:txBody>
                  <a:tcPr/>
                </a:tc>
              </a:tr>
              <a:tr h="900917">
                <a:tc>
                  <a:txBody>
                    <a:bodyPr/>
                    <a:lstStyle/>
                    <a:p>
                      <a:r>
                        <a:rPr lang="zh-TW" altLang="en-US" dirty="0" smtClean="0">
                          <a:latin typeface="標楷體" pitchFamily="65" charset="-120"/>
                          <a:ea typeface="標楷體" pitchFamily="65" charset="-120"/>
                        </a:rPr>
                        <a:t>李東華</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教授</a:t>
                      </a:r>
                      <a:endParaRPr lang="zh-TW" altLang="en-US" dirty="0">
                        <a:latin typeface="標楷體" pitchFamily="65" charset="-120"/>
                        <a:ea typeface="標楷體" pitchFamily="65" charset="-12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latin typeface="標楷體" pitchFamily="65" charset="-120"/>
                          <a:ea typeface="標楷體" pitchFamily="65" charset="-120"/>
                        </a:rPr>
                        <a:t>國立臺灣大學</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歷史研究所博士</a:t>
                      </a:r>
                    </a:p>
                  </a:txBody>
                  <a:tcPr/>
                </a:tc>
                <a:tc>
                  <a:txBody>
                    <a:bodyPr/>
                    <a:lstStyle/>
                    <a:p>
                      <a:r>
                        <a:rPr lang="zh-TW" altLang="en-US" dirty="0" smtClean="0">
                          <a:latin typeface="標楷體" pitchFamily="65" charset="-120"/>
                          <a:ea typeface="標楷體" pitchFamily="65" charset="-120"/>
                        </a:rPr>
                        <a:t>中國海洋發展史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中外關係史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中國現代史學史</a:t>
                      </a:r>
                      <a:endParaRPr lang="zh-TW" altLang="en-US" dirty="0">
                        <a:latin typeface="標楷體" pitchFamily="65" charset="-120"/>
                        <a:ea typeface="標楷體" pitchFamily="65" charset="-120"/>
                      </a:endParaRPr>
                    </a:p>
                  </a:txBody>
                  <a:tcPr/>
                </a:tc>
              </a:tr>
              <a:tr h="900917">
                <a:tc>
                  <a:txBody>
                    <a:bodyPr/>
                    <a:lstStyle/>
                    <a:p>
                      <a:r>
                        <a:rPr lang="zh-TW" altLang="en-US" dirty="0" smtClean="0">
                          <a:latin typeface="標楷體" pitchFamily="65" charset="-120"/>
                          <a:ea typeface="標楷體" pitchFamily="65" charset="-120"/>
                        </a:rPr>
                        <a:t>林桶法</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教授</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國立政治大學</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歷史研究所博士</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臺灣史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歷史與文獻</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中國現代史</a:t>
                      </a:r>
                      <a:endParaRPr lang="zh-TW" altLang="en-US" dirty="0">
                        <a:latin typeface="標楷體" pitchFamily="65" charset="-120"/>
                        <a:ea typeface="標楷體" pitchFamily="65" charset="-120"/>
                      </a:endParaRPr>
                    </a:p>
                  </a:txBody>
                  <a:tcPr/>
                </a:tc>
              </a:tr>
              <a:tr h="900917">
                <a:tc>
                  <a:txBody>
                    <a:bodyPr/>
                    <a:lstStyle/>
                    <a:p>
                      <a:r>
                        <a:rPr lang="zh-TW" altLang="en-US" dirty="0" smtClean="0">
                          <a:latin typeface="標楷體" pitchFamily="65" charset="-120"/>
                          <a:ea typeface="標楷體" pitchFamily="65" charset="-120"/>
                        </a:rPr>
                        <a:t>劉文賓</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助理教授</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國立政治大學</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歷史研究所博士</a:t>
                      </a:r>
                      <a:endParaRPr lang="zh-TW" altLang="en-US" dirty="0">
                        <a:latin typeface="標楷體" pitchFamily="65" charset="-120"/>
                        <a:ea typeface="標楷體" pitchFamily="65" charset="-120"/>
                      </a:endParaRPr>
                    </a:p>
                  </a:txBody>
                  <a:tcPr/>
                </a:tc>
                <a:tc>
                  <a:txBody>
                    <a:bodyPr/>
                    <a:lstStyle/>
                    <a:p>
                      <a:r>
                        <a:rPr lang="zh-TW" altLang="en-US" dirty="0" smtClean="0">
                          <a:latin typeface="標楷體" pitchFamily="65" charset="-120"/>
                          <a:ea typeface="標楷體" pitchFamily="65" charset="-120"/>
                        </a:rPr>
                        <a:t>中國現代史</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中國經濟史</a:t>
                      </a:r>
                      <a:endParaRPr lang="zh-TW" altLang="en-US" dirty="0">
                        <a:latin typeface="標楷體" pitchFamily="65" charset="-120"/>
                        <a:ea typeface="標楷體" pitchFamily="65" charset="-120"/>
                      </a:endParaRPr>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Adobe 仿宋 Std R" pitchFamily="18" charset="-128"/>
                <a:ea typeface="Adobe 仿宋 Std R" pitchFamily="18" charset="-128"/>
              </a:rPr>
              <a:t>訪問對象</a:t>
            </a:r>
            <a:endParaRPr lang="zh-TW" altLang="en-US" b="1" dirty="0">
              <a:latin typeface="Adobe 仿宋 Std R" pitchFamily="18" charset="-128"/>
              <a:ea typeface="Adobe 仿宋 Std R" pitchFamily="18" charset="-128"/>
            </a:endParaRPr>
          </a:p>
        </p:txBody>
      </p:sp>
      <p:sp>
        <p:nvSpPr>
          <p:cNvPr id="3" name="內容版面配置區 2"/>
          <p:cNvSpPr>
            <a:spLocks noGrp="1"/>
          </p:cNvSpPr>
          <p:nvPr>
            <p:ph idx="1"/>
          </p:nvPr>
        </p:nvSpPr>
        <p:spPr/>
        <p:txBody>
          <a:bodyPr/>
          <a:lstStyle/>
          <a:p>
            <a:pPr>
              <a:buFont typeface="Wingdings 2"/>
              <a:buChar char=""/>
              <a:defRPr/>
            </a:pPr>
            <a:r>
              <a:rPr lang="zh-TW" altLang="en-US" b="1" dirty="0" smtClean="0">
                <a:solidFill>
                  <a:schemeClr val="tx1">
                    <a:lumMod val="85000"/>
                    <a:lumOff val="15000"/>
                  </a:schemeClr>
                </a:solidFill>
                <a:latin typeface="Adobe 仿宋 Std R" pitchFamily="18" charset="-128"/>
                <a:ea typeface="Adobe 仿宋 Std R" pitchFamily="18" charset="-128"/>
              </a:rPr>
              <a:t>何佳同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 克</a:t>
            </a:r>
            <a:r>
              <a:rPr lang="zh-TW" altLang="en-US" b="1" dirty="0" smtClean="0">
                <a:solidFill>
                  <a:schemeClr val="tx1">
                    <a:lumMod val="85000"/>
                    <a:lumOff val="15000"/>
                  </a:schemeClr>
                </a:solidFill>
                <a:latin typeface="Adobe 仿宋 Std R" pitchFamily="18" charset="-128"/>
                <a:ea typeface="Adobe 仿宋 Std R" pitchFamily="18" charset="-128"/>
              </a:rPr>
              <a:t>思明 </a:t>
            </a:r>
            <a:r>
              <a:rPr lang="zh-TW" altLang="en-US" b="1" dirty="0" smtClean="0">
                <a:solidFill>
                  <a:schemeClr val="tx1">
                    <a:lumMod val="85000"/>
                    <a:lumOff val="15000"/>
                  </a:schemeClr>
                </a:solidFill>
                <a:latin typeface="Adobe 仿宋 Std R" pitchFamily="18" charset="-128"/>
                <a:ea typeface="Adobe 仿宋 Std R" pitchFamily="18" charset="-128"/>
              </a:rPr>
              <a:t>教授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研究生代</a:t>
            </a:r>
            <a:r>
              <a:rPr lang="en-US" altLang="zh-TW" b="1" dirty="0" smtClean="0">
                <a:solidFill>
                  <a:schemeClr val="tx1">
                    <a:lumMod val="85000"/>
                    <a:lumOff val="15000"/>
                  </a:schemeClr>
                </a:solidFill>
                <a:latin typeface="Adobe 仿宋 Std R" pitchFamily="18" charset="-128"/>
                <a:ea typeface="Adobe 仿宋 Std R" pitchFamily="18" charset="-128"/>
              </a:rPr>
              <a:t>)</a:t>
            </a:r>
          </a:p>
          <a:p>
            <a:pPr>
              <a:buFont typeface="Wingdings 2"/>
              <a:buChar char=""/>
              <a:defRPr/>
            </a:pPr>
            <a:r>
              <a:rPr lang="zh-TW" altLang="en-US" b="1" dirty="0" smtClean="0">
                <a:solidFill>
                  <a:schemeClr val="tx1">
                    <a:lumMod val="85000"/>
                    <a:lumOff val="15000"/>
                  </a:schemeClr>
                </a:solidFill>
                <a:latin typeface="Adobe 仿宋 Std R" pitchFamily="18" charset="-128"/>
                <a:ea typeface="Adobe 仿宋 Std R" pitchFamily="18" charset="-128"/>
              </a:rPr>
              <a:t>洪偉翔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 李東華 教授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研究生代</a:t>
            </a:r>
            <a:r>
              <a:rPr lang="en-US" altLang="zh-TW" b="1" dirty="0" smtClean="0">
                <a:solidFill>
                  <a:schemeClr val="tx1">
                    <a:lumMod val="85000"/>
                    <a:lumOff val="15000"/>
                  </a:schemeClr>
                </a:solidFill>
                <a:latin typeface="Adobe 仿宋 Std R" pitchFamily="18" charset="-128"/>
                <a:ea typeface="Adobe 仿宋 Std R" pitchFamily="18" charset="-128"/>
              </a:rPr>
              <a:t>)</a:t>
            </a:r>
          </a:p>
          <a:p>
            <a:pPr>
              <a:buFont typeface="Wingdings 2"/>
              <a:buChar char=""/>
              <a:defRPr/>
            </a:pPr>
            <a:r>
              <a:rPr lang="zh-TW" altLang="en-US" b="1" dirty="0" smtClean="0">
                <a:solidFill>
                  <a:schemeClr val="tx1">
                    <a:lumMod val="85000"/>
                    <a:lumOff val="15000"/>
                  </a:schemeClr>
                </a:solidFill>
                <a:latin typeface="Adobe 仿宋 Std R" pitchFamily="18" charset="-128"/>
                <a:ea typeface="Adobe 仿宋 Std R" pitchFamily="18" charset="-128"/>
              </a:rPr>
              <a:t>翁</a:t>
            </a:r>
            <a:r>
              <a:rPr lang="zh-TW" altLang="en-US" b="1" dirty="0" smtClean="0">
                <a:solidFill>
                  <a:schemeClr val="tx1">
                    <a:lumMod val="85000"/>
                    <a:lumOff val="15000"/>
                  </a:schemeClr>
                </a:solidFill>
                <a:latin typeface="Adobe 仿宋 Std R" pitchFamily="18" charset="-128"/>
                <a:ea typeface="Adobe 仿宋 Std R" pitchFamily="18" charset="-128"/>
              </a:rPr>
              <a:t>竣霖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 張四德 </a:t>
            </a:r>
            <a:r>
              <a:rPr lang="zh-TW" altLang="en-US" b="1" dirty="0" smtClean="0">
                <a:solidFill>
                  <a:schemeClr val="tx1">
                    <a:lumMod val="85000"/>
                    <a:lumOff val="15000"/>
                  </a:schemeClr>
                </a:solidFill>
                <a:latin typeface="Adobe 仿宋 Std R" pitchFamily="18" charset="-128"/>
                <a:ea typeface="Adobe 仿宋 Std R" pitchFamily="18" charset="-128"/>
              </a:rPr>
              <a:t>教授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研究生代</a:t>
            </a:r>
            <a:r>
              <a:rPr lang="en-US" altLang="zh-TW" b="1" dirty="0" smtClean="0">
                <a:solidFill>
                  <a:schemeClr val="tx1">
                    <a:lumMod val="85000"/>
                    <a:lumOff val="15000"/>
                  </a:schemeClr>
                </a:solidFill>
                <a:latin typeface="Adobe 仿宋 Std R" pitchFamily="18" charset="-128"/>
                <a:ea typeface="Adobe 仿宋 Std R" pitchFamily="18" charset="-128"/>
              </a:rPr>
              <a:t>)</a:t>
            </a:r>
          </a:p>
          <a:p>
            <a:pPr>
              <a:buFont typeface="Wingdings 2"/>
              <a:buChar char=""/>
              <a:defRPr/>
            </a:pPr>
            <a:r>
              <a:rPr lang="zh-TW" altLang="en-US" b="1" dirty="0" smtClean="0">
                <a:solidFill>
                  <a:schemeClr val="tx1">
                    <a:lumMod val="85000"/>
                    <a:lumOff val="15000"/>
                  </a:schemeClr>
                </a:solidFill>
                <a:latin typeface="Adobe 仿宋 Std R" pitchFamily="18" charset="-128"/>
                <a:ea typeface="Adobe 仿宋 Std R" pitchFamily="18" charset="-128"/>
              </a:rPr>
              <a:t>秦丞邑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 劉文賓 助理教授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研究生代</a:t>
            </a:r>
            <a:r>
              <a:rPr lang="en-US" altLang="zh-TW" b="1" dirty="0" smtClean="0">
                <a:solidFill>
                  <a:schemeClr val="tx1">
                    <a:lumMod val="85000"/>
                    <a:lumOff val="15000"/>
                  </a:schemeClr>
                </a:solidFill>
                <a:latin typeface="Adobe 仿宋 Std R" pitchFamily="18" charset="-128"/>
                <a:ea typeface="Adobe 仿宋 Std R" pitchFamily="18" charset="-128"/>
              </a:rPr>
              <a:t>)</a:t>
            </a:r>
          </a:p>
          <a:p>
            <a:pPr>
              <a:buFont typeface="Wingdings 2"/>
              <a:buChar char=""/>
              <a:defRPr/>
            </a:pPr>
            <a:r>
              <a:rPr lang="zh-TW" altLang="en-US" b="1" dirty="0" smtClean="0">
                <a:solidFill>
                  <a:schemeClr val="tx1">
                    <a:lumMod val="85000"/>
                    <a:lumOff val="15000"/>
                  </a:schemeClr>
                </a:solidFill>
                <a:latin typeface="Adobe 仿宋 Std R" pitchFamily="18" charset="-128"/>
                <a:ea typeface="Adobe 仿宋 Std R" pitchFamily="18" charset="-128"/>
              </a:rPr>
              <a:t>余芷茵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 周雪舫 教授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助教代</a:t>
            </a:r>
            <a:r>
              <a:rPr lang="en-US" altLang="zh-TW" b="1" dirty="0" smtClean="0">
                <a:solidFill>
                  <a:schemeClr val="tx1">
                    <a:lumMod val="85000"/>
                    <a:lumOff val="15000"/>
                  </a:schemeClr>
                </a:solidFill>
                <a:latin typeface="Adobe 仿宋 Std R" pitchFamily="18" charset="-128"/>
                <a:ea typeface="Adobe 仿宋 Std R" pitchFamily="18" charset="-128"/>
              </a:rPr>
              <a:t>)</a:t>
            </a:r>
          </a:p>
          <a:p>
            <a:pPr>
              <a:buFont typeface="Wingdings 2"/>
              <a:buChar char=""/>
              <a:defRPr/>
            </a:pPr>
            <a:r>
              <a:rPr lang="zh-TW" altLang="en-US" b="1" dirty="0" smtClean="0">
                <a:solidFill>
                  <a:schemeClr val="tx1">
                    <a:lumMod val="85000"/>
                    <a:lumOff val="15000"/>
                  </a:schemeClr>
                </a:solidFill>
                <a:latin typeface="Adobe 仿宋 Std R" pitchFamily="18" charset="-128"/>
                <a:ea typeface="Adobe 仿宋 Std R" pitchFamily="18" charset="-128"/>
              </a:rPr>
              <a:t>鄭麗瑩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 林</a:t>
            </a:r>
            <a:r>
              <a:rPr lang="zh-TW" altLang="en-US" b="1" dirty="0" smtClean="0">
                <a:solidFill>
                  <a:schemeClr val="tx1">
                    <a:lumMod val="85000"/>
                    <a:lumOff val="15000"/>
                  </a:schemeClr>
                </a:solidFill>
                <a:latin typeface="Adobe 仿宋 Std R" pitchFamily="18" charset="-128"/>
                <a:ea typeface="Adobe 仿宋 Std R" pitchFamily="18" charset="-128"/>
              </a:rPr>
              <a:t>桶法 教授</a:t>
            </a:r>
            <a:endParaRPr lang="en-US" altLang="zh-TW" b="1" dirty="0" smtClean="0">
              <a:solidFill>
                <a:schemeClr val="tx1">
                  <a:lumMod val="85000"/>
                  <a:lumOff val="15000"/>
                </a:schemeClr>
              </a:solidFill>
              <a:latin typeface="Adobe 仿宋 Std R" pitchFamily="18" charset="-128"/>
              <a:ea typeface="Adobe 仿宋 Std R" pitchFamily="18" charset="-128"/>
            </a:endParaRPr>
          </a:p>
          <a:p>
            <a:pPr>
              <a:buFont typeface="Wingdings 2"/>
              <a:buChar char=""/>
              <a:defRPr/>
            </a:pPr>
            <a:r>
              <a:rPr lang="zh-TW" altLang="en-US" b="1" dirty="0" smtClean="0">
                <a:solidFill>
                  <a:schemeClr val="tx1">
                    <a:lumMod val="85000"/>
                    <a:lumOff val="15000"/>
                  </a:schemeClr>
                </a:solidFill>
                <a:latin typeface="Adobe 仿宋 Std R" pitchFamily="18" charset="-128"/>
                <a:ea typeface="Adobe 仿宋 Std R" pitchFamily="18" charset="-128"/>
              </a:rPr>
              <a:t>黃柏健 </a:t>
            </a:r>
            <a:r>
              <a:rPr lang="en-US" altLang="zh-TW" b="1" dirty="0" smtClean="0">
                <a:solidFill>
                  <a:schemeClr val="tx1">
                    <a:lumMod val="85000"/>
                    <a:lumOff val="15000"/>
                  </a:schemeClr>
                </a:solidFill>
                <a:latin typeface="Adobe 仿宋 Std R" pitchFamily="18" charset="-128"/>
                <a:ea typeface="Adobe 仿宋 Std R" pitchFamily="18" charset="-128"/>
              </a:rPr>
              <a:t>----</a:t>
            </a:r>
            <a:r>
              <a:rPr lang="zh-TW" altLang="en-US" b="1" dirty="0" smtClean="0">
                <a:solidFill>
                  <a:schemeClr val="tx1">
                    <a:lumMod val="85000"/>
                    <a:lumOff val="15000"/>
                  </a:schemeClr>
                </a:solidFill>
                <a:latin typeface="Adobe 仿宋 Std R" pitchFamily="18" charset="-128"/>
                <a:ea typeface="Adobe 仿宋 Std R" pitchFamily="18" charset="-128"/>
              </a:rPr>
              <a:t> 莊尚武 </a:t>
            </a:r>
            <a:r>
              <a:rPr lang="zh-TW" altLang="en-US" b="1" dirty="0" smtClean="0">
                <a:solidFill>
                  <a:schemeClr val="tx1">
                    <a:lumMod val="85000"/>
                    <a:lumOff val="15000"/>
                  </a:schemeClr>
                </a:solidFill>
                <a:latin typeface="Adobe 仿宋 Std R" pitchFamily="18" charset="-128"/>
                <a:ea typeface="Adobe 仿宋 Std R" pitchFamily="18" charset="-128"/>
              </a:rPr>
              <a:t>教授</a:t>
            </a:r>
            <a:endParaRPr lang="en-US" altLang="zh-TW" b="1" dirty="0" smtClean="0">
              <a:solidFill>
                <a:schemeClr val="tx1">
                  <a:lumMod val="85000"/>
                  <a:lumOff val="15000"/>
                </a:schemeClr>
              </a:solidFill>
              <a:latin typeface="Adobe 仿宋 Std R" pitchFamily="18" charset="-128"/>
              <a:ea typeface="Adobe 仿宋 Std R" pitchFamily="18" charset="-128"/>
            </a:endParaRPr>
          </a:p>
          <a:p>
            <a:pPr>
              <a:buFont typeface="Wingdings 2"/>
              <a:buChar char=""/>
              <a:defRPr/>
            </a:pPr>
            <a:endParaRPr lang="en-US" altLang="zh-TW" b="1" dirty="0" smtClean="0">
              <a:solidFill>
                <a:schemeClr val="tx1">
                  <a:lumMod val="85000"/>
                  <a:lumOff val="15000"/>
                </a:schemeClr>
              </a:solidFill>
              <a:latin typeface="Adobe 仿宋 Std R" pitchFamily="18" charset="-128"/>
              <a:ea typeface="Adobe 仿宋 Std R" pitchFamily="18"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b="1" dirty="0" smtClean="0">
                <a:latin typeface="Adobe 仿宋 Std R" pitchFamily="18" charset="-128"/>
                <a:ea typeface="Adobe 仿宋 Std R" pitchFamily="18" charset="-128"/>
              </a:rPr>
              <a:t>引用文獻</a:t>
            </a:r>
            <a:r>
              <a:rPr lang="zh-TW" altLang="en-US" b="1" dirty="0" smtClean="0">
                <a:latin typeface="Adobe 仿宋 Std R" pitchFamily="18" charset="-128"/>
                <a:ea typeface="Adobe 仿宋 Std R" pitchFamily="18" charset="-128"/>
              </a:rPr>
              <a:t>分析</a:t>
            </a:r>
            <a:endParaRPr lang="zh-TW" altLang="en-US" dirty="0">
              <a:latin typeface="Adobe 仿宋 Std R" pitchFamily="18" charset="-128"/>
              <a:ea typeface="Adobe 仿宋 Std R" pitchFamily="18" charset="-128"/>
            </a:endParaRPr>
          </a:p>
        </p:txBody>
      </p:sp>
      <p:graphicFrame>
        <p:nvGraphicFramePr>
          <p:cNvPr id="4" name="內容版面配置區 3"/>
          <p:cNvGraphicFramePr>
            <a:graphicFrameLocks noGrp="1"/>
          </p:cNvGraphicFramePr>
          <p:nvPr>
            <p:ph idx="1"/>
          </p:nvPr>
        </p:nvGraphicFramePr>
        <p:xfrm>
          <a:off x="0" y="1700808"/>
          <a:ext cx="9144000" cy="4680517"/>
        </p:xfrm>
        <a:graphic>
          <a:graphicData uri="http://schemas.openxmlformats.org/drawingml/2006/table">
            <a:tbl>
              <a:tblPr firstRow="1" bandRow="1">
                <a:tableStyleId>{5C22544A-7EE6-4342-B048-85BDC9FD1C3A}</a:tableStyleId>
              </a:tblPr>
              <a:tblGrid>
                <a:gridCol w="642909"/>
                <a:gridCol w="571504"/>
                <a:gridCol w="2214587"/>
                <a:gridCol w="1143000"/>
                <a:gridCol w="1143000"/>
                <a:gridCol w="1143000"/>
                <a:gridCol w="1143000"/>
                <a:gridCol w="1143000"/>
              </a:tblGrid>
              <a:tr h="452976">
                <a:tc gridSpan="2">
                  <a:txBody>
                    <a:bodyPr/>
                    <a:lstStyle/>
                    <a:p>
                      <a:pPr>
                        <a:spcAft>
                          <a:spcPts val="0"/>
                        </a:spcAft>
                      </a:pPr>
                      <a:r>
                        <a:rPr lang="zh-TW" sz="1800" kern="100" dirty="0">
                          <a:latin typeface="Times New Roman"/>
                          <a:ea typeface="新細明體"/>
                          <a:cs typeface="Times New Roman"/>
                        </a:rPr>
                        <a:t>分析對象</a:t>
                      </a:r>
                    </a:p>
                  </a:txBody>
                  <a:tcPr marL="68580" marR="68580" marT="0" marB="0"/>
                </a:tc>
                <a:tc hMerge="1">
                  <a:txBody>
                    <a:bodyPr/>
                    <a:lstStyle/>
                    <a:p>
                      <a:endParaRPr lang="zh-TW" altLang="en-US"/>
                    </a:p>
                  </a:txBody>
                  <a:tcPr/>
                </a:tc>
                <a:tc>
                  <a:txBody>
                    <a:bodyPr/>
                    <a:lstStyle/>
                    <a:p>
                      <a:pPr>
                        <a:spcAft>
                          <a:spcPts val="0"/>
                        </a:spcAft>
                      </a:pPr>
                      <a:r>
                        <a:rPr lang="zh-TW" sz="1800" kern="100" dirty="0">
                          <a:latin typeface="Times New Roman"/>
                          <a:ea typeface="新細明體"/>
                          <a:cs typeface="Times New Roman"/>
                        </a:rPr>
                        <a:t>引用文獻的資料類型</a:t>
                      </a:r>
                    </a:p>
                  </a:txBody>
                  <a:tcPr marL="68580" marR="68580" marT="0" marB="0"/>
                </a:tc>
                <a:tc>
                  <a:txBody>
                    <a:bodyPr/>
                    <a:lstStyle/>
                    <a:p>
                      <a:pPr>
                        <a:spcAft>
                          <a:spcPts val="0"/>
                        </a:spcAft>
                      </a:pPr>
                      <a:r>
                        <a:rPr lang="zh-TW" sz="1800" kern="100" dirty="0">
                          <a:latin typeface="Times New Roman"/>
                          <a:ea typeface="新細明體"/>
                          <a:cs typeface="Times New Roman"/>
                        </a:rPr>
                        <a:t>中文</a:t>
                      </a:r>
                    </a:p>
                  </a:txBody>
                  <a:tcPr marL="68580" marR="68580" marT="0" marB="0"/>
                </a:tc>
                <a:tc>
                  <a:txBody>
                    <a:bodyPr/>
                    <a:lstStyle/>
                    <a:p>
                      <a:pPr>
                        <a:spcAft>
                          <a:spcPts val="0"/>
                        </a:spcAft>
                      </a:pPr>
                      <a:r>
                        <a:rPr lang="zh-TW" sz="1800" kern="100" dirty="0">
                          <a:latin typeface="Times New Roman"/>
                          <a:ea typeface="新細明體"/>
                          <a:cs typeface="Times New Roman"/>
                        </a:rPr>
                        <a:t>英文</a:t>
                      </a:r>
                    </a:p>
                  </a:txBody>
                  <a:tcPr marL="68580" marR="68580" marT="0" marB="0"/>
                </a:tc>
                <a:tc>
                  <a:txBody>
                    <a:bodyPr/>
                    <a:lstStyle/>
                    <a:p>
                      <a:pPr>
                        <a:spcAft>
                          <a:spcPts val="0"/>
                        </a:spcAft>
                      </a:pPr>
                      <a:r>
                        <a:rPr lang="zh-TW" sz="1800" kern="100" dirty="0">
                          <a:latin typeface="Times New Roman"/>
                          <a:ea typeface="新細明體"/>
                          <a:cs typeface="Times New Roman"/>
                        </a:rPr>
                        <a:t>其他語文</a:t>
                      </a:r>
                    </a:p>
                  </a:txBody>
                  <a:tcPr marL="68580" marR="68580" marT="0" marB="0"/>
                </a:tc>
                <a:tc>
                  <a:txBody>
                    <a:bodyPr/>
                    <a:lstStyle/>
                    <a:p>
                      <a:pPr>
                        <a:spcAft>
                          <a:spcPts val="0"/>
                        </a:spcAft>
                      </a:pPr>
                      <a:r>
                        <a:rPr lang="zh-TW" sz="1800" kern="100" dirty="0">
                          <a:latin typeface="Times New Roman"/>
                          <a:ea typeface="新細明體"/>
                          <a:cs typeface="Times New Roman"/>
                        </a:rPr>
                        <a:t>合計</a:t>
                      </a:r>
                    </a:p>
                  </a:txBody>
                  <a:tcPr marL="68580" marR="68580" marT="0" marB="0"/>
                </a:tc>
                <a:tc>
                  <a:txBody>
                    <a:bodyPr/>
                    <a:lstStyle/>
                    <a:p>
                      <a:pPr>
                        <a:spcAft>
                          <a:spcPts val="0"/>
                        </a:spcAft>
                      </a:pPr>
                      <a:r>
                        <a:rPr lang="zh-TW" sz="1800" kern="100" dirty="0">
                          <a:latin typeface="Times New Roman"/>
                          <a:ea typeface="新細明體"/>
                          <a:cs typeface="Times New Roman"/>
                        </a:rPr>
                        <a:t>佔比</a:t>
                      </a:r>
                    </a:p>
                  </a:txBody>
                  <a:tcPr marL="68580" marR="68580" marT="0" marB="0"/>
                </a:tc>
              </a:tr>
              <a:tr h="278606">
                <a:tc rowSpan="14">
                  <a:txBody>
                    <a:bodyPr/>
                    <a:lstStyle/>
                    <a:p>
                      <a:pPr algn="ctr">
                        <a:spcAft>
                          <a:spcPts val="0"/>
                        </a:spcAft>
                      </a:pPr>
                      <a:endParaRPr lang="en-US" altLang="zh-TW" sz="2400" kern="100" dirty="0" smtClean="0">
                        <a:latin typeface="Times New Roman"/>
                        <a:ea typeface="新細明體"/>
                        <a:cs typeface="Times New Roman"/>
                      </a:endParaRPr>
                    </a:p>
                    <a:p>
                      <a:pPr algn="ctr">
                        <a:spcAft>
                          <a:spcPts val="0"/>
                        </a:spcAft>
                      </a:pPr>
                      <a:r>
                        <a:rPr lang="zh-TW" altLang="en-US" sz="2400" kern="100" dirty="0" smtClean="0">
                          <a:latin typeface="Times New Roman"/>
                          <a:ea typeface="新細明體"/>
                          <a:cs typeface="Times New Roman"/>
                        </a:rPr>
                        <a:t>歷史系</a:t>
                      </a:r>
                      <a:endParaRPr lang="en-US" altLang="zh-TW" sz="2400" kern="100" dirty="0" smtClean="0">
                        <a:latin typeface="Times New Roman"/>
                        <a:ea typeface="新細明體"/>
                        <a:cs typeface="Times New Roman"/>
                      </a:endParaRPr>
                    </a:p>
                    <a:p>
                      <a:pPr algn="ctr">
                        <a:spcAft>
                          <a:spcPts val="0"/>
                        </a:spcAft>
                      </a:pPr>
                      <a:r>
                        <a:rPr lang="en-US" altLang="zh-TW" sz="2400" kern="100" dirty="0" smtClean="0">
                          <a:latin typeface="Times New Roman"/>
                          <a:ea typeface="新細明體"/>
                          <a:cs typeface="Times New Roman"/>
                        </a:rPr>
                        <a:t>7</a:t>
                      </a:r>
                    </a:p>
                    <a:p>
                      <a:pPr algn="ctr">
                        <a:spcAft>
                          <a:spcPts val="0"/>
                        </a:spcAft>
                      </a:pPr>
                      <a:r>
                        <a:rPr lang="zh-TW" altLang="en-US" sz="2400" kern="100" dirty="0" smtClean="0">
                          <a:latin typeface="Times New Roman"/>
                          <a:ea typeface="新細明體"/>
                          <a:cs typeface="Times New Roman"/>
                        </a:rPr>
                        <a:t>位專位老師</a:t>
                      </a:r>
                      <a:endParaRPr lang="zh-TW" sz="2400" kern="100" dirty="0">
                        <a:latin typeface="Times New Roman"/>
                        <a:ea typeface="新細明體"/>
                        <a:cs typeface="Times New Roman"/>
                      </a:endParaRPr>
                    </a:p>
                  </a:txBody>
                  <a:tcPr marL="68580" marR="68580" marT="0" marB="0"/>
                </a:tc>
                <a:tc rowSpan="6">
                  <a:txBody>
                    <a:bodyPr/>
                    <a:lstStyle/>
                    <a:p>
                      <a:pPr algn="ctr">
                        <a:spcAft>
                          <a:spcPts val="0"/>
                        </a:spcAft>
                      </a:pPr>
                      <a:endParaRPr lang="en-US" altLang="zh-TW" sz="2800" kern="100" dirty="0" smtClean="0">
                        <a:latin typeface="Times New Roman"/>
                        <a:ea typeface="新細明體"/>
                        <a:cs typeface="Times New Roman"/>
                      </a:endParaRPr>
                    </a:p>
                    <a:p>
                      <a:pPr algn="ctr">
                        <a:spcAft>
                          <a:spcPts val="0"/>
                        </a:spcAft>
                      </a:pPr>
                      <a:r>
                        <a:rPr lang="zh-TW" altLang="en-US" sz="2400" kern="100" dirty="0" smtClean="0">
                          <a:latin typeface="Times New Roman"/>
                          <a:ea typeface="新細明體"/>
                          <a:cs typeface="Times New Roman"/>
                        </a:rPr>
                        <a:t>專書</a:t>
                      </a:r>
                      <a:endParaRPr lang="zh-TW" sz="2400" kern="100" dirty="0">
                        <a:latin typeface="Times New Roman"/>
                        <a:ea typeface="新細明體"/>
                        <a:cs typeface="Times New Roman"/>
                      </a:endParaRPr>
                    </a:p>
                  </a:txBody>
                  <a:tcPr marL="68580" marR="68580" marT="0" marB="0"/>
                </a:tc>
                <a:tc>
                  <a:txBody>
                    <a:bodyPr/>
                    <a:lstStyle/>
                    <a:p>
                      <a:pPr>
                        <a:spcAft>
                          <a:spcPts val="0"/>
                        </a:spcAft>
                      </a:pPr>
                      <a:r>
                        <a:rPr lang="zh-TW" sz="1600" kern="100" dirty="0">
                          <a:latin typeface="Times New Roman"/>
                          <a:ea typeface="新細明體"/>
                          <a:cs typeface="Times New Roman"/>
                        </a:rPr>
                        <a:t>圖書資料</a:t>
                      </a:r>
                    </a:p>
                  </a:txBody>
                  <a:tcPr marL="68580" marR="68580" marT="0" marB="0"/>
                </a:tc>
                <a:tc>
                  <a:txBody>
                    <a:bodyPr/>
                    <a:lstStyle/>
                    <a:p>
                      <a:r>
                        <a:rPr lang="en-US" altLang="zh-TW" dirty="0" smtClean="0"/>
                        <a:t>404</a:t>
                      </a:r>
                      <a:endParaRPr lang="zh-TW" altLang="en-US" dirty="0"/>
                    </a:p>
                  </a:txBody>
                  <a:tcPr marL="68580" marR="68580" marT="0" marB="0"/>
                </a:tc>
                <a:tc>
                  <a:txBody>
                    <a:bodyPr/>
                    <a:lstStyle/>
                    <a:p>
                      <a:r>
                        <a:rPr lang="en-US" altLang="zh-TW" dirty="0" smtClean="0"/>
                        <a:t>348</a:t>
                      </a:r>
                      <a:endParaRPr lang="zh-TW" altLang="en-US" dirty="0"/>
                    </a:p>
                  </a:txBody>
                  <a:tcPr marL="68580" marR="68580" marT="0" marB="0"/>
                </a:tc>
                <a:tc>
                  <a:txBody>
                    <a:bodyPr/>
                    <a:lstStyle/>
                    <a:p>
                      <a:r>
                        <a:rPr lang="en-US" altLang="zh-TW" dirty="0" smtClean="0"/>
                        <a:t>9</a:t>
                      </a:r>
                      <a:endParaRPr lang="zh-TW" altLang="en-US" dirty="0"/>
                    </a:p>
                  </a:txBody>
                  <a:tcPr marL="68580" marR="68580" marT="0" marB="0"/>
                </a:tc>
                <a:tc>
                  <a:txBody>
                    <a:bodyPr/>
                    <a:lstStyle/>
                    <a:p>
                      <a:r>
                        <a:rPr lang="en-US" altLang="zh-TW" dirty="0" smtClean="0"/>
                        <a:t>761</a:t>
                      </a:r>
                      <a:endParaRPr lang="zh-TW" altLang="en-US" dirty="0"/>
                    </a:p>
                  </a:txBody>
                  <a:tcPr marL="68580" marR="68580" marT="0" marB="0"/>
                </a:tc>
                <a:tc>
                  <a:txBody>
                    <a:bodyPr/>
                    <a:lstStyle/>
                    <a:p>
                      <a:r>
                        <a:rPr lang="en-US" altLang="zh-TW" dirty="0" smtClean="0"/>
                        <a:t>56%</a:t>
                      </a:r>
                      <a:endParaRPr lang="zh-TW" altLang="en-US" dirty="0"/>
                    </a:p>
                  </a:txBody>
                  <a:tcPr marL="68580" marR="68580" marT="0" marB="0"/>
                </a:tc>
              </a:tr>
              <a:tr h="278606">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600" kern="100" dirty="0">
                          <a:latin typeface="Times New Roman"/>
                          <a:ea typeface="新細明體"/>
                          <a:cs typeface="Times New Roman"/>
                        </a:rPr>
                        <a:t>期刊論文</a:t>
                      </a:r>
                    </a:p>
                  </a:txBody>
                  <a:tcPr marL="68580" marR="68580" marT="0" marB="0"/>
                </a:tc>
                <a:tc>
                  <a:txBody>
                    <a:bodyPr/>
                    <a:lstStyle/>
                    <a:p>
                      <a:r>
                        <a:rPr lang="en-US" altLang="zh-TW" dirty="0" smtClean="0"/>
                        <a:t>256</a:t>
                      </a:r>
                      <a:endParaRPr lang="zh-TW" altLang="en-US" dirty="0"/>
                    </a:p>
                  </a:txBody>
                  <a:tcPr marL="68580" marR="68580" marT="0" marB="0"/>
                </a:tc>
                <a:tc>
                  <a:txBody>
                    <a:bodyPr/>
                    <a:lstStyle/>
                    <a:p>
                      <a:r>
                        <a:rPr lang="en-US" altLang="zh-TW" dirty="0" smtClean="0"/>
                        <a:t>126</a:t>
                      </a:r>
                      <a:endParaRPr lang="zh-TW" altLang="en-US" dirty="0"/>
                    </a:p>
                  </a:txBody>
                  <a:tcPr marL="68580" marR="68580" marT="0" marB="0"/>
                </a:tc>
                <a:tc>
                  <a:txBody>
                    <a:bodyPr/>
                    <a:lstStyle/>
                    <a:p>
                      <a:r>
                        <a:rPr lang="en-US" altLang="zh-TW" dirty="0" smtClean="0"/>
                        <a:t>1</a:t>
                      </a:r>
                      <a:endParaRPr lang="zh-TW" altLang="en-US" dirty="0"/>
                    </a:p>
                  </a:txBody>
                  <a:tcPr marL="68580" marR="68580" marT="0" marB="0"/>
                </a:tc>
                <a:tc>
                  <a:txBody>
                    <a:bodyPr/>
                    <a:lstStyle/>
                    <a:p>
                      <a:r>
                        <a:rPr lang="en-US" altLang="zh-TW" dirty="0" smtClean="0"/>
                        <a:t>383</a:t>
                      </a:r>
                      <a:endParaRPr lang="zh-TW" altLang="en-US" dirty="0"/>
                    </a:p>
                  </a:txBody>
                  <a:tcPr marL="68580" marR="68580" marT="0" marB="0"/>
                </a:tc>
                <a:tc>
                  <a:txBody>
                    <a:bodyPr/>
                    <a:lstStyle/>
                    <a:p>
                      <a:r>
                        <a:rPr lang="en-US" altLang="zh-TW" dirty="0" smtClean="0"/>
                        <a:t>28%</a:t>
                      </a:r>
                      <a:endParaRPr lang="zh-TW" altLang="en-US" dirty="0"/>
                    </a:p>
                  </a:txBody>
                  <a:tcPr marL="68580" marR="68580" marT="0" marB="0"/>
                </a:tc>
              </a:tr>
              <a:tr h="278606">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600" kern="100" dirty="0">
                          <a:latin typeface="Times New Roman"/>
                          <a:ea typeface="新細明體"/>
                          <a:cs typeface="Times New Roman"/>
                        </a:rPr>
                        <a:t>電子資源</a:t>
                      </a:r>
                    </a:p>
                  </a:txBody>
                  <a:tcPr marL="68580" marR="68580" marT="0" marB="0"/>
                </a:tc>
                <a:tc>
                  <a:txBody>
                    <a:bodyPr/>
                    <a:lstStyle/>
                    <a:p>
                      <a:r>
                        <a:rPr lang="en-US" altLang="zh-TW" dirty="0" smtClean="0"/>
                        <a:t>0</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r>
              <a:tr h="278606">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600" kern="100" dirty="0">
                          <a:latin typeface="Times New Roman"/>
                          <a:ea typeface="新細明體"/>
                          <a:cs typeface="Times New Roman"/>
                        </a:rPr>
                        <a:t>其他</a:t>
                      </a:r>
                    </a:p>
                  </a:txBody>
                  <a:tcPr marL="68580" marR="68580" marT="0" marB="0"/>
                </a:tc>
                <a:tc>
                  <a:txBody>
                    <a:bodyPr/>
                    <a:lstStyle/>
                    <a:p>
                      <a:r>
                        <a:rPr lang="en-US" altLang="zh-TW" dirty="0" smtClean="0"/>
                        <a:t>206</a:t>
                      </a:r>
                      <a:endParaRPr lang="zh-TW" altLang="en-US" dirty="0"/>
                    </a:p>
                  </a:txBody>
                  <a:tcPr marL="68580" marR="68580" marT="0" marB="0"/>
                </a:tc>
                <a:tc>
                  <a:txBody>
                    <a:bodyPr/>
                    <a:lstStyle/>
                    <a:p>
                      <a:r>
                        <a:rPr lang="en-US" altLang="zh-TW" dirty="0" smtClean="0"/>
                        <a:t>17</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c>
                  <a:txBody>
                    <a:bodyPr/>
                    <a:lstStyle/>
                    <a:p>
                      <a:r>
                        <a:rPr lang="en-US" altLang="zh-TW" dirty="0" smtClean="0"/>
                        <a:t>223</a:t>
                      </a:r>
                      <a:endParaRPr lang="zh-TW" altLang="en-US" dirty="0"/>
                    </a:p>
                  </a:txBody>
                  <a:tcPr marL="68580" marR="68580" marT="0" marB="0"/>
                </a:tc>
                <a:tc>
                  <a:txBody>
                    <a:bodyPr/>
                    <a:lstStyle/>
                    <a:p>
                      <a:r>
                        <a:rPr lang="en-US" altLang="zh-TW" dirty="0" smtClean="0"/>
                        <a:t>16%</a:t>
                      </a:r>
                      <a:endParaRPr lang="zh-TW" altLang="en-US" dirty="0"/>
                    </a:p>
                  </a:txBody>
                  <a:tcPr marL="68580" marR="68580" marT="0" marB="0"/>
                </a:tc>
              </a:tr>
              <a:tr h="278606">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600" kern="100" dirty="0">
                          <a:latin typeface="Times New Roman"/>
                          <a:ea typeface="新細明體"/>
                          <a:cs typeface="Times New Roman"/>
                        </a:rPr>
                        <a:t>小計</a:t>
                      </a:r>
                    </a:p>
                  </a:txBody>
                  <a:tcPr marL="68580" marR="68580" marT="0" marB="0"/>
                </a:tc>
                <a:tc>
                  <a:txBody>
                    <a:bodyPr/>
                    <a:lstStyle/>
                    <a:p>
                      <a:r>
                        <a:rPr lang="en-US" altLang="zh-TW" dirty="0" smtClean="0"/>
                        <a:t>866</a:t>
                      </a:r>
                      <a:endParaRPr lang="zh-TW" altLang="en-US" dirty="0"/>
                    </a:p>
                  </a:txBody>
                  <a:tcPr marL="68580" marR="68580" marT="0" marB="0"/>
                </a:tc>
                <a:tc>
                  <a:txBody>
                    <a:bodyPr/>
                    <a:lstStyle/>
                    <a:p>
                      <a:r>
                        <a:rPr lang="en-US" altLang="zh-TW" dirty="0" smtClean="0"/>
                        <a:t>491</a:t>
                      </a:r>
                      <a:endParaRPr lang="zh-TW" altLang="en-US" dirty="0"/>
                    </a:p>
                  </a:txBody>
                  <a:tcPr marL="68580" marR="68580" marT="0" marB="0"/>
                </a:tc>
                <a:tc>
                  <a:txBody>
                    <a:bodyPr/>
                    <a:lstStyle/>
                    <a:p>
                      <a:r>
                        <a:rPr lang="en-US" altLang="zh-TW" dirty="0" smtClean="0"/>
                        <a:t>10</a:t>
                      </a:r>
                      <a:endParaRPr lang="zh-TW" altLang="en-US" dirty="0"/>
                    </a:p>
                  </a:txBody>
                  <a:tcPr marL="68580" marR="68580" marT="0" marB="0"/>
                </a:tc>
                <a:tc rowSpan="2">
                  <a:txBody>
                    <a:bodyPr/>
                    <a:lstStyle/>
                    <a:p>
                      <a:pPr>
                        <a:spcAft>
                          <a:spcPts val="0"/>
                        </a:spcAft>
                      </a:pPr>
                      <a:r>
                        <a:rPr lang="en-US" altLang="zh-TW" sz="2800" kern="100" dirty="0" smtClean="0">
                          <a:latin typeface="Times New Roman"/>
                          <a:ea typeface="新細明體"/>
                          <a:cs typeface="Times New Roman"/>
                        </a:rPr>
                        <a:t>1367</a:t>
                      </a:r>
                      <a:endParaRPr lang="zh-TW" sz="2800" kern="100" dirty="0">
                        <a:latin typeface="Times New Roman"/>
                        <a:ea typeface="新細明體"/>
                        <a:cs typeface="Times New Roman"/>
                      </a:endParaRPr>
                    </a:p>
                  </a:txBody>
                  <a:tcPr marL="68580" marR="68580" marT="0" marB="0"/>
                </a:tc>
                <a:tc rowSpan="2">
                  <a:txBody>
                    <a:bodyPr/>
                    <a:lstStyle/>
                    <a:p>
                      <a:pPr>
                        <a:spcAft>
                          <a:spcPts val="0"/>
                        </a:spcAft>
                      </a:pPr>
                      <a:r>
                        <a:rPr lang="en-US" sz="2800" kern="100" dirty="0">
                          <a:latin typeface="Times New Roman"/>
                          <a:ea typeface="新細明體"/>
                          <a:cs typeface="Times New Roman"/>
                        </a:rPr>
                        <a:t>100%</a:t>
                      </a:r>
                      <a:endParaRPr lang="zh-TW" sz="2800" kern="100" dirty="0">
                        <a:latin typeface="Times New Roman"/>
                        <a:ea typeface="新細明體"/>
                        <a:cs typeface="Times New Roman"/>
                      </a:endParaRPr>
                    </a:p>
                  </a:txBody>
                  <a:tcPr marL="68580" marR="68580" marT="0" marB="0"/>
                </a:tc>
              </a:tr>
              <a:tr h="363319">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600" kern="100" dirty="0">
                          <a:latin typeface="Times New Roman"/>
                          <a:ea typeface="新細明體"/>
                          <a:cs typeface="Times New Roman"/>
                        </a:rPr>
                        <a:t>佔比</a:t>
                      </a:r>
                    </a:p>
                  </a:txBody>
                  <a:tcPr marL="68580" marR="68580" marT="0" marB="0"/>
                </a:tc>
                <a:tc>
                  <a:txBody>
                    <a:bodyPr/>
                    <a:lstStyle/>
                    <a:p>
                      <a:r>
                        <a:rPr lang="en-US" altLang="zh-TW" dirty="0" smtClean="0"/>
                        <a:t>63%</a:t>
                      </a:r>
                      <a:endParaRPr lang="zh-TW" altLang="en-US" dirty="0"/>
                    </a:p>
                  </a:txBody>
                  <a:tcPr marL="68580" marR="68580" marT="0" marB="0"/>
                </a:tc>
                <a:tc>
                  <a:txBody>
                    <a:bodyPr/>
                    <a:lstStyle/>
                    <a:p>
                      <a:r>
                        <a:rPr lang="en-US" altLang="zh-TW" dirty="0" smtClean="0"/>
                        <a:t>36%</a:t>
                      </a:r>
                      <a:endParaRPr lang="zh-TW" altLang="en-US" dirty="0"/>
                    </a:p>
                  </a:txBody>
                  <a:tcPr marL="68580" marR="68580" marT="0" marB="0"/>
                </a:tc>
                <a:tc>
                  <a:txBody>
                    <a:bodyPr/>
                    <a:lstStyle/>
                    <a:p>
                      <a:r>
                        <a:rPr lang="en-US" altLang="zh-TW" dirty="0" smtClean="0"/>
                        <a:t>1%</a:t>
                      </a:r>
                      <a:endParaRPr lang="zh-TW" altLang="en-US" dirty="0"/>
                    </a:p>
                  </a:txBody>
                  <a:tcPr marL="68580" marR="68580" marT="0" marB="0"/>
                </a:tc>
                <a:tc vMerge="1">
                  <a:txBody>
                    <a:bodyPr/>
                    <a:lstStyle/>
                    <a:p>
                      <a:endParaRPr lang="zh-TW" altLang="en-US" dirty="0"/>
                    </a:p>
                  </a:txBody>
                  <a:tcPr marL="68580" marR="68580" marT="0" marB="0"/>
                </a:tc>
                <a:tc vMerge="1">
                  <a:txBody>
                    <a:bodyPr/>
                    <a:lstStyle/>
                    <a:p>
                      <a:endParaRPr lang="zh-TW" altLang="en-US" dirty="0"/>
                    </a:p>
                  </a:txBody>
                  <a:tcPr marL="68580" marR="68580" marT="0" marB="0"/>
                </a:tc>
              </a:tr>
              <a:tr h="278606">
                <a:tc vMerge="1">
                  <a:txBody>
                    <a:bodyPr/>
                    <a:lstStyle/>
                    <a:p>
                      <a:endParaRPr lang="zh-TW" altLang="en-US"/>
                    </a:p>
                  </a:txBody>
                  <a:tcPr/>
                </a:tc>
                <a:tc rowSpan="6">
                  <a:txBody>
                    <a:bodyPr/>
                    <a:lstStyle/>
                    <a:p>
                      <a:pPr algn="ctr">
                        <a:spcAft>
                          <a:spcPts val="0"/>
                        </a:spcAft>
                      </a:pPr>
                      <a:r>
                        <a:rPr lang="zh-TW" altLang="en-US" sz="2400" kern="100" dirty="0" smtClean="0">
                          <a:latin typeface="Times New Roman"/>
                          <a:ea typeface="新細明體"/>
                          <a:cs typeface="Times New Roman"/>
                        </a:rPr>
                        <a:t>期刊論文</a:t>
                      </a:r>
                      <a:endParaRPr lang="zh-TW" sz="2400" kern="100" dirty="0">
                        <a:latin typeface="Times New Roman"/>
                        <a:ea typeface="新細明體"/>
                        <a:cs typeface="Times New Roman"/>
                      </a:endParaRPr>
                    </a:p>
                  </a:txBody>
                  <a:tcPr marL="68580" marR="68580" marT="0" marB="0"/>
                </a:tc>
                <a:tc>
                  <a:txBody>
                    <a:bodyPr/>
                    <a:lstStyle/>
                    <a:p>
                      <a:pPr>
                        <a:spcAft>
                          <a:spcPts val="0"/>
                        </a:spcAft>
                      </a:pPr>
                      <a:r>
                        <a:rPr lang="zh-TW" sz="1600" kern="100" dirty="0">
                          <a:latin typeface="Times New Roman"/>
                          <a:ea typeface="新細明體"/>
                          <a:cs typeface="Times New Roman"/>
                        </a:rPr>
                        <a:t>圖書資料</a:t>
                      </a:r>
                    </a:p>
                  </a:txBody>
                  <a:tcPr marL="68580" marR="68580" marT="0" marB="0"/>
                </a:tc>
                <a:tc>
                  <a:txBody>
                    <a:bodyPr/>
                    <a:lstStyle/>
                    <a:p>
                      <a:r>
                        <a:rPr lang="en-US" altLang="zh-TW" dirty="0" smtClean="0"/>
                        <a:t>109</a:t>
                      </a:r>
                      <a:endParaRPr lang="zh-TW" altLang="en-US" dirty="0"/>
                    </a:p>
                  </a:txBody>
                  <a:tcPr marL="68580" marR="68580" marT="0" marB="0"/>
                </a:tc>
                <a:tc>
                  <a:txBody>
                    <a:bodyPr/>
                    <a:lstStyle/>
                    <a:p>
                      <a:r>
                        <a:rPr lang="en-US" altLang="zh-TW" dirty="0" smtClean="0"/>
                        <a:t>107</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c>
                  <a:txBody>
                    <a:bodyPr/>
                    <a:lstStyle/>
                    <a:p>
                      <a:r>
                        <a:rPr lang="en-US" altLang="zh-TW" dirty="0" smtClean="0"/>
                        <a:t>216</a:t>
                      </a:r>
                      <a:endParaRPr lang="zh-TW" altLang="en-US" dirty="0"/>
                    </a:p>
                  </a:txBody>
                  <a:tcPr marL="68580" marR="68580" marT="0" marB="0"/>
                </a:tc>
                <a:tc>
                  <a:txBody>
                    <a:bodyPr/>
                    <a:lstStyle/>
                    <a:p>
                      <a:r>
                        <a:rPr lang="en-US" altLang="zh-TW" dirty="0" smtClean="0"/>
                        <a:t>60%</a:t>
                      </a:r>
                      <a:endParaRPr lang="zh-TW" altLang="en-US" dirty="0"/>
                    </a:p>
                  </a:txBody>
                  <a:tcPr marL="68580" marR="68580" marT="0" marB="0"/>
                </a:tc>
              </a:tr>
              <a:tr h="278606">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600" kern="100" dirty="0">
                          <a:latin typeface="Times New Roman"/>
                          <a:ea typeface="新細明體"/>
                          <a:cs typeface="Times New Roman"/>
                        </a:rPr>
                        <a:t>期刊論文</a:t>
                      </a:r>
                    </a:p>
                  </a:txBody>
                  <a:tcPr marL="68580" marR="68580" marT="0" marB="0"/>
                </a:tc>
                <a:tc>
                  <a:txBody>
                    <a:bodyPr/>
                    <a:lstStyle/>
                    <a:p>
                      <a:r>
                        <a:rPr lang="en-US" altLang="zh-TW" dirty="0" smtClean="0"/>
                        <a:t>67</a:t>
                      </a:r>
                      <a:endParaRPr lang="zh-TW" altLang="en-US" dirty="0"/>
                    </a:p>
                  </a:txBody>
                  <a:tcPr marL="68580" marR="68580" marT="0" marB="0"/>
                </a:tc>
                <a:tc>
                  <a:txBody>
                    <a:bodyPr/>
                    <a:lstStyle/>
                    <a:p>
                      <a:r>
                        <a:rPr lang="en-US" altLang="zh-TW" dirty="0" smtClean="0"/>
                        <a:t>30</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c>
                  <a:txBody>
                    <a:bodyPr/>
                    <a:lstStyle/>
                    <a:p>
                      <a:r>
                        <a:rPr lang="en-US" altLang="zh-TW" dirty="0" smtClean="0"/>
                        <a:t>97</a:t>
                      </a:r>
                      <a:endParaRPr lang="zh-TW" altLang="en-US" dirty="0"/>
                    </a:p>
                  </a:txBody>
                  <a:tcPr marL="68580" marR="68580" marT="0" marB="0"/>
                </a:tc>
                <a:tc>
                  <a:txBody>
                    <a:bodyPr/>
                    <a:lstStyle/>
                    <a:p>
                      <a:r>
                        <a:rPr lang="en-US" altLang="zh-TW" dirty="0" smtClean="0"/>
                        <a:t>27%</a:t>
                      </a:r>
                      <a:endParaRPr lang="zh-TW" altLang="en-US" dirty="0"/>
                    </a:p>
                  </a:txBody>
                  <a:tcPr marL="68580" marR="68580" marT="0" marB="0"/>
                </a:tc>
              </a:tr>
              <a:tr h="278606">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600" kern="100" dirty="0">
                          <a:latin typeface="Times New Roman"/>
                          <a:ea typeface="新細明體"/>
                          <a:cs typeface="Times New Roman"/>
                        </a:rPr>
                        <a:t>電子資源</a:t>
                      </a:r>
                    </a:p>
                  </a:txBody>
                  <a:tcPr marL="68580" marR="68580" marT="0" marB="0"/>
                </a:tc>
                <a:tc>
                  <a:txBody>
                    <a:bodyPr/>
                    <a:lstStyle/>
                    <a:p>
                      <a:r>
                        <a:rPr lang="en-US" altLang="zh-TW" dirty="0" smtClean="0"/>
                        <a:t>3</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c>
                  <a:txBody>
                    <a:bodyPr/>
                    <a:lstStyle/>
                    <a:p>
                      <a:r>
                        <a:rPr lang="en-US" altLang="zh-TW" dirty="0" smtClean="0"/>
                        <a:t>3</a:t>
                      </a:r>
                      <a:endParaRPr lang="zh-TW" altLang="en-US" dirty="0"/>
                    </a:p>
                  </a:txBody>
                  <a:tcPr marL="68580" marR="68580" marT="0" marB="0"/>
                </a:tc>
                <a:tc>
                  <a:txBody>
                    <a:bodyPr/>
                    <a:lstStyle/>
                    <a:p>
                      <a:r>
                        <a:rPr lang="en-US" altLang="zh-TW" dirty="0" smtClean="0"/>
                        <a:t>1%</a:t>
                      </a:r>
                      <a:endParaRPr lang="zh-TW" altLang="en-US" dirty="0"/>
                    </a:p>
                  </a:txBody>
                  <a:tcPr marL="68580" marR="68580" marT="0" marB="0"/>
                </a:tc>
              </a:tr>
              <a:tr h="278606">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600" kern="100" dirty="0">
                          <a:latin typeface="Times New Roman"/>
                          <a:ea typeface="新細明體"/>
                          <a:cs typeface="Times New Roman"/>
                        </a:rPr>
                        <a:t>其他</a:t>
                      </a:r>
                    </a:p>
                  </a:txBody>
                  <a:tcPr marL="68580" marR="68580" marT="0" marB="0"/>
                </a:tc>
                <a:tc>
                  <a:txBody>
                    <a:bodyPr/>
                    <a:lstStyle/>
                    <a:p>
                      <a:r>
                        <a:rPr lang="en-US" altLang="zh-TW" dirty="0" smtClean="0"/>
                        <a:t>40</a:t>
                      </a:r>
                      <a:endParaRPr lang="zh-TW" altLang="en-US" dirty="0"/>
                    </a:p>
                  </a:txBody>
                  <a:tcPr marL="68580" marR="68580" marT="0" marB="0"/>
                </a:tc>
                <a:tc>
                  <a:txBody>
                    <a:bodyPr/>
                    <a:lstStyle/>
                    <a:p>
                      <a:r>
                        <a:rPr lang="en-US" altLang="zh-TW" dirty="0" smtClean="0"/>
                        <a:t>2</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c>
                  <a:txBody>
                    <a:bodyPr/>
                    <a:lstStyle/>
                    <a:p>
                      <a:r>
                        <a:rPr lang="en-US" altLang="zh-TW" dirty="0" smtClean="0"/>
                        <a:t>42</a:t>
                      </a:r>
                      <a:endParaRPr lang="zh-TW" altLang="en-US" dirty="0"/>
                    </a:p>
                  </a:txBody>
                  <a:tcPr marL="68580" marR="68580" marT="0" marB="0"/>
                </a:tc>
                <a:tc>
                  <a:txBody>
                    <a:bodyPr/>
                    <a:lstStyle/>
                    <a:p>
                      <a:r>
                        <a:rPr lang="en-US" altLang="zh-TW" dirty="0" smtClean="0"/>
                        <a:t>12%</a:t>
                      </a:r>
                      <a:endParaRPr lang="zh-TW" altLang="en-US" dirty="0"/>
                    </a:p>
                  </a:txBody>
                  <a:tcPr marL="68580" marR="68580" marT="0" marB="0"/>
                </a:tc>
              </a:tr>
              <a:tr h="278606">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600" kern="100" dirty="0">
                          <a:latin typeface="Times New Roman"/>
                          <a:ea typeface="新細明體"/>
                          <a:cs typeface="Times New Roman"/>
                        </a:rPr>
                        <a:t>小計</a:t>
                      </a:r>
                    </a:p>
                  </a:txBody>
                  <a:tcPr marL="68580" marR="68580" marT="0" marB="0"/>
                </a:tc>
                <a:tc>
                  <a:txBody>
                    <a:bodyPr/>
                    <a:lstStyle/>
                    <a:p>
                      <a:r>
                        <a:rPr lang="en-US" altLang="zh-TW" dirty="0" smtClean="0"/>
                        <a:t>219</a:t>
                      </a:r>
                      <a:endParaRPr lang="zh-TW" altLang="en-US" dirty="0"/>
                    </a:p>
                  </a:txBody>
                  <a:tcPr marL="68580" marR="68580" marT="0" marB="0"/>
                </a:tc>
                <a:tc>
                  <a:txBody>
                    <a:bodyPr/>
                    <a:lstStyle/>
                    <a:p>
                      <a:r>
                        <a:rPr lang="en-US" altLang="zh-TW" dirty="0" smtClean="0"/>
                        <a:t>139</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c rowSpan="2">
                  <a:txBody>
                    <a:bodyPr/>
                    <a:lstStyle/>
                    <a:p>
                      <a:r>
                        <a:rPr lang="en-US" altLang="zh-TW" sz="2800" dirty="0" smtClean="0">
                          <a:latin typeface="Times New Roman" pitchFamily="18" charset="0"/>
                          <a:cs typeface="Times New Roman" pitchFamily="18" charset="0"/>
                        </a:rPr>
                        <a:t>358</a:t>
                      </a:r>
                      <a:endParaRPr lang="zh-TW" altLang="en-US" sz="3200" dirty="0">
                        <a:latin typeface="Times New Roman" pitchFamily="18" charset="0"/>
                        <a:cs typeface="Times New Roman" pitchFamily="18" charset="0"/>
                      </a:endParaRPr>
                    </a:p>
                  </a:txBody>
                  <a:tcPr marL="68580" marR="68580" marT="0" marB="0"/>
                </a:tc>
                <a:tc rowSpan="2">
                  <a:txBody>
                    <a:bodyPr/>
                    <a:lstStyle/>
                    <a:p>
                      <a:r>
                        <a:rPr lang="en-US" altLang="zh-TW" sz="2400" dirty="0" smtClean="0">
                          <a:latin typeface="Times New Roman" pitchFamily="18" charset="0"/>
                          <a:cs typeface="Times New Roman" pitchFamily="18" charset="0"/>
                        </a:rPr>
                        <a:t>100%</a:t>
                      </a:r>
                      <a:endParaRPr lang="zh-TW" altLang="en-US" sz="2400" dirty="0">
                        <a:latin typeface="Times New Roman" pitchFamily="18" charset="0"/>
                        <a:cs typeface="Times New Roman" pitchFamily="18" charset="0"/>
                      </a:endParaRPr>
                    </a:p>
                  </a:txBody>
                  <a:tcPr marL="68580" marR="68580" marT="0" marB="0"/>
                </a:tc>
              </a:tr>
              <a:tr h="419964">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600" kern="100">
                          <a:latin typeface="Times New Roman"/>
                          <a:ea typeface="新細明體"/>
                          <a:cs typeface="Times New Roman"/>
                        </a:rPr>
                        <a:t>佔比</a:t>
                      </a:r>
                    </a:p>
                  </a:txBody>
                  <a:tcPr marL="68580" marR="68580" marT="0" marB="0"/>
                </a:tc>
                <a:tc>
                  <a:txBody>
                    <a:bodyPr/>
                    <a:lstStyle/>
                    <a:p>
                      <a:r>
                        <a:rPr lang="en-US" altLang="zh-TW" dirty="0" smtClean="0"/>
                        <a:t>61%</a:t>
                      </a:r>
                      <a:endParaRPr lang="zh-TW" altLang="en-US" dirty="0"/>
                    </a:p>
                  </a:txBody>
                  <a:tcPr marL="68580" marR="68580" marT="0" marB="0"/>
                </a:tc>
                <a:tc>
                  <a:txBody>
                    <a:bodyPr/>
                    <a:lstStyle/>
                    <a:p>
                      <a:r>
                        <a:rPr lang="en-US" altLang="zh-TW" dirty="0" smtClean="0"/>
                        <a:t>39%</a:t>
                      </a:r>
                      <a:endParaRPr lang="zh-TW" altLang="en-US" dirty="0"/>
                    </a:p>
                  </a:txBody>
                  <a:tcPr marL="68580" marR="68580" marT="0" marB="0"/>
                </a:tc>
                <a:tc>
                  <a:txBody>
                    <a:bodyPr/>
                    <a:lstStyle/>
                    <a:p>
                      <a:r>
                        <a:rPr lang="en-US" altLang="zh-TW" dirty="0" smtClean="0"/>
                        <a:t>0%</a:t>
                      </a:r>
                      <a:endParaRPr lang="zh-TW" altLang="en-US" dirty="0"/>
                    </a:p>
                  </a:txBody>
                  <a:tcPr marL="68580" marR="68580" marT="0" marB="0"/>
                </a:tc>
                <a:tc vMerge="1">
                  <a:txBody>
                    <a:bodyPr/>
                    <a:lstStyle/>
                    <a:p>
                      <a:endParaRPr lang="zh-TW" altLang="en-US" dirty="0"/>
                    </a:p>
                  </a:txBody>
                  <a:tcPr marL="68580" marR="68580" marT="0" marB="0"/>
                </a:tc>
                <a:tc vMerge="1">
                  <a:txBody>
                    <a:bodyPr/>
                    <a:lstStyle/>
                    <a:p>
                      <a:pPr>
                        <a:spcAft>
                          <a:spcPts val="0"/>
                        </a:spcAft>
                      </a:pPr>
                      <a:endParaRPr lang="zh-TW" sz="1600" kern="100" dirty="0">
                        <a:latin typeface="Times New Roman"/>
                        <a:ea typeface="新細明體"/>
                        <a:cs typeface="Times New Roman"/>
                      </a:endParaRPr>
                    </a:p>
                  </a:txBody>
                  <a:tcPr marL="68580" marR="68580" marT="0" marB="0"/>
                </a:tc>
              </a:tr>
              <a:tr h="278606">
                <a:tc vMerge="1">
                  <a:txBody>
                    <a:bodyPr/>
                    <a:lstStyle/>
                    <a:p>
                      <a:endParaRPr lang="zh-TW" altLang="en-US"/>
                    </a:p>
                  </a:txBody>
                  <a:tcPr/>
                </a:tc>
                <a:tc gridSpan="2">
                  <a:txBody>
                    <a:bodyPr/>
                    <a:lstStyle/>
                    <a:p>
                      <a:pPr algn="r">
                        <a:spcAft>
                          <a:spcPts val="0"/>
                        </a:spcAft>
                      </a:pPr>
                      <a:r>
                        <a:rPr lang="zh-TW" sz="1800" kern="100" dirty="0">
                          <a:latin typeface="Times New Roman"/>
                          <a:ea typeface="新細明體"/>
                          <a:cs typeface="Times New Roman"/>
                        </a:rPr>
                        <a:t>合計</a:t>
                      </a:r>
                    </a:p>
                  </a:txBody>
                  <a:tcPr marL="68580" marR="68580" marT="0" marB="0"/>
                </a:tc>
                <a:tc hMerge="1">
                  <a:txBody>
                    <a:bodyPr/>
                    <a:lstStyle/>
                    <a:p>
                      <a:endParaRPr lang="zh-TW" altLang="en-US"/>
                    </a:p>
                  </a:txBody>
                  <a:tcPr/>
                </a:tc>
                <a:tc>
                  <a:txBody>
                    <a:bodyPr/>
                    <a:lstStyle/>
                    <a:p>
                      <a:pPr>
                        <a:spcAft>
                          <a:spcPts val="0"/>
                        </a:spcAft>
                      </a:pPr>
                      <a:r>
                        <a:rPr lang="en-US" altLang="zh-TW" sz="1800" kern="100" dirty="0" smtClean="0">
                          <a:latin typeface="+mn-lt"/>
                          <a:ea typeface="新細明體"/>
                          <a:cs typeface="Times New Roman"/>
                        </a:rPr>
                        <a:t>1085</a:t>
                      </a:r>
                      <a:endParaRPr lang="en-US" sz="1800" kern="100" dirty="0">
                        <a:latin typeface="+mn-lt"/>
                        <a:ea typeface="新細明體"/>
                        <a:cs typeface="Times New Roman"/>
                      </a:endParaRPr>
                    </a:p>
                  </a:txBody>
                  <a:tcPr marL="68580" marR="68580" marT="0" marB="0"/>
                </a:tc>
                <a:tc>
                  <a:txBody>
                    <a:bodyPr/>
                    <a:lstStyle/>
                    <a:p>
                      <a:pPr>
                        <a:spcAft>
                          <a:spcPts val="0"/>
                        </a:spcAft>
                      </a:pPr>
                      <a:r>
                        <a:rPr lang="en-US" altLang="zh-TW" sz="1800" kern="100" dirty="0" smtClean="0">
                          <a:latin typeface="+mn-lt"/>
                          <a:ea typeface="新細明體"/>
                          <a:cs typeface="Times New Roman"/>
                        </a:rPr>
                        <a:t>630</a:t>
                      </a:r>
                      <a:endParaRPr lang="en-US" sz="1800" kern="100" dirty="0">
                        <a:latin typeface="+mn-lt"/>
                        <a:ea typeface="新細明體"/>
                        <a:cs typeface="Times New Roman"/>
                      </a:endParaRPr>
                    </a:p>
                  </a:txBody>
                  <a:tcPr marL="68580" marR="68580" marT="0" marB="0"/>
                </a:tc>
                <a:tc>
                  <a:txBody>
                    <a:bodyPr/>
                    <a:lstStyle/>
                    <a:p>
                      <a:pPr>
                        <a:spcAft>
                          <a:spcPts val="0"/>
                        </a:spcAft>
                      </a:pPr>
                      <a:r>
                        <a:rPr lang="en-US" altLang="zh-TW" sz="1800" kern="100" dirty="0" smtClean="0">
                          <a:latin typeface="+mn-lt"/>
                          <a:ea typeface="新細明體"/>
                          <a:cs typeface="Times New Roman"/>
                        </a:rPr>
                        <a:t>10</a:t>
                      </a:r>
                      <a:endParaRPr lang="en-US" sz="1800" kern="100" dirty="0">
                        <a:latin typeface="+mn-lt"/>
                        <a:ea typeface="新細明體"/>
                        <a:cs typeface="Times New Roman"/>
                      </a:endParaRPr>
                    </a:p>
                  </a:txBody>
                  <a:tcPr marL="68580" marR="68580" marT="0" marB="0"/>
                </a:tc>
                <a:tc rowSpan="2">
                  <a:txBody>
                    <a:bodyPr/>
                    <a:lstStyle/>
                    <a:p>
                      <a:pPr>
                        <a:spcAft>
                          <a:spcPts val="0"/>
                        </a:spcAft>
                      </a:pPr>
                      <a:r>
                        <a:rPr lang="en-US" altLang="zh-TW" sz="2800" kern="100" dirty="0" smtClean="0">
                          <a:latin typeface="Times New Roman"/>
                          <a:ea typeface="新細明體"/>
                          <a:cs typeface="Times New Roman"/>
                        </a:rPr>
                        <a:t>1725</a:t>
                      </a:r>
                      <a:endParaRPr lang="en-US" sz="2800" kern="100" dirty="0">
                        <a:latin typeface="Times New Roman"/>
                        <a:ea typeface="新細明體"/>
                        <a:cs typeface="Times New Roman"/>
                      </a:endParaRPr>
                    </a:p>
                  </a:txBody>
                  <a:tcPr marL="68580" marR="68580" marT="0" marB="0"/>
                </a:tc>
                <a:tc rowSpan="2">
                  <a:txBody>
                    <a:bodyPr/>
                    <a:lstStyle/>
                    <a:p>
                      <a:pPr>
                        <a:spcAft>
                          <a:spcPts val="0"/>
                        </a:spcAft>
                      </a:pPr>
                      <a:r>
                        <a:rPr lang="en-US" altLang="zh-TW" sz="2400" kern="100" dirty="0" smtClean="0">
                          <a:latin typeface="Times New Roman"/>
                          <a:ea typeface="+mn-ea"/>
                          <a:cs typeface="Times New Roman"/>
                        </a:rPr>
                        <a:t>100%</a:t>
                      </a:r>
                      <a:endParaRPr lang="zh-TW" altLang="zh-TW" sz="2400" kern="100" dirty="0">
                        <a:latin typeface="Times New Roman"/>
                        <a:ea typeface="+mn-ea"/>
                        <a:cs typeface="Times New Roman"/>
                      </a:endParaRPr>
                    </a:p>
                  </a:txBody>
                  <a:tcPr marL="68580" marR="68580" marT="0" marB="0"/>
                </a:tc>
              </a:tr>
              <a:tr h="379592">
                <a:tc vMerge="1">
                  <a:txBody>
                    <a:bodyPr/>
                    <a:lstStyle/>
                    <a:p>
                      <a:endParaRPr lang="zh-TW" altLang="en-US"/>
                    </a:p>
                  </a:txBody>
                  <a:tcPr/>
                </a:tc>
                <a:tc gridSpan="2">
                  <a:txBody>
                    <a:bodyPr/>
                    <a:lstStyle/>
                    <a:p>
                      <a:pPr algn="r">
                        <a:spcAft>
                          <a:spcPts val="0"/>
                        </a:spcAft>
                      </a:pPr>
                      <a:r>
                        <a:rPr lang="zh-TW" sz="1800" kern="100" dirty="0">
                          <a:latin typeface="Times New Roman"/>
                          <a:ea typeface="新細明體"/>
                          <a:cs typeface="Times New Roman"/>
                        </a:rPr>
                        <a:t>佔比</a:t>
                      </a:r>
                    </a:p>
                  </a:txBody>
                  <a:tcPr marL="68580" marR="68580" marT="0" marB="0"/>
                </a:tc>
                <a:tc hMerge="1">
                  <a:txBody>
                    <a:bodyPr/>
                    <a:lstStyle/>
                    <a:p>
                      <a:endParaRPr lang="zh-TW" altLang="en-US"/>
                    </a:p>
                  </a:txBody>
                  <a:tcPr/>
                </a:tc>
                <a:tc>
                  <a:txBody>
                    <a:bodyPr/>
                    <a:lstStyle/>
                    <a:p>
                      <a:pPr>
                        <a:spcAft>
                          <a:spcPts val="0"/>
                        </a:spcAft>
                      </a:pPr>
                      <a:r>
                        <a:rPr lang="en-US" sz="1800" kern="100" dirty="0" smtClean="0">
                          <a:latin typeface="+mn-lt"/>
                          <a:ea typeface="新細明體"/>
                          <a:cs typeface="Times New Roman"/>
                        </a:rPr>
                        <a:t>63%</a:t>
                      </a:r>
                      <a:endParaRPr lang="en-US" sz="1800" kern="100" dirty="0">
                        <a:latin typeface="+mn-lt"/>
                        <a:ea typeface="新細明體"/>
                        <a:cs typeface="Times New Roman"/>
                      </a:endParaRPr>
                    </a:p>
                  </a:txBody>
                  <a:tcPr marL="68580" marR="68580" marT="0" marB="0"/>
                </a:tc>
                <a:tc>
                  <a:txBody>
                    <a:bodyPr/>
                    <a:lstStyle/>
                    <a:p>
                      <a:pPr>
                        <a:spcAft>
                          <a:spcPts val="0"/>
                        </a:spcAft>
                      </a:pPr>
                      <a:r>
                        <a:rPr lang="en-US" sz="1800" kern="100" dirty="0" smtClean="0">
                          <a:latin typeface="+mn-lt"/>
                          <a:ea typeface="新細明體"/>
                          <a:cs typeface="Times New Roman"/>
                        </a:rPr>
                        <a:t>36%</a:t>
                      </a:r>
                      <a:endParaRPr lang="en-US" sz="1800" kern="100" dirty="0">
                        <a:latin typeface="+mn-lt"/>
                        <a:ea typeface="新細明體"/>
                        <a:cs typeface="Times New Roman"/>
                      </a:endParaRPr>
                    </a:p>
                  </a:txBody>
                  <a:tcPr marL="68580" marR="68580" marT="0" marB="0"/>
                </a:tc>
                <a:tc>
                  <a:txBody>
                    <a:bodyPr/>
                    <a:lstStyle/>
                    <a:p>
                      <a:pPr>
                        <a:spcAft>
                          <a:spcPts val="0"/>
                        </a:spcAft>
                      </a:pPr>
                      <a:r>
                        <a:rPr lang="en-US" sz="1800" kern="100" dirty="0" smtClean="0">
                          <a:latin typeface="Times New Roman" pitchFamily="18" charset="0"/>
                          <a:ea typeface="新細明體"/>
                          <a:cs typeface="Times New Roman" pitchFamily="18" charset="0"/>
                        </a:rPr>
                        <a:t>1%</a:t>
                      </a:r>
                      <a:endParaRPr lang="en-US" sz="2000" kern="100" dirty="0">
                        <a:latin typeface="Times New Roman" pitchFamily="18" charset="0"/>
                        <a:ea typeface="新細明體"/>
                        <a:cs typeface="Times New Roman" pitchFamily="18" charset="0"/>
                      </a:endParaRPr>
                    </a:p>
                  </a:txBody>
                  <a:tcPr marL="68580" marR="68580" marT="0" marB="0"/>
                </a:tc>
                <a:tc vMerge="1">
                  <a:txBody>
                    <a:bodyPr/>
                    <a:lstStyle/>
                    <a:p>
                      <a:pPr>
                        <a:spcAft>
                          <a:spcPts val="0"/>
                        </a:spcAft>
                      </a:pPr>
                      <a:endParaRPr lang="en-US" sz="1200" kern="100" dirty="0">
                        <a:latin typeface="Times New Roman"/>
                        <a:ea typeface="新細明體"/>
                        <a:cs typeface="Times New Roman"/>
                      </a:endParaRPr>
                    </a:p>
                  </a:txBody>
                  <a:tcPr marL="68580" marR="68580" marT="0" marB="0"/>
                </a:tc>
                <a:tc vMerge="1">
                  <a:txBody>
                    <a:bodyPr/>
                    <a:lstStyle/>
                    <a:p>
                      <a:pPr>
                        <a:spcAft>
                          <a:spcPts val="0"/>
                        </a:spcAft>
                      </a:pPr>
                      <a:endParaRPr lang="en-US" sz="1200" kern="100" dirty="0">
                        <a:latin typeface="Times New Roman"/>
                        <a:ea typeface="新細明體"/>
                        <a:cs typeface="Times New Roman"/>
                      </a:endParaRP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Adobe 仿宋 Std R" pitchFamily="18" charset="-128"/>
                <a:ea typeface="Adobe 仿宋 Std R" pitchFamily="18" charset="-128"/>
              </a:rPr>
              <a:t>訪問摘要</a:t>
            </a:r>
            <a:endParaRPr lang="zh-TW" altLang="en-US" b="1" dirty="0">
              <a:latin typeface="Adobe 仿宋 Std R" pitchFamily="18" charset="-128"/>
              <a:ea typeface="Adobe 仿宋 Std R" pitchFamily="18" charset="-128"/>
            </a:endParaRPr>
          </a:p>
        </p:txBody>
      </p:sp>
      <p:sp>
        <p:nvSpPr>
          <p:cNvPr id="3" name="內容版面配置區 2"/>
          <p:cNvSpPr>
            <a:spLocks noGrp="1"/>
          </p:cNvSpPr>
          <p:nvPr>
            <p:ph idx="1"/>
          </p:nvPr>
        </p:nvSpPr>
        <p:spPr/>
        <p:txBody>
          <a:bodyPr>
            <a:normAutofit/>
          </a:bodyPr>
          <a:lstStyle/>
          <a:p>
            <a:r>
              <a:rPr lang="en-US" altLang="zh-TW" sz="2400" b="1" dirty="0" smtClean="0"/>
              <a:t>1.</a:t>
            </a:r>
            <a:r>
              <a:rPr lang="zh-TW" altLang="zh-TW" sz="2400" b="1" dirty="0" smtClean="0"/>
              <a:t>老師在教學上所需的資源</a:t>
            </a:r>
            <a:r>
              <a:rPr lang="en-US" altLang="zh-TW" sz="2400" b="1" dirty="0" smtClean="0"/>
              <a:t>? </a:t>
            </a:r>
            <a:r>
              <a:rPr lang="zh-TW" altLang="zh-TW" sz="2400" b="1" dirty="0" smtClean="0"/>
              <a:t>來源 </a:t>
            </a:r>
            <a:r>
              <a:rPr lang="en-US" altLang="zh-TW" sz="2400" b="1" dirty="0" smtClean="0"/>
              <a:t>?</a:t>
            </a:r>
            <a:endParaRPr lang="zh-TW" altLang="zh-TW" sz="2400" dirty="0" smtClean="0"/>
          </a:p>
          <a:p>
            <a:pPr>
              <a:buNone/>
            </a:pPr>
            <a:r>
              <a:rPr lang="zh-TW" altLang="en-US" sz="2800" dirty="0" smtClean="0"/>
              <a:t>→</a:t>
            </a:r>
            <a:r>
              <a:rPr lang="zh-TW" altLang="zh-TW" sz="2400" b="1" dirty="0" smtClean="0"/>
              <a:t>研究生：年紀比較大的老師通常還是會用紙本的資源，拿西洋史專題這門課來說，會用紙本的</a:t>
            </a:r>
            <a:r>
              <a:rPr lang="zh-TW" altLang="zh-TW" sz="2400" b="1" dirty="0" smtClean="0"/>
              <a:t>書</a:t>
            </a:r>
            <a:r>
              <a:rPr lang="en-US" altLang="zh-TW" sz="2400" b="1" dirty="0" smtClean="0"/>
              <a:t>….</a:t>
            </a:r>
            <a:r>
              <a:rPr lang="zh-TW" altLang="zh-TW" sz="2400" b="1" dirty="0" smtClean="0"/>
              <a:t> 再</a:t>
            </a:r>
            <a:r>
              <a:rPr lang="zh-TW" altLang="zh-TW" sz="2400" b="1" dirty="0" smtClean="0"/>
              <a:t>從裡面影印提供教材，但偶爾也會有電子的資料，這時老師就會請研究助理幫忙操作電腦</a:t>
            </a:r>
            <a:r>
              <a:rPr lang="zh-TW" altLang="zh-TW" sz="2400" b="1" dirty="0" smtClean="0"/>
              <a:t>。</a:t>
            </a:r>
            <a:endParaRPr lang="en-US" altLang="zh-TW" sz="2000" b="1" dirty="0" smtClean="0"/>
          </a:p>
          <a:p>
            <a:pPr>
              <a:buNone/>
            </a:pPr>
            <a:r>
              <a:rPr lang="zh-TW" altLang="en-US" sz="2800" b="1" dirty="0" smtClean="0"/>
              <a:t>→</a:t>
            </a:r>
            <a:r>
              <a:rPr lang="zh-TW" altLang="zh-TW" sz="2400" b="1" dirty="0" smtClean="0"/>
              <a:t>研究生：老師主要使用的資源大概就是書本和期刊</a:t>
            </a:r>
            <a:r>
              <a:rPr lang="zh-TW" altLang="zh-TW" sz="2400" b="1" dirty="0" smtClean="0"/>
              <a:t>。</a:t>
            </a:r>
            <a:endParaRPr lang="en-US" altLang="zh-TW" sz="2000" b="1" dirty="0" smtClean="0"/>
          </a:p>
          <a:p>
            <a:pPr>
              <a:buNone/>
            </a:pPr>
            <a:r>
              <a:rPr lang="zh-TW" altLang="en-US" sz="2800" b="1" dirty="0" smtClean="0"/>
              <a:t>→</a:t>
            </a:r>
            <a:r>
              <a:rPr lang="zh-TW" altLang="zh-TW" sz="2400" b="1" dirty="0" smtClean="0"/>
              <a:t>紙本跟電子的都有，要看課的需要，像西洋史大學部的老師比較喜歡用紙本，且要用原文，因為內容較準確，而研究所的老師，大部分就紙本跟電子版共用，上課時用</a:t>
            </a:r>
            <a:r>
              <a:rPr lang="en-US" altLang="zh-TW" sz="2400" b="1" dirty="0" smtClean="0"/>
              <a:t>PPT</a:t>
            </a:r>
            <a:r>
              <a:rPr lang="zh-TW" altLang="zh-TW" sz="2400" b="1" dirty="0" smtClean="0"/>
              <a:t>，或有時下載網路上的資源印下來。</a:t>
            </a:r>
            <a:endParaRPr lang="zh-TW" altLang="zh-TW" sz="2800" b="1" dirty="0" smtClean="0"/>
          </a:p>
          <a:p>
            <a:pPr>
              <a:buNone/>
            </a:pPr>
            <a:endParaRPr lang="en-US" altLang="zh-TW" sz="2800" b="1" dirty="0" smtClean="0"/>
          </a:p>
          <a:p>
            <a:pPr>
              <a:buNone/>
            </a:pPr>
            <a:endParaRPr lang="zh-TW" altLang="zh-TW" sz="2000" b="1" dirty="0" smtClean="0"/>
          </a:p>
          <a:p>
            <a:pPr>
              <a:buNone/>
            </a:pPr>
            <a:endParaRPr lang="zh-TW" altLang="zh-TW" sz="2800" dirty="0" smtClean="0"/>
          </a:p>
          <a:p>
            <a:pPr>
              <a:buNone/>
            </a:pPr>
            <a:endParaRPr lang="zh-TW" altLang="zh-TW" sz="2800" b="1" dirty="0" smtClean="0"/>
          </a:p>
          <a:p>
            <a:pPr>
              <a:buNone/>
            </a:pPr>
            <a:endParaRPr lang="zh-TW" alt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Adobe 仿宋 Std R" pitchFamily="18" charset="-128"/>
                <a:ea typeface="Adobe 仿宋 Std R" pitchFamily="18" charset="-128"/>
              </a:rPr>
              <a:t>訪問摘要</a:t>
            </a:r>
            <a:endParaRPr lang="zh-TW" altLang="en-US" dirty="0"/>
          </a:p>
        </p:txBody>
      </p:sp>
      <p:sp>
        <p:nvSpPr>
          <p:cNvPr id="3" name="內容版面配置區 2"/>
          <p:cNvSpPr>
            <a:spLocks noGrp="1"/>
          </p:cNvSpPr>
          <p:nvPr>
            <p:ph idx="1"/>
          </p:nvPr>
        </p:nvSpPr>
        <p:spPr/>
        <p:txBody>
          <a:bodyPr>
            <a:normAutofit/>
          </a:bodyPr>
          <a:lstStyle/>
          <a:p>
            <a:r>
              <a:rPr lang="en-US" altLang="zh-TW" sz="2400" b="1" dirty="0" smtClean="0"/>
              <a:t>2.</a:t>
            </a:r>
            <a:r>
              <a:rPr lang="zh-TW" altLang="zh-TW" sz="2400" b="1" dirty="0" smtClean="0"/>
              <a:t>老師</a:t>
            </a:r>
            <a:r>
              <a:rPr lang="zh-TW" altLang="zh-TW" sz="2400" b="1" dirty="0" smtClean="0"/>
              <a:t>在研究上所需的資源</a:t>
            </a:r>
            <a:r>
              <a:rPr lang="en-US" altLang="zh-TW" sz="2400" b="1" dirty="0" smtClean="0"/>
              <a:t>?</a:t>
            </a:r>
            <a:r>
              <a:rPr lang="zh-TW" altLang="zh-TW" sz="2400" b="1" dirty="0" smtClean="0"/>
              <a:t>來源</a:t>
            </a:r>
            <a:r>
              <a:rPr lang="en-US" altLang="zh-TW" sz="2400" b="1" dirty="0" smtClean="0"/>
              <a:t>?</a:t>
            </a:r>
          </a:p>
          <a:p>
            <a:pPr>
              <a:buNone/>
            </a:pPr>
            <a:r>
              <a:rPr lang="zh-TW" altLang="en-US" sz="2400" b="1" dirty="0" smtClean="0"/>
              <a:t>→</a:t>
            </a:r>
            <a:r>
              <a:rPr lang="zh-TW" altLang="zh-TW" sz="2400" b="1" dirty="0" smtClean="0"/>
              <a:t>最常使用的資料類型還是以期刊、書籍為主</a:t>
            </a:r>
            <a:r>
              <a:rPr lang="zh-TW" altLang="zh-TW" sz="2400" b="1" dirty="0" smtClean="0"/>
              <a:t>。</a:t>
            </a:r>
            <a:endParaRPr lang="en-US" altLang="zh-TW" sz="2400" b="1" dirty="0" smtClean="0"/>
          </a:p>
          <a:p>
            <a:pPr>
              <a:buNone/>
            </a:pPr>
            <a:r>
              <a:rPr lang="zh-TW" altLang="en-US" sz="2400" b="1" dirty="0" smtClean="0"/>
              <a:t>→</a:t>
            </a:r>
            <a:r>
              <a:rPr lang="zh-TW" altLang="zh-TW" sz="2400" b="1" dirty="0" smtClean="0"/>
              <a:t>研究上有時候會翻校內外的論文，然後看完論文也會看參考文獻的部分。那至於哪些途徑應該就和教學差不多，畢竟老師教的都和研究的科目差不多啦</a:t>
            </a:r>
            <a:r>
              <a:rPr lang="zh-TW" altLang="zh-TW" sz="2400" b="1" dirty="0" smtClean="0"/>
              <a:t>。</a:t>
            </a:r>
            <a:endParaRPr lang="en-US" altLang="zh-TW" sz="2400" b="1" dirty="0" smtClean="0"/>
          </a:p>
          <a:p>
            <a:pPr>
              <a:buNone/>
            </a:pPr>
            <a:r>
              <a:rPr lang="zh-TW" altLang="en-US" sz="2400" b="1" dirty="0" smtClean="0"/>
              <a:t>→</a:t>
            </a:r>
            <a:r>
              <a:rPr lang="zh-TW" altLang="zh-TW" sz="2400" b="1" dirty="0" smtClean="0"/>
              <a:t>研究生：我們通常都是進行主題研究，所以會先</a:t>
            </a:r>
            <a:r>
              <a:rPr lang="en-US" altLang="zh-TW" sz="2400" b="1" dirty="0" smtClean="0"/>
              <a:t>GOOGLE</a:t>
            </a:r>
            <a:r>
              <a:rPr lang="zh-TW" altLang="zh-TW" sz="2400" b="1" dirty="0" smtClean="0"/>
              <a:t>一下，稍微找一下基本資料以對這主題有基本的認識，然後會用臺灣期刊論文索引，找看看有沒有相關的文章，再去看紙本的資料，然後會使用一些資料庫，像是</a:t>
            </a:r>
            <a:r>
              <a:rPr lang="en-US" altLang="zh-TW" sz="2400" b="1" dirty="0" smtClean="0"/>
              <a:t>JSTOR</a:t>
            </a:r>
            <a:r>
              <a:rPr lang="zh-TW" altLang="zh-TW" sz="2400" b="1" dirty="0" smtClean="0"/>
              <a:t>，</a:t>
            </a:r>
            <a:r>
              <a:rPr lang="en-US" altLang="zh-TW" sz="2400" b="1" dirty="0" smtClean="0"/>
              <a:t>EBSCO</a:t>
            </a:r>
            <a:r>
              <a:rPr lang="zh-TW" altLang="zh-TW" sz="2400" b="1" dirty="0" smtClean="0"/>
              <a:t>等，但是比較常使用</a:t>
            </a:r>
            <a:r>
              <a:rPr lang="en-US" altLang="zh-TW" sz="2400" b="1" dirty="0" smtClean="0"/>
              <a:t>JSTOR</a:t>
            </a:r>
            <a:r>
              <a:rPr lang="zh-TW" altLang="zh-TW" sz="2400" b="1" dirty="0" smtClean="0"/>
              <a:t>，因為裡面有提供全文，但還是會把他印下來，因為可以畫重點。</a:t>
            </a:r>
          </a:p>
          <a:p>
            <a:pPr>
              <a:buNone/>
            </a:pPr>
            <a:endParaRPr lang="zh-TW" altLang="zh-TW" sz="2400" b="1" dirty="0" smtClean="0"/>
          </a:p>
          <a:p>
            <a:pPr>
              <a:buNone/>
            </a:pPr>
            <a:endParaRPr lang="zh-TW" altLang="zh-TW" sz="2400" b="1" dirty="0" smtClean="0"/>
          </a:p>
          <a:p>
            <a:pPr>
              <a:buNone/>
            </a:pPr>
            <a:endParaRPr lang="zh-TW" alt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Adobe 仿宋 Std R" pitchFamily="18" charset="-128"/>
                <a:ea typeface="Adobe 仿宋 Std R" pitchFamily="18" charset="-128"/>
              </a:rPr>
              <a:t>訪問摘要</a:t>
            </a:r>
            <a:endParaRPr lang="zh-TW" altLang="en-US" dirty="0"/>
          </a:p>
        </p:txBody>
      </p:sp>
      <p:sp>
        <p:nvSpPr>
          <p:cNvPr id="3" name="內容版面配置區 2"/>
          <p:cNvSpPr>
            <a:spLocks noGrp="1"/>
          </p:cNvSpPr>
          <p:nvPr>
            <p:ph idx="1"/>
          </p:nvPr>
        </p:nvSpPr>
        <p:spPr/>
        <p:txBody>
          <a:bodyPr/>
          <a:lstStyle/>
          <a:p>
            <a:r>
              <a:rPr lang="en-US" altLang="zh-TW" b="1" dirty="0" smtClean="0"/>
              <a:t> </a:t>
            </a:r>
            <a:r>
              <a:rPr lang="en-US" altLang="zh-TW" sz="2400" b="1" dirty="0" smtClean="0"/>
              <a:t>3.</a:t>
            </a:r>
            <a:r>
              <a:rPr lang="zh-TW" altLang="zh-TW" sz="2400" b="1" dirty="0" smtClean="0"/>
              <a:t>對網路資源的使用習慣</a:t>
            </a:r>
            <a:r>
              <a:rPr lang="en-US" altLang="zh-TW" sz="2400" b="1" dirty="0" smtClean="0"/>
              <a:t>?</a:t>
            </a:r>
            <a:r>
              <a:rPr lang="zh-TW" altLang="zh-TW" sz="2400" b="1" dirty="0" smtClean="0"/>
              <a:t>態度</a:t>
            </a:r>
            <a:r>
              <a:rPr lang="en-US" altLang="zh-TW" sz="2400" b="1" dirty="0" smtClean="0"/>
              <a:t>?</a:t>
            </a:r>
            <a:endParaRPr lang="zh-TW" altLang="zh-TW" sz="2800" dirty="0" smtClean="0"/>
          </a:p>
          <a:p>
            <a:pPr>
              <a:buNone/>
            </a:pPr>
            <a:r>
              <a:rPr lang="zh-TW" altLang="en-US" sz="2800" dirty="0" smtClean="0"/>
              <a:t>→</a:t>
            </a:r>
            <a:r>
              <a:rPr lang="zh-TW" altLang="zh-TW" sz="2400" b="1" dirty="0" smtClean="0"/>
              <a:t>網路</a:t>
            </a:r>
            <a:r>
              <a:rPr lang="zh-TW" altLang="zh-TW" sz="2400" b="1" dirty="0" smtClean="0"/>
              <a:t>資源會比較擔心，因為每個人都可以放在網路上，雖然現在都是以電子為主，且課堂上也都用網路資源，但查資料的時候，或者在做研究的時候，會以紙本為主，因為比較相信紙本所提供的東西。</a:t>
            </a:r>
            <a:endParaRPr lang="zh-TW" altLang="zh-TW" sz="2800" b="1" dirty="0" smtClean="0"/>
          </a:p>
          <a:p>
            <a:pPr>
              <a:buNone/>
            </a:pPr>
            <a:r>
              <a:rPr lang="zh-TW" altLang="en-US" sz="2800" dirty="0" smtClean="0"/>
              <a:t>→</a:t>
            </a:r>
            <a:r>
              <a:rPr lang="zh-TW" altLang="zh-TW" sz="2400" b="1" dirty="0" smtClean="0"/>
              <a:t>一般都使用資料庫或電子期刊比較多，因為這兩種網路資源的準確度比較高，而且能很快提供資訊，使用時既快速又簡單。</a:t>
            </a:r>
            <a:endParaRPr lang="zh-TW" altLang="zh-TW" sz="2800" b="1" dirty="0" smtClean="0"/>
          </a:p>
          <a:p>
            <a:pPr>
              <a:buNone/>
            </a:pPr>
            <a:endParaRPr lang="zh-TW" alt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latin typeface="Adobe 仿宋 Std R" pitchFamily="18" charset="-128"/>
                <a:ea typeface="Adobe 仿宋 Std R" pitchFamily="18" charset="-128"/>
              </a:rPr>
              <a:t>訪問摘要</a:t>
            </a:r>
            <a:endParaRPr lang="zh-TW" altLang="en-US" dirty="0"/>
          </a:p>
        </p:txBody>
      </p:sp>
      <p:sp>
        <p:nvSpPr>
          <p:cNvPr id="3" name="內容版面配置區 2"/>
          <p:cNvSpPr>
            <a:spLocks noGrp="1"/>
          </p:cNvSpPr>
          <p:nvPr>
            <p:ph idx="1"/>
          </p:nvPr>
        </p:nvSpPr>
        <p:spPr/>
        <p:txBody>
          <a:bodyPr>
            <a:normAutofit/>
          </a:bodyPr>
          <a:lstStyle/>
          <a:p>
            <a:pPr>
              <a:buNone/>
            </a:pPr>
            <a:r>
              <a:rPr lang="en-US" altLang="zh-TW" sz="2400" b="1" dirty="0" smtClean="0"/>
              <a:t>4.</a:t>
            </a:r>
            <a:r>
              <a:rPr lang="zh-TW" altLang="zh-TW" sz="2400" b="1" dirty="0" smtClean="0"/>
              <a:t>對本校圖書館的使用習慣</a:t>
            </a:r>
            <a:r>
              <a:rPr lang="en-US" altLang="zh-TW" sz="2400" b="1" dirty="0" smtClean="0"/>
              <a:t>?</a:t>
            </a:r>
            <a:r>
              <a:rPr lang="zh-TW" altLang="zh-TW" sz="2400" b="1" dirty="0" smtClean="0"/>
              <a:t>態度</a:t>
            </a:r>
            <a:r>
              <a:rPr lang="en-US" altLang="zh-TW" sz="2400" b="1" dirty="0" smtClean="0"/>
              <a:t>?</a:t>
            </a:r>
          </a:p>
          <a:p>
            <a:pPr>
              <a:buNone/>
            </a:pPr>
            <a:r>
              <a:rPr lang="zh-TW" altLang="en-US" sz="2800" b="1" dirty="0" smtClean="0"/>
              <a:t>→</a:t>
            </a:r>
            <a:r>
              <a:rPr lang="zh-TW" altLang="zh-TW" sz="2400" b="1" dirty="0" smtClean="0"/>
              <a:t>通常使用本校的圖書館都是使用文獻傳遞。在借書方面，會先考慮別的圖書館，因為本校圖書館的書籍不多，所以如果別的圖書館沒有，才會查找本校的館藏有沒有</a:t>
            </a:r>
            <a:r>
              <a:rPr lang="zh-TW" altLang="zh-TW" sz="2400" b="1" dirty="0" smtClean="0"/>
              <a:t>。</a:t>
            </a:r>
            <a:endParaRPr lang="en-US" altLang="zh-TW" sz="2400" b="1" dirty="0" smtClean="0"/>
          </a:p>
          <a:p>
            <a:pPr>
              <a:buNone/>
            </a:pPr>
            <a:r>
              <a:rPr lang="zh-TW" altLang="en-US" sz="2800" b="1" dirty="0" smtClean="0"/>
              <a:t>→</a:t>
            </a:r>
            <a:r>
              <a:rPr lang="zh-TW" altLang="zh-TW" sz="2400" b="1" dirty="0" smtClean="0"/>
              <a:t>應該就是文獻傳遞得時候，因為幾乎要本人簽收。還有要去管際互借的借書證的時候，這時候就要本人到不然圖書館員和工讀生為了要確認本人都不會讓人代借。有時候真的要館員幫忙大概就是填寫協尋書單或者屆購書單，那借書的時候都會教我們研究生去借。</a:t>
            </a:r>
            <a:endParaRPr lang="zh-TW" altLang="zh-TW" b="1" dirty="0" smtClean="0"/>
          </a:p>
          <a:p>
            <a:pPr>
              <a:buNone/>
            </a:pPr>
            <a:endParaRPr lang="zh-TW" altLang="zh-TW" b="1" dirty="0" smtClean="0"/>
          </a:p>
          <a:p>
            <a:pPr>
              <a:buNone/>
            </a:pPr>
            <a:endParaRPr lang="zh-TW" altLang="en-US" sz="28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撲面">
  <a:themeElements>
    <a:clrScheme name="暗香撲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撲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撲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214</TotalTime>
  <Words>1298</Words>
  <Application>Microsoft Office PowerPoint</Application>
  <PresentationFormat>如螢幕大小 (4:3)</PresentationFormat>
  <Paragraphs>182</Paragraphs>
  <Slides>12</Slides>
  <Notes>0</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暗香撲面</vt:lpstr>
      <vt:lpstr>人文學者尋求資訊行為</vt:lpstr>
      <vt:lpstr>教師簡介</vt:lpstr>
      <vt:lpstr>教師簡介</vt:lpstr>
      <vt:lpstr>訪問對象</vt:lpstr>
      <vt:lpstr>引用文獻分析</vt:lpstr>
      <vt:lpstr>訪問摘要</vt:lpstr>
      <vt:lpstr>訪問摘要</vt:lpstr>
      <vt:lpstr>訪問摘要</vt:lpstr>
      <vt:lpstr>訪問摘要</vt:lpstr>
      <vt:lpstr>訪問摘要</vt:lpstr>
      <vt:lpstr>訪問小結</vt:lpstr>
      <vt:lpstr>後記</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人文學者尋求資訊行為</dc:title>
  <dc:creator>sonam</dc:creator>
  <cp:lastModifiedBy>sonam</cp:lastModifiedBy>
  <cp:revision>14</cp:revision>
  <dcterms:created xsi:type="dcterms:W3CDTF">2010-06-14T09:34:44Z</dcterms:created>
  <dcterms:modified xsi:type="dcterms:W3CDTF">2010-06-14T15:31:24Z</dcterms:modified>
</cp:coreProperties>
</file>