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2" r:id="rId6"/>
    <p:sldId id="261" r:id="rId7"/>
    <p:sldId id="267" r:id="rId8"/>
    <p:sldId id="263" r:id="rId9"/>
    <p:sldId id="268" r:id="rId10"/>
    <p:sldId id="264" r:id="rId11"/>
    <p:sldId id="266" r:id="rId12"/>
    <p:sldId id="265" r:id="rId13"/>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9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3">
        <a:schemeClr val="bg2"/>
      </p:bgRef>
    </p:bg>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1173157"/>
            <a:ext cx="7772400" cy="1470025"/>
          </a:xfrm>
        </p:spPr>
        <p:txBody>
          <a:bodyPr anchor="b"/>
          <a:lstStyle>
            <a:lvl1pPr algn="l">
              <a:defRPr sz="4800"/>
            </a:lvl1pPr>
          </a:lstStyle>
          <a:p>
            <a:r>
              <a:rPr lang="zh-TW" altLang="en-US" smtClean="0"/>
              <a:t>按一下以編輯母片標題樣式</a:t>
            </a:r>
            <a:endParaRPr lang="en-US"/>
          </a:p>
        </p:txBody>
      </p:sp>
      <p:sp>
        <p:nvSpPr>
          <p:cNvPr id="3" name="副標題 2"/>
          <p:cNvSpPr>
            <a:spLocks noGrp="1"/>
          </p:cNvSpPr>
          <p:nvPr>
            <p:ph type="subTitle" idx="1"/>
          </p:nvPr>
        </p:nvSpPr>
        <p:spPr>
          <a:xfrm>
            <a:off x="687716" y="2643182"/>
            <a:ext cx="6670366" cy="1752600"/>
          </a:xfrm>
        </p:spPr>
        <p:txBody>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a:p>
        </p:txBody>
      </p:sp>
      <p:sp>
        <p:nvSpPr>
          <p:cNvPr id="4" name="日期版面配置區 3"/>
          <p:cNvSpPr>
            <a:spLocks noGrp="1"/>
          </p:cNvSpPr>
          <p:nvPr>
            <p:ph type="dt" sz="half" idx="10"/>
          </p:nvPr>
        </p:nvSpPr>
        <p:spPr/>
        <p:txBody>
          <a:bodyPr/>
          <a:lstStyle>
            <a:lvl1pPr>
              <a:defRPr/>
            </a:lvl1pPr>
          </a:lstStyle>
          <a:p>
            <a:pPr>
              <a:defRPr/>
            </a:pPr>
            <a:fld id="{2E1FFE9A-EFF0-4ABE-A713-C4A4BB17D515}" type="datetimeFigureOut">
              <a:rPr lang="zh-TW" altLang="en-US"/>
              <a:pPr>
                <a:defRPr/>
              </a:pPr>
              <a:t>2010/6/15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BB7EBEB8-823B-463E-A840-959344E1D820}" type="slidenum">
              <a:rPr lang="zh-TW" altLang="en-US"/>
              <a:pPr>
                <a:defRPr/>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pPr>
              <a:defRPr/>
            </a:pPr>
            <a:fld id="{DDDA89E2-EF1D-449A-9405-32E2D97AAECA}" type="datetimeFigureOut">
              <a:rPr lang="zh-TW" altLang="en-US"/>
              <a:pPr>
                <a:defRPr/>
              </a:pPr>
              <a:t>2010/6/15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B6A652BE-1562-4929-9D5B-FD6C9FE2C6A3}"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143768" y="274639"/>
            <a:ext cx="1543032" cy="5851525"/>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274639"/>
            <a:ext cx="661513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pPr>
              <a:defRPr/>
            </a:pPr>
            <a:fld id="{B78650C8-044C-4537-8D90-8F91C85861EB}" type="datetimeFigureOut">
              <a:rPr lang="zh-TW" altLang="en-US"/>
              <a:pPr>
                <a:defRPr/>
              </a:pPr>
              <a:t>2010/6/15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6A1F1350-FA8A-4E45-AD03-B495AEB19B9B}"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pPr>
              <a:defRPr/>
            </a:pPr>
            <a:fld id="{2401F464-2E1F-4E20-815D-4B8FB6E2C7C5}" type="datetimeFigureOut">
              <a:rPr lang="zh-TW" altLang="en-US"/>
              <a:pPr>
                <a:defRPr/>
              </a:pPr>
              <a:t>2010/6/15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6A8CFA0B-900E-48B6-B13E-92DB2D4B14D2}"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685800" y="2924181"/>
            <a:ext cx="7772400" cy="1362075"/>
          </a:xfrm>
        </p:spPr>
        <p:txBody>
          <a:bodyPr anchor="t"/>
          <a:lstStyle>
            <a:lvl1pPr algn="l">
              <a:defRPr sz="4400" b="0" cap="all"/>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685800" y="1428747"/>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pPr>
              <a:defRPr/>
            </a:pPr>
            <a:fld id="{3486A925-3426-4CA5-BFCB-B0B52D65553F}" type="datetimeFigureOut">
              <a:rPr lang="zh-TW" altLang="en-US"/>
              <a:pPr>
                <a:defRPr/>
              </a:pPr>
              <a:t>2010/6/15</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8C194571-F43B-49FC-8ABC-8753D44340C3}" type="slidenum">
              <a:rPr lang="zh-TW" altLang="en-US"/>
              <a:pPr>
                <a:defRPr/>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3"/>
          <p:cNvSpPr>
            <a:spLocks noGrp="1"/>
          </p:cNvSpPr>
          <p:nvPr>
            <p:ph type="dt" sz="half" idx="10"/>
          </p:nvPr>
        </p:nvSpPr>
        <p:spPr/>
        <p:txBody>
          <a:bodyPr/>
          <a:lstStyle>
            <a:lvl1pPr>
              <a:defRPr/>
            </a:lvl1pPr>
          </a:lstStyle>
          <a:p>
            <a:pPr>
              <a:defRPr/>
            </a:pPr>
            <a:fld id="{B7992433-5060-4996-ADBE-0A0EEA57E4F4}" type="datetimeFigureOut">
              <a:rPr lang="zh-TW" altLang="en-US"/>
              <a:pPr>
                <a:defRPr/>
              </a:pPr>
              <a:t>2010/6/15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D0225FA2-A116-442D-A7F3-10C3D26117A3}"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3"/>
          <p:cNvSpPr>
            <a:spLocks noGrp="1"/>
          </p:cNvSpPr>
          <p:nvPr>
            <p:ph type="dt" sz="half" idx="10"/>
          </p:nvPr>
        </p:nvSpPr>
        <p:spPr/>
        <p:txBody>
          <a:bodyPr/>
          <a:lstStyle>
            <a:lvl1pPr>
              <a:defRPr/>
            </a:lvl1pPr>
          </a:lstStyle>
          <a:p>
            <a:pPr>
              <a:defRPr/>
            </a:pPr>
            <a:fld id="{FC2FB2C4-0FE4-401D-9E04-6F6351547D62}" type="datetimeFigureOut">
              <a:rPr lang="zh-TW" altLang="en-US"/>
              <a:pPr>
                <a:defRPr/>
              </a:pPr>
              <a:t>2010/6/15</a:t>
            </a:fld>
            <a:endParaRPr lang="zh-TW" altLang="en-US"/>
          </a:p>
        </p:txBody>
      </p:sp>
      <p:sp>
        <p:nvSpPr>
          <p:cNvPr id="8" name="頁尾版面配置區 4"/>
          <p:cNvSpPr>
            <a:spLocks noGrp="1"/>
          </p:cNvSpPr>
          <p:nvPr>
            <p:ph type="ftr" sz="quarter" idx="11"/>
          </p:nvPr>
        </p:nvSpPr>
        <p:spPr/>
        <p:txBody>
          <a:bodyPr/>
          <a:lstStyle>
            <a:lvl1pPr>
              <a:defRPr/>
            </a:lvl1pPr>
          </a:lstStyle>
          <a:p>
            <a:pPr>
              <a:defRPr/>
            </a:pPr>
            <a:endParaRPr lang="zh-TW" altLang="en-US"/>
          </a:p>
        </p:txBody>
      </p:sp>
      <p:sp>
        <p:nvSpPr>
          <p:cNvPr id="9" name="投影片編號版面配置區 5"/>
          <p:cNvSpPr>
            <a:spLocks noGrp="1"/>
          </p:cNvSpPr>
          <p:nvPr>
            <p:ph type="sldNum" sz="quarter" idx="12"/>
          </p:nvPr>
        </p:nvSpPr>
        <p:spPr/>
        <p:txBody>
          <a:bodyPr/>
          <a:lstStyle>
            <a:lvl1pPr>
              <a:defRPr/>
            </a:lvl1pPr>
          </a:lstStyle>
          <a:p>
            <a:pPr>
              <a:defRPr/>
            </a:pPr>
            <a:fld id="{B9CC58CD-93CE-4446-AC09-780C2ACED7EF}"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日期版面配置區 3"/>
          <p:cNvSpPr>
            <a:spLocks noGrp="1"/>
          </p:cNvSpPr>
          <p:nvPr>
            <p:ph type="dt" sz="half" idx="10"/>
          </p:nvPr>
        </p:nvSpPr>
        <p:spPr/>
        <p:txBody>
          <a:bodyPr/>
          <a:lstStyle>
            <a:lvl1pPr>
              <a:defRPr/>
            </a:lvl1pPr>
          </a:lstStyle>
          <a:p>
            <a:pPr>
              <a:defRPr/>
            </a:pPr>
            <a:fld id="{5CF3522F-0301-43BD-B9FC-1597BC2D991D}" type="datetimeFigureOut">
              <a:rPr lang="zh-TW" altLang="en-US"/>
              <a:pPr>
                <a:defRPr/>
              </a:pPr>
              <a:t>2010/6/15</a:t>
            </a:fld>
            <a:endParaRPr lang="zh-TW" altLang="en-US"/>
          </a:p>
        </p:txBody>
      </p:sp>
      <p:sp>
        <p:nvSpPr>
          <p:cNvPr id="4" name="頁尾版面配置區 4"/>
          <p:cNvSpPr>
            <a:spLocks noGrp="1"/>
          </p:cNvSpPr>
          <p:nvPr>
            <p:ph type="ftr" sz="quarter" idx="11"/>
          </p:nvPr>
        </p:nvSpPr>
        <p:spPr/>
        <p:txBody>
          <a:bodyPr/>
          <a:lstStyle>
            <a:lvl1pPr>
              <a:defRPr/>
            </a:lvl1pPr>
          </a:lstStyle>
          <a:p>
            <a:pPr>
              <a:defRPr/>
            </a:pPr>
            <a:endParaRPr lang="zh-TW" altLang="en-US"/>
          </a:p>
        </p:txBody>
      </p:sp>
      <p:sp>
        <p:nvSpPr>
          <p:cNvPr id="5" name="投影片編號版面配置區 5"/>
          <p:cNvSpPr>
            <a:spLocks noGrp="1"/>
          </p:cNvSpPr>
          <p:nvPr>
            <p:ph type="sldNum" sz="quarter" idx="12"/>
          </p:nvPr>
        </p:nvSpPr>
        <p:spPr/>
        <p:txBody>
          <a:bodyPr/>
          <a:lstStyle>
            <a:lvl1pPr>
              <a:defRPr/>
            </a:lvl1pPr>
          </a:lstStyle>
          <a:p>
            <a:pPr>
              <a:defRPr/>
            </a:pPr>
            <a:fld id="{6559C9D7-A19D-4ACE-BDF3-4681E84BDBEC}"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849AE9B0-7338-4783-8C63-020E36502BFB}" type="datetimeFigureOut">
              <a:rPr lang="zh-TW" altLang="en-US"/>
              <a:pPr>
                <a:defRPr/>
              </a:pPr>
              <a:t>2010/6/15</a:t>
            </a:fld>
            <a:endParaRPr lang="zh-TW" altLang="en-US"/>
          </a:p>
        </p:txBody>
      </p:sp>
      <p:sp>
        <p:nvSpPr>
          <p:cNvPr id="3" name="頁尾版面配置區 4"/>
          <p:cNvSpPr>
            <a:spLocks noGrp="1"/>
          </p:cNvSpPr>
          <p:nvPr>
            <p:ph type="ftr" sz="quarter" idx="11"/>
          </p:nvPr>
        </p:nvSpPr>
        <p:spPr/>
        <p:txBody>
          <a:bodyPr/>
          <a:lstStyle>
            <a:lvl1pPr>
              <a:defRPr/>
            </a:lvl1pPr>
          </a:lstStyle>
          <a:p>
            <a:pPr>
              <a:defRPr/>
            </a:pPr>
            <a:endParaRPr lang="zh-TW" altLang="en-US"/>
          </a:p>
        </p:txBody>
      </p:sp>
      <p:sp>
        <p:nvSpPr>
          <p:cNvPr id="4" name="投影片編號版面配置區 5"/>
          <p:cNvSpPr>
            <a:spLocks noGrp="1"/>
          </p:cNvSpPr>
          <p:nvPr>
            <p:ph type="sldNum" sz="quarter" idx="12"/>
          </p:nvPr>
        </p:nvSpPr>
        <p:spPr/>
        <p:txBody>
          <a:bodyPr/>
          <a:lstStyle>
            <a:lvl1pPr>
              <a:defRPr/>
            </a:lvl1pPr>
          </a:lstStyle>
          <a:p>
            <a:pPr>
              <a:defRPr/>
            </a:pPr>
            <a:fld id="{464A5790-DD41-4B9F-9418-F912A2561501}"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60382" y="1071546"/>
            <a:ext cx="5111750" cy="50497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文字版面配置區 3"/>
          <p:cNvSpPr>
            <a:spLocks noGrp="1"/>
          </p:cNvSpPr>
          <p:nvPr>
            <p:ph type="body" sz="half" idx="2"/>
          </p:nvPr>
        </p:nvSpPr>
        <p:spPr>
          <a:xfrm>
            <a:off x="5679083" y="1071546"/>
            <a:ext cx="3008313" cy="34290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2" name="標題 1"/>
          <p:cNvSpPr>
            <a:spLocks noGrp="1"/>
          </p:cNvSpPr>
          <p:nvPr>
            <p:ph type="title"/>
          </p:nvPr>
        </p:nvSpPr>
        <p:spPr>
          <a:xfrm>
            <a:off x="457205" y="285728"/>
            <a:ext cx="8230993" cy="696626"/>
          </a:xfrm>
        </p:spPr>
        <p:txBody>
          <a:bodyPr/>
          <a:lstStyle>
            <a:lvl1pPr algn="ctr">
              <a:defRPr sz="3600" b="0"/>
            </a:lvl1pPr>
          </a:lstStyle>
          <a:p>
            <a:r>
              <a:rPr lang="zh-TW" altLang="en-US" smtClean="0"/>
              <a:t>按一下以編輯母片標題樣式</a:t>
            </a:r>
            <a:endParaRPr lang="en-US"/>
          </a:p>
        </p:txBody>
      </p:sp>
      <p:sp>
        <p:nvSpPr>
          <p:cNvPr id="5" name="日期版面配置區 3"/>
          <p:cNvSpPr>
            <a:spLocks noGrp="1"/>
          </p:cNvSpPr>
          <p:nvPr>
            <p:ph type="dt" sz="half" idx="10"/>
          </p:nvPr>
        </p:nvSpPr>
        <p:spPr/>
        <p:txBody>
          <a:bodyPr/>
          <a:lstStyle>
            <a:lvl1pPr>
              <a:defRPr/>
            </a:lvl1pPr>
          </a:lstStyle>
          <a:p>
            <a:pPr>
              <a:defRPr/>
            </a:pPr>
            <a:fld id="{9830BF29-AE8D-434A-B843-7F84650917B2}" type="datetimeFigureOut">
              <a:rPr lang="zh-TW" altLang="en-US"/>
              <a:pPr>
                <a:defRPr/>
              </a:pPr>
              <a:t>2010/6/15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DC97B563-3232-4245-B28D-75FBD8679BA5}"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001024" y="642918"/>
            <a:ext cx="785818" cy="4572032"/>
          </a:xfrm>
        </p:spPr>
        <p:txBody>
          <a:bodyPr vert="eaVert"/>
          <a:lstStyle>
            <a:lvl1pPr algn="l">
              <a:defRPr sz="2400" b="0"/>
            </a:lvl1pPr>
          </a:lstStyle>
          <a:p>
            <a:r>
              <a:rPr lang="zh-TW" altLang="en-US" smtClean="0"/>
              <a:t>按一下以編輯母片標題樣式</a:t>
            </a:r>
            <a:endParaRPr lang="en-US"/>
          </a:p>
        </p:txBody>
      </p:sp>
      <p:sp>
        <p:nvSpPr>
          <p:cNvPr id="3" name="圖片版面配置區 2"/>
          <p:cNvSpPr>
            <a:spLocks noGrp="1"/>
          </p:cNvSpPr>
          <p:nvPr>
            <p:ph type="pic" idx="1"/>
          </p:nvPr>
        </p:nvSpPr>
        <p:spPr>
          <a:xfrm>
            <a:off x="442922" y="541340"/>
            <a:ext cx="6415094" cy="5459428"/>
          </a:xfrm>
          <a:prstGeom prst="roundRect">
            <a:avLst>
              <a:gd name="adj" fmla="val 4800"/>
            </a:avLst>
          </a:prstGeom>
          <a:solidFill>
            <a:schemeClr val="accent1">
              <a:tint val="20000"/>
            </a:schemeClr>
          </a:solidFill>
          <a:ln w="38100">
            <a:gradFill flip="none" rotWithShape="1">
              <a:gsLst>
                <a:gs pos="0">
                  <a:schemeClr val="accent1">
                    <a:alpha val="50000"/>
                  </a:schemeClr>
                </a:gs>
                <a:gs pos="100000">
                  <a:schemeClr val="accent1">
                    <a:tint val="20000"/>
                  </a:schemeClr>
                </a:gs>
              </a:gsLst>
              <a:lin ang="16200000" scaled="1"/>
              <a:tileRect/>
            </a:gradFill>
          </a:ln>
          <a:effectLst>
            <a:outerShdw blurRad="76200" dist="38100" dir="5400000" sx="100500" sy="100500" algn="tl" rotWithShape="0">
              <a:srgbClr val="000000">
                <a:alpha val="50000"/>
              </a:srgb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endParaRPr lang="en-US" noProof="0"/>
          </a:p>
        </p:txBody>
      </p:sp>
      <p:sp>
        <p:nvSpPr>
          <p:cNvPr id="4" name="文字版面配置區 3"/>
          <p:cNvSpPr>
            <a:spLocks noGrp="1"/>
          </p:cNvSpPr>
          <p:nvPr>
            <p:ph type="body" sz="half" idx="2"/>
          </p:nvPr>
        </p:nvSpPr>
        <p:spPr>
          <a:xfrm>
            <a:off x="7072330" y="1000108"/>
            <a:ext cx="914368" cy="4214842"/>
          </a:xfrm>
        </p:spPr>
        <p:txBody>
          <a:bodyPr vert="eaVert"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3"/>
          <p:cNvSpPr>
            <a:spLocks noGrp="1"/>
          </p:cNvSpPr>
          <p:nvPr>
            <p:ph type="dt" sz="half" idx="10"/>
          </p:nvPr>
        </p:nvSpPr>
        <p:spPr/>
        <p:txBody>
          <a:bodyPr/>
          <a:lstStyle>
            <a:lvl1pPr>
              <a:defRPr/>
            </a:lvl1pPr>
          </a:lstStyle>
          <a:p>
            <a:pPr>
              <a:defRPr/>
            </a:pPr>
            <a:fld id="{B19755D4-8BE6-4E7C-94F5-F57DB4A55FC9}" type="datetimeFigureOut">
              <a:rPr lang="zh-TW" altLang="en-US"/>
              <a:pPr>
                <a:defRPr/>
              </a:pPr>
              <a:t>2010/6/15</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FB0D690A-AC45-4A1B-BD4A-58D19F3DEA6C}"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16386" name="圖片 7"/>
          <p:cNvPicPr>
            <a:picLocks noChangeAspect="1"/>
          </p:cNvPicPr>
          <p:nvPr/>
        </p:nvPicPr>
        <p:blipFill>
          <a:blip r:embed="rId13">
            <a:lum bright="12000" contrast="40000"/>
          </a:blip>
          <a:srcRect/>
          <a:stretch>
            <a:fillRect/>
          </a:stretch>
        </p:blipFill>
        <p:spPr bwMode="auto">
          <a:xfrm>
            <a:off x="6667500" y="4914900"/>
            <a:ext cx="2476500" cy="1943100"/>
          </a:xfrm>
          <a:prstGeom prst="rect">
            <a:avLst/>
          </a:prstGeom>
          <a:noFill/>
          <a:ln w="9525">
            <a:noFill/>
            <a:miter lim="800000"/>
            <a:headEnd/>
            <a:tailEnd/>
          </a:ln>
        </p:spPr>
      </p:pic>
      <p:sp>
        <p:nvSpPr>
          <p:cNvPr id="10" name="矩形 9"/>
          <p:cNvSpPr/>
          <p:nvPr/>
        </p:nvSpPr>
        <p:spPr>
          <a:xfrm>
            <a:off x="0" y="0"/>
            <a:ext cx="9144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20000"/>
                </a:schemeClr>
              </a:gs>
              <a:gs pos="100000">
                <a:schemeClr val="accent1">
                  <a:tint val="50000"/>
                  <a:shade val="100000"/>
                  <a:hueMod val="100000"/>
                  <a:satMod val="500000"/>
                </a:schemeClr>
              </a:gs>
            </a:gsLst>
            <a:lin ang="18900000" scaled="1"/>
            <a:tileRect/>
          </a:gradFill>
          <a:ln w="12700" cap="rnd" cmpd="sng" algn="ctr">
            <a:noFill/>
            <a:prstDash val="solid"/>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kumimoji="0" lang="zh-CN" altLang="en-US"/>
          </a:p>
        </p:txBody>
      </p:sp>
      <p:sp>
        <p:nvSpPr>
          <p:cNvPr id="11" name="矩形 10"/>
          <p:cNvSpPr/>
          <p:nvPr/>
        </p:nvSpPr>
        <p:spPr>
          <a:xfrm>
            <a:off x="0" y="40951"/>
            <a:ext cx="4572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5000"/>
                </a:schemeClr>
              </a:gs>
              <a:gs pos="100000">
                <a:schemeClr val="accent1">
                  <a:tint val="50000"/>
                  <a:shade val="100000"/>
                  <a:hueMod val="100000"/>
                  <a:satMod val="500000"/>
                  <a:alpha val="60000"/>
                </a:schemeClr>
              </a:gs>
            </a:gsLst>
            <a:lin ang="8100000" scaled="1"/>
            <a:tileRect/>
          </a:gradFill>
          <a:ln w="12700" cap="rnd" cmpd="sng" algn="ctr">
            <a:noFill/>
            <a:prstDash val="solid"/>
          </a:ln>
          <a:effectLst>
            <a:glow>
              <a:schemeClr val="accent1">
                <a:tint val="100000"/>
                <a:shade val="100000"/>
                <a:hueMod val="100000"/>
                <a:satMod val="100000"/>
              </a:schemeClr>
            </a:glow>
            <a:softEdge rad="12700"/>
          </a:effectLst>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kumimoji="0" lang="zh-CN" altLang="en-US"/>
          </a:p>
        </p:txBody>
      </p:sp>
      <p:pic>
        <p:nvPicPr>
          <p:cNvPr id="16393" name="圖片 8"/>
          <p:cNvPicPr>
            <a:picLocks noChangeAspect="1"/>
          </p:cNvPicPr>
          <p:nvPr/>
        </p:nvPicPr>
        <p:blipFill>
          <a:blip r:embed="rId14">
            <a:lum bright="34000" contrast="40000"/>
          </a:blip>
          <a:srcRect/>
          <a:stretch>
            <a:fillRect/>
          </a:stretch>
        </p:blipFill>
        <p:spPr bwMode="auto">
          <a:xfrm>
            <a:off x="0" y="6419850"/>
            <a:ext cx="9144000" cy="438150"/>
          </a:xfrm>
          <a:prstGeom prst="rect">
            <a:avLst/>
          </a:prstGeom>
          <a:noFill/>
          <a:ln w="9525">
            <a:noFill/>
            <a:miter lim="800000"/>
            <a:headEnd/>
            <a:tailEnd/>
          </a:ln>
        </p:spPr>
      </p:pic>
      <p:sp>
        <p:nvSpPr>
          <p:cNvPr id="16394"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endParaRPr lang="en-US" smtClean="0"/>
          </a:p>
        </p:txBody>
      </p:sp>
      <p:sp>
        <p:nvSpPr>
          <p:cNvPr id="16395"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4" name="日期版面配置區 3"/>
          <p:cNvSpPr>
            <a:spLocks noGrp="1"/>
          </p:cNvSpPr>
          <p:nvPr>
            <p:ph type="dt" sz="half" idx="2"/>
          </p:nvPr>
        </p:nvSpPr>
        <p:spPr>
          <a:xfrm>
            <a:off x="457200" y="6356350"/>
            <a:ext cx="2133600" cy="365125"/>
          </a:xfrm>
          <a:prstGeom prst="rect">
            <a:avLst/>
          </a:prstGeom>
        </p:spPr>
        <p:txBody>
          <a:bodyPr vert="horz" rtlCol="0" anchor="ctr"/>
          <a:lstStyle>
            <a:lvl1pPr algn="l" eaLnBrk="1" fontAlgn="auto" latinLnBrk="0" hangingPunct="1">
              <a:spcBef>
                <a:spcPts val="0"/>
              </a:spcBef>
              <a:spcAft>
                <a:spcPts val="0"/>
              </a:spcAft>
              <a:defRPr kumimoji="0" sz="1200" smtClean="0">
                <a:solidFill>
                  <a:schemeClr val="tx1">
                    <a:tint val="75000"/>
                  </a:schemeClr>
                </a:solidFill>
                <a:latin typeface="+mn-lt"/>
                <a:ea typeface="+mn-ea"/>
              </a:defRPr>
            </a:lvl1pPr>
          </a:lstStyle>
          <a:p>
            <a:pPr>
              <a:defRPr/>
            </a:pPr>
            <a:fld id="{1078FB3A-FD31-4694-905E-1DAD472B299E}" type="datetimeFigureOut">
              <a:rPr lang="zh-TW" altLang="en-US"/>
              <a:pPr>
                <a:defRPr/>
              </a:pPr>
              <a:t>2010/6/15</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rtlCol="0" anchor="ctr"/>
          <a:lstStyle>
            <a:lvl1pPr algn="ctr" eaLnBrk="1" fontAlgn="auto" latinLnBrk="0" hangingPunct="1">
              <a:spcBef>
                <a:spcPts val="0"/>
              </a:spcBef>
              <a:spcAft>
                <a:spcPts val="0"/>
              </a:spcAft>
              <a:defRPr kumimoji="0" sz="1200">
                <a:solidFill>
                  <a:schemeClr val="tx1">
                    <a:tint val="75000"/>
                  </a:scheme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rtlCol="0" anchor="ctr"/>
          <a:lstStyle>
            <a:lvl1pPr algn="r" eaLnBrk="1" fontAlgn="auto" latinLnBrk="0" hangingPunct="1">
              <a:spcBef>
                <a:spcPts val="0"/>
              </a:spcBef>
              <a:spcAft>
                <a:spcPts val="0"/>
              </a:spcAft>
              <a:defRPr kumimoji="0" sz="1200" smtClean="0">
                <a:solidFill>
                  <a:schemeClr val="tx1">
                    <a:tint val="75000"/>
                  </a:schemeClr>
                </a:solidFill>
                <a:latin typeface="+mn-lt"/>
                <a:ea typeface="+mn-ea"/>
              </a:defRPr>
            </a:lvl1pPr>
          </a:lstStyle>
          <a:p>
            <a:pPr>
              <a:defRPr/>
            </a:pPr>
            <a:fld id="{663956AC-262C-4A6C-ABCD-ED79C0162C28}"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780" r:id="rId1"/>
    <p:sldLayoutId id="2147483779" r:id="rId2"/>
    <p:sldLayoutId id="2147483781" r:id="rId3"/>
    <p:sldLayoutId id="2147483778" r:id="rId4"/>
    <p:sldLayoutId id="2147483777" r:id="rId5"/>
    <p:sldLayoutId id="2147483776" r:id="rId6"/>
    <p:sldLayoutId id="2147483775" r:id="rId7"/>
    <p:sldLayoutId id="2147483774" r:id="rId8"/>
    <p:sldLayoutId id="2147483773" r:id="rId9"/>
    <p:sldLayoutId id="2147483772" r:id="rId10"/>
    <p:sldLayoutId id="2147483771" r:id="rId11"/>
  </p:sldLayoutIdLst>
  <p:txStyles>
    <p:titleStyle>
      <a:lvl1pPr algn="ctr" rtl="0" fontAlgn="base">
        <a:spcBef>
          <a:spcPct val="0"/>
        </a:spcBef>
        <a:spcAft>
          <a:spcPct val="0"/>
        </a:spcAft>
        <a:defRPr sz="4400" kern="1200">
          <a:solidFill>
            <a:schemeClr val="tx2"/>
          </a:solidFill>
          <a:latin typeface="+mj-lt"/>
          <a:ea typeface="+mj-ea"/>
          <a:cs typeface="微軟正黑體"/>
        </a:defRPr>
      </a:lvl1pPr>
      <a:lvl2pPr algn="ctr" rtl="0" fontAlgn="base">
        <a:spcBef>
          <a:spcPct val="0"/>
        </a:spcBef>
        <a:spcAft>
          <a:spcPct val="0"/>
        </a:spcAft>
        <a:defRPr sz="4400">
          <a:solidFill>
            <a:schemeClr val="tx2"/>
          </a:solidFill>
          <a:latin typeface="Maiandra GD" pitchFamily="34" charset="0"/>
          <a:ea typeface="微軟正黑體"/>
          <a:cs typeface="微軟正黑體"/>
        </a:defRPr>
      </a:lvl2pPr>
      <a:lvl3pPr algn="ctr" rtl="0" fontAlgn="base">
        <a:spcBef>
          <a:spcPct val="0"/>
        </a:spcBef>
        <a:spcAft>
          <a:spcPct val="0"/>
        </a:spcAft>
        <a:defRPr sz="4400">
          <a:solidFill>
            <a:schemeClr val="tx2"/>
          </a:solidFill>
          <a:latin typeface="Maiandra GD" pitchFamily="34" charset="0"/>
          <a:ea typeface="微軟正黑體"/>
          <a:cs typeface="微軟正黑體"/>
        </a:defRPr>
      </a:lvl3pPr>
      <a:lvl4pPr algn="ctr" rtl="0" fontAlgn="base">
        <a:spcBef>
          <a:spcPct val="0"/>
        </a:spcBef>
        <a:spcAft>
          <a:spcPct val="0"/>
        </a:spcAft>
        <a:defRPr sz="4400">
          <a:solidFill>
            <a:schemeClr val="tx2"/>
          </a:solidFill>
          <a:latin typeface="Maiandra GD" pitchFamily="34" charset="0"/>
          <a:ea typeface="微軟正黑體"/>
          <a:cs typeface="微軟正黑體"/>
        </a:defRPr>
      </a:lvl4pPr>
      <a:lvl5pPr algn="ctr" rtl="0" fontAlgn="base">
        <a:spcBef>
          <a:spcPct val="0"/>
        </a:spcBef>
        <a:spcAft>
          <a:spcPct val="0"/>
        </a:spcAft>
        <a:defRPr sz="4400">
          <a:solidFill>
            <a:schemeClr val="tx2"/>
          </a:solidFill>
          <a:latin typeface="Maiandra GD" pitchFamily="34" charset="0"/>
          <a:ea typeface="微軟正黑體"/>
          <a:cs typeface="微軟正黑體"/>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fontAlgn="base">
        <a:spcBef>
          <a:spcPct val="20000"/>
        </a:spcBef>
        <a:spcAft>
          <a:spcPct val="0"/>
        </a:spcAft>
        <a:buClr>
          <a:schemeClr val="accent1"/>
        </a:buClr>
        <a:buSzPct val="50000"/>
        <a:buFont typeface="Wingdings 2" pitchFamily="18" charset="2"/>
        <a:buChar char=""/>
        <a:defRPr sz="3200" kern="1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50000"/>
        <a:buFont typeface="Wingdings 2" pitchFamily="18" charset="2"/>
        <a:buChar char="³"/>
        <a:defRPr sz="2800" kern="1200">
          <a:solidFill>
            <a:schemeClr val="tx1"/>
          </a:solidFill>
          <a:latin typeface="+mn-lt"/>
          <a:ea typeface="+mn-ea"/>
          <a:cs typeface="+mn-cs"/>
        </a:defRPr>
      </a:lvl2pPr>
      <a:lvl3pPr marL="1143000" indent="-228600" algn="l" rtl="0" fontAlgn="base">
        <a:spcBef>
          <a:spcPct val="20000"/>
        </a:spcBef>
        <a:spcAft>
          <a:spcPct val="0"/>
        </a:spcAft>
        <a:buClr>
          <a:srgbClr val="0BD0D9"/>
        </a:buClr>
        <a:buSzPct val="60000"/>
        <a:buFont typeface="Wingdings 2" pitchFamily="18" charset="2"/>
        <a:buChar char="®"/>
        <a:defRPr sz="2400" kern="1200">
          <a:solidFill>
            <a:schemeClr val="tx1"/>
          </a:solidFill>
          <a:latin typeface="+mn-lt"/>
          <a:ea typeface="+mn-ea"/>
          <a:cs typeface="+mn-cs"/>
        </a:defRPr>
      </a:lvl3pPr>
      <a:lvl4pPr marL="1600200" indent="-228600" algn="l" rtl="0" fontAlgn="base">
        <a:spcBef>
          <a:spcPct val="20000"/>
        </a:spcBef>
        <a:spcAft>
          <a:spcPct val="0"/>
        </a:spcAft>
        <a:buClr>
          <a:srgbClr val="7CCA62"/>
        </a:buClr>
        <a:buSzPct val="45000"/>
        <a:buFont typeface="Wingdings 2" pitchFamily="18" charset="2"/>
        <a:buChar char="¯"/>
        <a:defRPr sz="2000" kern="1200">
          <a:solidFill>
            <a:schemeClr val="tx1"/>
          </a:solidFill>
          <a:latin typeface="+mn-lt"/>
          <a:ea typeface="+mn-ea"/>
          <a:cs typeface="+mn-cs"/>
        </a:defRPr>
      </a:lvl4pPr>
      <a:lvl5pPr marL="2057400" indent="-228600" algn="l" rtl="0" fontAlgn="base">
        <a:spcBef>
          <a:spcPct val="20000"/>
        </a:spcBef>
        <a:spcAft>
          <a:spcPct val="0"/>
        </a:spcAft>
        <a:buClr>
          <a:srgbClr val="A5C249"/>
        </a:buClr>
        <a:buFont typeface="Wingdings 2" pitchFamily="18" charset="2"/>
        <a:buChar char=""/>
        <a:defRPr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Office_Word___1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Office_Word___22.docx"/><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字方塊 5"/>
          <p:cNvSpPr txBox="1"/>
          <p:nvPr/>
        </p:nvSpPr>
        <p:spPr>
          <a:xfrm>
            <a:off x="4787900" y="3933825"/>
            <a:ext cx="3641725" cy="2676525"/>
          </a:xfrm>
          <a:prstGeom prst="rect">
            <a:avLst/>
          </a:prstGeom>
          <a:noFill/>
        </p:spPr>
        <p:txBody>
          <a:bodyPr>
            <a:spAutoFit/>
          </a:bodyPr>
          <a:lstStyle/>
          <a:p>
            <a:pPr algn="ctr" fontAlgn="auto">
              <a:spcBef>
                <a:spcPts val="0"/>
              </a:spcBef>
              <a:spcAft>
                <a:spcPts val="0"/>
              </a:spcAft>
              <a:defRPr/>
            </a:pPr>
            <a:r>
              <a:rPr kumimoji="0" lang="zh-TW" altLang="en-US" sz="2400" dirty="0">
                <a:effectLst>
                  <a:outerShdw blurRad="38100" dist="38100" dir="2700000" algn="tl">
                    <a:srgbClr val="000000">
                      <a:alpha val="43137"/>
                    </a:srgbClr>
                  </a:outerShdw>
                </a:effectLst>
                <a:latin typeface="標楷體" pitchFamily="65" charset="-120"/>
                <a:ea typeface="標楷體" pitchFamily="65" charset="-120"/>
              </a:rPr>
              <a:t>小組成員：</a:t>
            </a:r>
            <a:endParaRPr kumimoji="0" lang="en-US" altLang="zh-TW" sz="2400" dirty="0">
              <a:effectLst>
                <a:outerShdw blurRad="38100" dist="38100" dir="2700000" algn="tl">
                  <a:srgbClr val="000000">
                    <a:alpha val="43137"/>
                  </a:srgbClr>
                </a:outerShdw>
              </a:effectLst>
              <a:latin typeface="標楷體" pitchFamily="65" charset="-120"/>
              <a:ea typeface="標楷體" pitchFamily="65" charset="-120"/>
            </a:endParaRPr>
          </a:p>
          <a:p>
            <a:pPr lvl="1" algn="ctr" fontAlgn="auto">
              <a:spcBef>
                <a:spcPts val="0"/>
              </a:spcBef>
              <a:spcAft>
                <a:spcPts val="0"/>
              </a:spcAft>
              <a:defRPr/>
            </a:pPr>
            <a:r>
              <a:rPr kumimoji="0" lang="en-US" altLang="zh-TW" sz="2400" dirty="0">
                <a:effectLst>
                  <a:outerShdw blurRad="38100" dist="38100" dir="2700000" algn="tl">
                    <a:srgbClr val="000000">
                      <a:alpha val="43137"/>
                    </a:srgbClr>
                  </a:outerShdw>
                </a:effectLst>
                <a:latin typeface="標楷體" pitchFamily="65" charset="-120"/>
                <a:ea typeface="標楷體" pitchFamily="65" charset="-120"/>
              </a:rPr>
              <a:t>497100077 </a:t>
            </a:r>
            <a:r>
              <a:rPr kumimoji="0" lang="zh-TW" altLang="en-US" sz="2400" dirty="0">
                <a:effectLst>
                  <a:outerShdw blurRad="38100" dist="38100" dir="2700000" algn="tl">
                    <a:srgbClr val="000000">
                      <a:alpha val="43137"/>
                    </a:srgbClr>
                  </a:outerShdw>
                </a:effectLst>
                <a:latin typeface="標楷體" pitchFamily="65" charset="-120"/>
                <a:ea typeface="標楷體" pitchFamily="65" charset="-120"/>
              </a:rPr>
              <a:t>林珮蓉</a:t>
            </a:r>
            <a:endParaRPr kumimoji="0" lang="en-US" altLang="zh-TW" sz="2400" dirty="0">
              <a:effectLst>
                <a:outerShdw blurRad="38100" dist="38100" dir="2700000" algn="tl">
                  <a:srgbClr val="000000">
                    <a:alpha val="43137"/>
                  </a:srgbClr>
                </a:outerShdw>
              </a:effectLst>
              <a:latin typeface="標楷體" pitchFamily="65" charset="-120"/>
              <a:ea typeface="標楷體" pitchFamily="65" charset="-120"/>
            </a:endParaRPr>
          </a:p>
          <a:p>
            <a:pPr lvl="1" algn="ctr" fontAlgn="auto">
              <a:spcBef>
                <a:spcPts val="0"/>
              </a:spcBef>
              <a:spcAft>
                <a:spcPts val="0"/>
              </a:spcAft>
              <a:defRPr/>
            </a:pPr>
            <a:r>
              <a:rPr kumimoji="0" lang="en-US" altLang="zh-TW" sz="2400" dirty="0">
                <a:effectLst>
                  <a:outerShdw blurRad="38100" dist="38100" dir="2700000" algn="tl">
                    <a:srgbClr val="000000">
                      <a:alpha val="43137"/>
                    </a:srgbClr>
                  </a:outerShdw>
                </a:effectLst>
                <a:latin typeface="標楷體" pitchFamily="65" charset="-120"/>
                <a:ea typeface="標楷體" pitchFamily="65" charset="-120"/>
              </a:rPr>
              <a:t>497100443 </a:t>
            </a:r>
            <a:r>
              <a:rPr kumimoji="0" lang="zh-TW" altLang="en-US" sz="2400" dirty="0">
                <a:effectLst>
                  <a:outerShdw blurRad="38100" dist="38100" dir="2700000" algn="tl">
                    <a:srgbClr val="000000">
                      <a:alpha val="43137"/>
                    </a:srgbClr>
                  </a:outerShdw>
                </a:effectLst>
                <a:latin typeface="標楷體" pitchFamily="65" charset="-120"/>
                <a:ea typeface="標楷體" pitchFamily="65" charset="-120"/>
              </a:rPr>
              <a:t>陳姿滿</a:t>
            </a:r>
            <a:endParaRPr kumimoji="0" lang="en-US" altLang="zh-TW" sz="2400" dirty="0">
              <a:effectLst>
                <a:outerShdw blurRad="38100" dist="38100" dir="2700000" algn="tl">
                  <a:srgbClr val="000000">
                    <a:alpha val="43137"/>
                  </a:srgbClr>
                </a:outerShdw>
              </a:effectLst>
              <a:latin typeface="標楷體" pitchFamily="65" charset="-120"/>
              <a:ea typeface="標楷體" pitchFamily="65" charset="-120"/>
            </a:endParaRPr>
          </a:p>
          <a:p>
            <a:pPr lvl="1" algn="ctr" fontAlgn="auto">
              <a:spcBef>
                <a:spcPts val="0"/>
              </a:spcBef>
              <a:spcAft>
                <a:spcPts val="0"/>
              </a:spcAft>
              <a:defRPr/>
            </a:pPr>
            <a:r>
              <a:rPr kumimoji="0" lang="en-US" altLang="zh-TW" sz="2400" dirty="0">
                <a:effectLst>
                  <a:outerShdw blurRad="38100" dist="38100" dir="2700000" algn="tl">
                    <a:srgbClr val="000000">
                      <a:alpha val="43137"/>
                    </a:srgbClr>
                  </a:outerShdw>
                </a:effectLst>
                <a:latin typeface="標楷體" pitchFamily="65" charset="-120"/>
                <a:ea typeface="標楷體" pitchFamily="65" charset="-120"/>
              </a:rPr>
              <a:t>497100493 </a:t>
            </a:r>
            <a:r>
              <a:rPr kumimoji="0" lang="zh-TW" altLang="zh-TW" sz="2400" dirty="0">
                <a:effectLst>
                  <a:outerShdw blurRad="38100" dist="38100" dir="2700000" algn="tl">
                    <a:srgbClr val="000000">
                      <a:alpha val="43137"/>
                    </a:srgbClr>
                  </a:outerShdw>
                </a:effectLst>
                <a:latin typeface="標楷體" pitchFamily="65" charset="-120"/>
                <a:ea typeface="標楷體" pitchFamily="65" charset="-120"/>
              </a:rPr>
              <a:t>黃俞佩</a:t>
            </a:r>
            <a:endParaRPr kumimoji="0" lang="en-US" altLang="zh-TW" sz="2400" dirty="0">
              <a:effectLst>
                <a:outerShdw blurRad="38100" dist="38100" dir="2700000" algn="tl">
                  <a:srgbClr val="000000">
                    <a:alpha val="43137"/>
                  </a:srgbClr>
                </a:outerShdw>
              </a:effectLst>
              <a:latin typeface="標楷體" pitchFamily="65" charset="-120"/>
              <a:ea typeface="標楷體" pitchFamily="65" charset="-120"/>
            </a:endParaRPr>
          </a:p>
          <a:p>
            <a:pPr lvl="1" algn="ctr" fontAlgn="auto">
              <a:spcBef>
                <a:spcPts val="0"/>
              </a:spcBef>
              <a:spcAft>
                <a:spcPts val="0"/>
              </a:spcAft>
              <a:defRPr/>
            </a:pPr>
            <a:r>
              <a:rPr kumimoji="0" lang="en-US" altLang="zh-TW" sz="2400" dirty="0">
                <a:effectLst>
                  <a:outerShdw blurRad="38100" dist="38100" dir="2700000" algn="tl">
                    <a:srgbClr val="000000">
                      <a:alpha val="43137"/>
                    </a:srgbClr>
                  </a:outerShdw>
                </a:effectLst>
                <a:latin typeface="標楷體" pitchFamily="65" charset="-120"/>
                <a:ea typeface="標楷體" pitchFamily="65" charset="-120"/>
              </a:rPr>
              <a:t>497100510 </a:t>
            </a:r>
            <a:r>
              <a:rPr kumimoji="0" lang="zh-TW" altLang="en-US" sz="2400" dirty="0">
                <a:effectLst>
                  <a:outerShdw blurRad="38100" dist="38100" dir="2700000" algn="tl">
                    <a:srgbClr val="000000">
                      <a:alpha val="43137"/>
                    </a:srgbClr>
                  </a:outerShdw>
                </a:effectLst>
                <a:latin typeface="標楷體" pitchFamily="65" charset="-120"/>
                <a:ea typeface="標楷體" pitchFamily="65" charset="-120"/>
              </a:rPr>
              <a:t>許</a:t>
            </a:r>
            <a:r>
              <a:rPr kumimoji="0" lang="zh-TW" altLang="en-US" sz="2400" dirty="0">
                <a:effectLst>
                  <a:outerShdw blurRad="38100" dist="38100" dir="2700000" algn="tl">
                    <a:srgbClr val="000000">
                      <a:alpha val="43137"/>
                    </a:srgbClr>
                  </a:outerShdw>
                </a:effectLst>
                <a:latin typeface="標楷體" pitchFamily="65" charset="-120"/>
                <a:ea typeface="標楷體" pitchFamily="65" charset="-120"/>
              </a:rPr>
              <a:t>皓</a:t>
            </a:r>
            <a:r>
              <a:rPr kumimoji="0" lang="zh-TW" altLang="en-US" sz="2400" dirty="0">
                <a:effectLst>
                  <a:outerShdw blurRad="38100" dist="38100" dir="2700000" algn="tl">
                    <a:srgbClr val="000000">
                      <a:alpha val="43137"/>
                    </a:srgbClr>
                  </a:outerShdw>
                </a:effectLst>
                <a:latin typeface="標楷體" pitchFamily="65" charset="-120"/>
                <a:ea typeface="標楷體" pitchFamily="65" charset="-120"/>
              </a:rPr>
              <a:t>淳</a:t>
            </a:r>
            <a:endParaRPr kumimoji="0" lang="en-US" altLang="zh-TW" sz="2400" dirty="0">
              <a:effectLst>
                <a:outerShdw blurRad="38100" dist="38100" dir="2700000" algn="tl">
                  <a:srgbClr val="000000">
                    <a:alpha val="43137"/>
                  </a:srgbClr>
                </a:outerShdw>
              </a:effectLst>
              <a:latin typeface="標楷體" pitchFamily="65" charset="-120"/>
              <a:ea typeface="標楷體" pitchFamily="65" charset="-120"/>
            </a:endParaRPr>
          </a:p>
          <a:p>
            <a:pPr lvl="1" algn="ctr" fontAlgn="auto">
              <a:spcBef>
                <a:spcPts val="0"/>
              </a:spcBef>
              <a:spcAft>
                <a:spcPts val="0"/>
              </a:spcAft>
              <a:defRPr/>
            </a:pPr>
            <a:r>
              <a:rPr kumimoji="0" lang="en-US" altLang="zh-TW" sz="2400" dirty="0">
                <a:effectLst>
                  <a:outerShdw blurRad="38100" dist="38100" dir="2700000" algn="tl">
                    <a:srgbClr val="000000">
                      <a:alpha val="43137"/>
                    </a:srgbClr>
                  </a:outerShdw>
                </a:effectLst>
                <a:latin typeface="標楷體" pitchFamily="65" charset="-120"/>
                <a:ea typeface="標楷體" pitchFamily="65" charset="-120"/>
              </a:rPr>
              <a:t>497100558 </a:t>
            </a:r>
            <a:r>
              <a:rPr kumimoji="0" lang="zh-TW" altLang="en-US" sz="2400" dirty="0">
                <a:effectLst>
                  <a:outerShdw blurRad="38100" dist="38100" dir="2700000" algn="tl">
                    <a:srgbClr val="000000">
                      <a:alpha val="43137"/>
                    </a:srgbClr>
                  </a:outerShdw>
                </a:effectLst>
                <a:latin typeface="標楷體" pitchFamily="65" charset="-120"/>
                <a:ea typeface="標楷體" pitchFamily="65" charset="-120"/>
              </a:rPr>
              <a:t>陳</a:t>
            </a:r>
            <a:r>
              <a:rPr kumimoji="0" lang="zh-TW" altLang="en-US" sz="2400" dirty="0">
                <a:effectLst>
                  <a:outerShdw blurRad="38100" dist="38100" dir="2700000" algn="tl">
                    <a:srgbClr val="000000">
                      <a:alpha val="43137"/>
                    </a:srgbClr>
                  </a:outerShdw>
                </a:effectLst>
                <a:latin typeface="標楷體" pitchFamily="65" charset="-120"/>
                <a:ea typeface="標楷體" pitchFamily="65" charset="-120"/>
              </a:rPr>
              <a:t>佩</a:t>
            </a:r>
            <a:r>
              <a:rPr kumimoji="0" lang="zh-TW" altLang="en-US" sz="2400" dirty="0">
                <a:effectLst>
                  <a:outerShdw blurRad="38100" dist="38100" dir="2700000" algn="tl">
                    <a:srgbClr val="000000">
                      <a:alpha val="43137"/>
                    </a:srgbClr>
                  </a:outerShdw>
                </a:effectLst>
                <a:latin typeface="標楷體" pitchFamily="65" charset="-120"/>
                <a:ea typeface="標楷體" pitchFamily="65" charset="-120"/>
              </a:rPr>
              <a:t>妤</a:t>
            </a:r>
            <a:endParaRPr kumimoji="0" lang="en-US" altLang="zh-TW" sz="2400" dirty="0">
              <a:effectLst>
                <a:outerShdw blurRad="38100" dist="38100" dir="2700000" algn="tl">
                  <a:srgbClr val="000000">
                    <a:alpha val="43137"/>
                  </a:srgbClr>
                </a:outerShdw>
              </a:effectLst>
              <a:latin typeface="標楷體" pitchFamily="65" charset="-120"/>
              <a:ea typeface="標楷體" pitchFamily="65" charset="-120"/>
            </a:endParaRPr>
          </a:p>
          <a:p>
            <a:pPr lvl="1" algn="ctr" fontAlgn="auto">
              <a:spcBef>
                <a:spcPts val="0"/>
              </a:spcBef>
              <a:spcAft>
                <a:spcPts val="0"/>
              </a:spcAft>
              <a:defRPr/>
            </a:pPr>
            <a:r>
              <a:rPr kumimoji="0" lang="en-US" altLang="zh-TW" sz="2400" dirty="0">
                <a:effectLst>
                  <a:outerShdw blurRad="38100" dist="38100" dir="2700000" algn="tl">
                    <a:srgbClr val="000000">
                      <a:alpha val="43137"/>
                    </a:srgbClr>
                  </a:outerShdw>
                </a:effectLst>
                <a:latin typeface="標楷體" pitchFamily="65" charset="-120"/>
                <a:ea typeface="標楷體" pitchFamily="65" charset="-120"/>
              </a:rPr>
              <a:t>497100596 </a:t>
            </a:r>
            <a:r>
              <a:rPr kumimoji="0" lang="zh-TW" altLang="en-US" sz="2400" dirty="0">
                <a:effectLst>
                  <a:outerShdw blurRad="38100" dist="38100" dir="2700000" algn="tl">
                    <a:srgbClr val="000000">
                      <a:alpha val="43137"/>
                    </a:srgbClr>
                  </a:outerShdw>
                </a:effectLst>
                <a:latin typeface="標楷體" pitchFamily="65" charset="-120"/>
                <a:ea typeface="標楷體" pitchFamily="65" charset="-120"/>
              </a:rPr>
              <a:t>陳凱璘</a:t>
            </a:r>
            <a:endParaRPr kumimoji="0" lang="en-US" altLang="zh-TW" sz="2400" dirty="0">
              <a:effectLst>
                <a:outerShdw blurRad="38100" dist="38100" dir="2700000" algn="tl">
                  <a:srgbClr val="000000">
                    <a:alpha val="43137"/>
                  </a:srgbClr>
                </a:outerShdw>
              </a:effectLst>
              <a:latin typeface="標楷體" pitchFamily="65" charset="-120"/>
              <a:ea typeface="標楷體" pitchFamily="65" charset="-120"/>
            </a:endParaRPr>
          </a:p>
        </p:txBody>
      </p:sp>
      <p:sp>
        <p:nvSpPr>
          <p:cNvPr id="7" name="標題 6"/>
          <p:cNvSpPr>
            <a:spLocks noGrp="1"/>
          </p:cNvSpPr>
          <p:nvPr>
            <p:ph type="ctrTitle"/>
          </p:nvPr>
        </p:nvSpPr>
        <p:spPr>
          <a:xfrm>
            <a:off x="642910" y="1571612"/>
            <a:ext cx="7772400" cy="1470025"/>
          </a:xfrm>
        </p:spPr>
        <p:txBody>
          <a:bodyPr rtlCol="0">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Aft>
                <a:spcPts val="0"/>
              </a:spcAft>
              <a:defRPr/>
            </a:pPr>
            <a:r>
              <a:rPr lang="zh-TW" altLang="en-US" sz="72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reflection blurRad="12700" stA="50000" endPos="50000" dist="5000" dir="5400000" sy="-100000" rotWithShape="0"/>
                </a:effectLst>
                <a:latin typeface="標楷體" pitchFamily="65" charset="-120"/>
                <a:ea typeface="標楷體" pitchFamily="65" charset="-120"/>
                <a:cs typeface="+mj-cs"/>
              </a:rPr>
              <a:t>人文學者資訊行為</a:t>
            </a:r>
            <a:endParaRPr lang="zh-TW" altLang="en-US" sz="72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reflection blurRad="12700" stA="50000" endPos="50000" dist="5000" dir="5400000" sy="-100000" rotWithShape="0"/>
              </a:effectLst>
              <a:latin typeface="標楷體" pitchFamily="65" charset="-120"/>
              <a:ea typeface="標楷體" pitchFamily="65" charset="-120"/>
              <a:cs typeface="+mj-cs"/>
            </a:endParaRPr>
          </a:p>
        </p:txBody>
      </p:sp>
      <p:sp>
        <p:nvSpPr>
          <p:cNvPr id="8" name="副標題 7"/>
          <p:cNvSpPr>
            <a:spLocks noGrp="1"/>
          </p:cNvSpPr>
          <p:nvPr>
            <p:ph type="subTitle" idx="1"/>
          </p:nvPr>
        </p:nvSpPr>
        <p:spPr>
          <a:xfrm>
            <a:off x="1357290" y="3143248"/>
            <a:ext cx="6400800" cy="642942"/>
          </a:xfrm>
        </p:spPr>
        <p:txBody>
          <a:bodyPr rtlCol="0">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fontAlgn="auto">
              <a:spcAft>
                <a:spcPts val="0"/>
              </a:spcAft>
              <a:buFont typeface="Wingdings 2"/>
              <a:buNone/>
              <a:defRPr/>
            </a:pPr>
            <a:r>
              <a:rPr lang="en-US" altLang="zh-TW" sz="3600" b="1" dirty="0" smtClean="0">
                <a:ln w="12700">
                  <a:solidFill>
                    <a:schemeClr val="tx2">
                      <a:satMod val="155000"/>
                    </a:schemeClr>
                  </a:solidFill>
                  <a:prstDash val="solid"/>
                </a:ln>
                <a:solidFill>
                  <a:srgbClr val="7030A0"/>
                </a:solidFill>
                <a:effectLst>
                  <a:outerShdw blurRad="38100" dist="38100" dir="2700000" algn="tl">
                    <a:srgbClr val="000000">
                      <a:alpha val="43137"/>
                    </a:srgbClr>
                  </a:outerShdw>
                </a:effectLst>
                <a:latin typeface="標楷體" pitchFamily="65" charset="-120"/>
                <a:ea typeface="標楷體" pitchFamily="65" charset="-120"/>
              </a:rPr>
              <a:t>-</a:t>
            </a:r>
            <a:r>
              <a:rPr lang="zh-TW" altLang="en-US" sz="3600" b="1" dirty="0" smtClean="0">
                <a:ln w="12700">
                  <a:solidFill>
                    <a:schemeClr val="tx2">
                      <a:satMod val="155000"/>
                    </a:schemeClr>
                  </a:solidFill>
                  <a:prstDash val="solid"/>
                </a:ln>
                <a:solidFill>
                  <a:srgbClr val="7030A0"/>
                </a:solidFill>
                <a:effectLst>
                  <a:outerShdw blurRad="38100" dist="38100" dir="2700000" algn="tl">
                    <a:srgbClr val="000000">
                      <a:alpha val="43137"/>
                    </a:srgbClr>
                  </a:outerShdw>
                </a:effectLst>
                <a:latin typeface="標楷體" pitchFamily="65" charset="-120"/>
                <a:ea typeface="標楷體" pitchFamily="65" charset="-120"/>
              </a:rPr>
              <a:t>應用美術系</a:t>
            </a:r>
            <a:r>
              <a:rPr lang="en-US" altLang="zh-TW" sz="3600" b="1" dirty="0" smtClean="0">
                <a:ln w="12700">
                  <a:solidFill>
                    <a:schemeClr val="tx2">
                      <a:satMod val="155000"/>
                    </a:schemeClr>
                  </a:solidFill>
                  <a:prstDash val="solid"/>
                </a:ln>
                <a:solidFill>
                  <a:srgbClr val="7030A0"/>
                </a:solidFill>
                <a:effectLst>
                  <a:outerShdw blurRad="38100" dist="38100" dir="2700000" algn="tl">
                    <a:srgbClr val="000000">
                      <a:alpha val="43137"/>
                    </a:srgbClr>
                  </a:outerShdw>
                </a:effectLst>
                <a:latin typeface="標楷體" pitchFamily="65" charset="-120"/>
                <a:ea typeface="標楷體" pitchFamily="65" charset="-120"/>
              </a:rPr>
              <a:t>-</a:t>
            </a:r>
            <a:endParaRPr lang="zh-TW" altLang="en-US" sz="3600" b="1" dirty="0" smtClean="0">
              <a:ln w="12700">
                <a:solidFill>
                  <a:schemeClr val="tx2">
                    <a:satMod val="155000"/>
                  </a:schemeClr>
                </a:solidFill>
                <a:prstDash val="solid"/>
              </a:ln>
              <a:solidFill>
                <a:srgbClr val="7030A0"/>
              </a:solidFill>
              <a:effectLst>
                <a:outerShdw blurRad="38100" dist="38100" dir="2700000" algn="tl">
                  <a:srgbClr val="000000">
                    <a:alpha val="43137"/>
                  </a:srgbClr>
                </a:outerShdw>
              </a:effectLst>
              <a:latin typeface="標楷體" pitchFamily="65" charset="-120"/>
              <a:ea typeface="標楷體" pitchFamily="65" charset="-120"/>
            </a:endParaRPr>
          </a:p>
          <a:p>
            <a:pPr fontAlgn="auto">
              <a:spcAft>
                <a:spcPts val="0"/>
              </a:spcAft>
              <a:buFont typeface="Wingdings 2"/>
              <a:buNone/>
              <a:defRPr/>
            </a:pPr>
            <a:endParaRPr lang="zh-TW" alt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algn="l" fontAlgn="auto">
              <a:spcAft>
                <a:spcPts val="0"/>
              </a:spcAft>
              <a:defRPr/>
            </a:pPr>
            <a:r>
              <a:rPr lang="zh-TW" altLang="en-US" dirty="0" smtClean="0">
                <a:effectLst>
                  <a:outerShdw blurRad="38100" dist="38100" dir="2700000" algn="tl">
                    <a:srgbClr val="000000">
                      <a:alpha val="43137"/>
                    </a:srgbClr>
                  </a:outerShdw>
                </a:effectLst>
                <a:latin typeface="標楷體" pitchFamily="65" charset="-120"/>
                <a:ea typeface="標楷體" pitchFamily="65" charset="-120"/>
                <a:cs typeface="+mj-cs"/>
              </a:rPr>
              <a:t>四、訪問後分析</a:t>
            </a:r>
            <a:endParaRPr lang="zh-TW" altLang="en-US" dirty="0">
              <a:effectLst>
                <a:outerShdw blurRad="38100" dist="38100" dir="2700000" algn="tl">
                  <a:srgbClr val="000000">
                    <a:alpha val="43137"/>
                  </a:srgbClr>
                </a:outerShdw>
              </a:effectLst>
              <a:latin typeface="標楷體" pitchFamily="65" charset="-120"/>
              <a:ea typeface="標楷體" pitchFamily="65" charset="-120"/>
              <a:cs typeface="+mj-cs"/>
            </a:endParaRPr>
          </a:p>
        </p:txBody>
      </p:sp>
      <p:sp>
        <p:nvSpPr>
          <p:cNvPr id="24578" name="內容版面配置區 2"/>
          <p:cNvSpPr>
            <a:spLocks noGrp="1"/>
          </p:cNvSpPr>
          <p:nvPr>
            <p:ph idx="1"/>
          </p:nvPr>
        </p:nvSpPr>
        <p:spPr/>
        <p:txBody>
          <a:bodyPr/>
          <a:lstStyle/>
          <a:p>
            <a:pPr lvl="1" algn="just" eaLnBrk="0" hangingPunct="0">
              <a:buFont typeface="Wingdings 2" pitchFamily="18" charset="2"/>
              <a:buNone/>
            </a:pPr>
            <a:r>
              <a:rPr lang="en-US" altLang="zh-TW" smtClean="0">
                <a:latin typeface="標楷體" pitchFamily="65" charset="-120"/>
                <a:ea typeface="標楷體" pitchFamily="65" charset="-120"/>
              </a:rPr>
              <a:t>5.</a:t>
            </a:r>
            <a:r>
              <a:rPr lang="zh-TW" altLang="zh-TW" smtClean="0">
                <a:latin typeface="標楷體" pitchFamily="65" charset="-120"/>
                <a:ea typeface="標楷體" pitchFamily="65" charset="-120"/>
              </a:rPr>
              <a:t>圖書館提供的電子書</a:t>
            </a:r>
            <a:r>
              <a:rPr lang="en-US" altLang="zh-TW" smtClean="0">
                <a:latin typeface="標楷體" pitchFamily="65" charset="-120"/>
                <a:ea typeface="標楷體" pitchFamily="65" charset="-120"/>
              </a:rPr>
              <a:t>/</a:t>
            </a:r>
            <a:r>
              <a:rPr lang="zh-TW" altLang="zh-TW" smtClean="0">
                <a:latin typeface="標楷體" pitchFamily="65" charset="-120"/>
                <a:ea typeface="標楷體" pitchFamily="65" charset="-120"/>
              </a:rPr>
              <a:t>電子期刊的使用習慣</a:t>
            </a:r>
            <a:r>
              <a:rPr lang="zh-TW" altLang="en-US" smtClean="0">
                <a:latin typeface="標楷體" pitchFamily="65" charset="-120"/>
                <a:ea typeface="標楷體" pitchFamily="65" charset="-120"/>
              </a:rPr>
              <a:t>、</a:t>
            </a:r>
            <a:r>
              <a:rPr lang="zh-TW" altLang="zh-TW" smtClean="0">
                <a:latin typeface="標楷體" pitchFamily="65" charset="-120"/>
                <a:ea typeface="標楷體" pitchFamily="65" charset="-120"/>
              </a:rPr>
              <a:t>態度</a:t>
            </a:r>
            <a:endParaRPr lang="en-US" altLang="zh-TW" smtClean="0">
              <a:latin typeface="標楷體" pitchFamily="65" charset="-120"/>
              <a:ea typeface="標楷體" pitchFamily="65" charset="-120"/>
            </a:endParaRPr>
          </a:p>
          <a:p>
            <a:pPr lvl="1" algn="just" eaLnBrk="0" hangingPunct="0">
              <a:buFont typeface="Wingdings 2" pitchFamily="18" charset="2"/>
              <a:buNone/>
            </a:pPr>
            <a:r>
              <a:rPr lang="zh-TW" altLang="en-US" smtClean="0">
                <a:latin typeface="標楷體" pitchFamily="65" charset="-120"/>
                <a:ea typeface="標楷體" pitchFamily="65" charset="-120"/>
              </a:rPr>
              <a:t>  </a:t>
            </a:r>
            <a:r>
              <a:rPr lang="zh-TW" altLang="zh-TW" smtClean="0">
                <a:latin typeface="標楷體" pitchFamily="65" charset="-120"/>
                <a:ea typeface="標楷體" pitchFamily="65" charset="-120"/>
              </a:rPr>
              <a:t>因為不太使用圖書館進而影響到電子書</a:t>
            </a:r>
            <a:r>
              <a:rPr lang="en-US" altLang="zh-TW" smtClean="0">
                <a:latin typeface="標楷體" pitchFamily="65" charset="-120"/>
                <a:ea typeface="標楷體" pitchFamily="65" charset="-120"/>
              </a:rPr>
              <a:t>/</a:t>
            </a:r>
            <a:r>
              <a:rPr lang="zh-TW" altLang="zh-TW" smtClean="0">
                <a:latin typeface="標楷體" pitchFamily="65" charset="-120"/>
                <a:ea typeface="標楷體" pitchFamily="65" charset="-120"/>
              </a:rPr>
              <a:t>電子期刊的使用</a:t>
            </a:r>
            <a:r>
              <a:rPr lang="zh-TW" altLang="en-US" smtClean="0">
                <a:latin typeface="標楷體" pitchFamily="65" charset="-120"/>
                <a:ea typeface="標楷體" pitchFamily="65" charset="-120"/>
              </a:rPr>
              <a:t>情況</a:t>
            </a:r>
            <a:r>
              <a:rPr lang="zh-TW" altLang="zh-TW" smtClean="0">
                <a:latin typeface="標楷體" pitchFamily="65" charset="-120"/>
                <a:ea typeface="標楷體" pitchFamily="65" charset="-120"/>
              </a:rPr>
              <a:t>，有些教授</a:t>
            </a:r>
            <a:r>
              <a:rPr lang="zh-TW" altLang="en-US" smtClean="0">
                <a:latin typeface="標楷體" pitchFamily="65" charset="-120"/>
                <a:ea typeface="標楷體" pitchFamily="65" charset="-120"/>
              </a:rPr>
              <a:t>甚至</a:t>
            </a:r>
            <a:r>
              <a:rPr lang="zh-TW" altLang="zh-TW" smtClean="0">
                <a:latin typeface="標楷體" pitchFamily="65" charset="-120"/>
                <a:ea typeface="標楷體" pitchFamily="65" charset="-120"/>
              </a:rPr>
              <a:t>有自己整理的一套電子書</a:t>
            </a:r>
            <a:r>
              <a:rPr lang="zh-TW" altLang="en-US" smtClean="0">
                <a:latin typeface="標楷體" pitchFamily="65" charset="-120"/>
                <a:ea typeface="標楷體" pitchFamily="65" charset="-120"/>
              </a:rPr>
              <a:t>。大體而言，</a:t>
            </a:r>
            <a:r>
              <a:rPr lang="zh-TW" altLang="zh-TW" smtClean="0">
                <a:latin typeface="標楷體" pitchFamily="65" charset="-120"/>
                <a:ea typeface="標楷體" pitchFamily="65" charset="-120"/>
              </a:rPr>
              <a:t>學校提供的</a:t>
            </a:r>
            <a:r>
              <a:rPr lang="zh-TW" altLang="en-US" smtClean="0">
                <a:latin typeface="標楷體" pitchFamily="65" charset="-120"/>
                <a:ea typeface="標楷體" pitchFamily="65" charset="-120"/>
              </a:rPr>
              <a:t>資源</a:t>
            </a:r>
            <a:r>
              <a:rPr lang="zh-TW" altLang="zh-TW" smtClean="0">
                <a:latin typeface="標楷體" pitchFamily="65" charset="-120"/>
                <a:ea typeface="標楷體" pitchFamily="65" charset="-120"/>
              </a:rPr>
              <a:t>通常不太符合他們的需求</a:t>
            </a:r>
            <a:r>
              <a:rPr lang="zh-TW" altLang="en-US" smtClean="0">
                <a:latin typeface="標楷體" pitchFamily="65" charset="-120"/>
                <a:ea typeface="標楷體" pitchFamily="65" charset="-120"/>
              </a:rPr>
              <a:t>，</a:t>
            </a:r>
            <a:r>
              <a:rPr lang="zh-TW" altLang="zh-TW" smtClean="0">
                <a:latin typeface="標楷體" pitchFamily="65" charset="-120"/>
                <a:ea typeface="標楷體" pitchFamily="65" charset="-120"/>
              </a:rPr>
              <a:t>但</a:t>
            </a:r>
            <a:r>
              <a:rPr lang="zh-TW" altLang="en-US" smtClean="0">
                <a:latin typeface="標楷體" pitchFamily="65" charset="-120"/>
                <a:ea typeface="標楷體" pitchFamily="65" charset="-120"/>
              </a:rPr>
              <a:t>還是</a:t>
            </a:r>
            <a:r>
              <a:rPr lang="zh-TW" altLang="zh-TW" smtClean="0">
                <a:latin typeface="標楷體" pitchFamily="65" charset="-120"/>
                <a:ea typeface="標楷體" pitchFamily="65" charset="-120"/>
              </a:rPr>
              <a:t>有</a:t>
            </a:r>
            <a:r>
              <a:rPr lang="zh-TW" altLang="en-US" smtClean="0">
                <a:latin typeface="標楷體" pitchFamily="65" charset="-120"/>
                <a:ea typeface="標楷體" pitchFamily="65" charset="-120"/>
              </a:rPr>
              <a:t>一</a:t>
            </a:r>
            <a:r>
              <a:rPr lang="zh-TW" altLang="zh-TW" smtClean="0">
                <a:latin typeface="標楷體" pitchFamily="65" charset="-120"/>
                <a:ea typeface="標楷體" pitchFamily="65" charset="-120"/>
              </a:rPr>
              <a:t>些教授很喜歡使用學校提供的這些資源。</a:t>
            </a:r>
            <a:endParaRPr lang="en-US" altLang="zh-TW" smtClean="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algn="l" fontAlgn="auto">
              <a:spcAft>
                <a:spcPts val="0"/>
              </a:spcAft>
              <a:defRPr/>
            </a:pPr>
            <a:r>
              <a:rPr lang="zh-TW" altLang="en-US" dirty="0" smtClean="0">
                <a:effectLst>
                  <a:outerShdw blurRad="38100" dist="38100" dir="2700000" algn="tl">
                    <a:srgbClr val="000000">
                      <a:alpha val="43137"/>
                    </a:srgbClr>
                  </a:outerShdw>
                </a:effectLst>
                <a:latin typeface="標楷體" pitchFamily="65" charset="-120"/>
                <a:ea typeface="標楷體" pitchFamily="65" charset="-120"/>
                <a:cs typeface="+mj-cs"/>
              </a:rPr>
              <a:t>五、結論</a:t>
            </a:r>
            <a:endParaRPr lang="zh-TW" altLang="en-US" dirty="0">
              <a:effectLst>
                <a:outerShdw blurRad="38100" dist="38100" dir="2700000" algn="tl">
                  <a:srgbClr val="000000">
                    <a:alpha val="43137"/>
                  </a:srgbClr>
                </a:outerShdw>
              </a:effectLst>
              <a:latin typeface="標楷體" pitchFamily="65" charset="-120"/>
              <a:ea typeface="標楷體" pitchFamily="65" charset="-120"/>
              <a:cs typeface="+mj-cs"/>
            </a:endParaRPr>
          </a:p>
        </p:txBody>
      </p:sp>
      <p:sp>
        <p:nvSpPr>
          <p:cNvPr id="25602" name="內容版面配置區 2"/>
          <p:cNvSpPr>
            <a:spLocks noGrp="1"/>
          </p:cNvSpPr>
          <p:nvPr>
            <p:ph idx="1"/>
          </p:nvPr>
        </p:nvSpPr>
        <p:spPr/>
        <p:txBody>
          <a:bodyPr/>
          <a:lstStyle/>
          <a:p>
            <a:pPr algn="just" eaLnBrk="0" hangingPunct="0">
              <a:buFont typeface="Wingdings 2" pitchFamily="18" charset="2"/>
              <a:buNone/>
            </a:pPr>
            <a:r>
              <a:rPr lang="en-US" altLang="zh-TW" sz="2400" smtClean="0"/>
              <a:t>	</a:t>
            </a:r>
            <a:r>
              <a:rPr lang="zh-TW" altLang="en-US" sz="2800" smtClean="0">
                <a:latin typeface="標楷體" pitchFamily="65" charset="-120"/>
                <a:ea typeface="標楷體" pitchFamily="65" charset="-120"/>
              </a:rPr>
              <a:t>不管是教學或是研究上所使用的資源還是以書本為主，也喜歡自己思考或整合從展覽、影片等來源中得到的想法、心得，對於網路上的資源並不排斥，有些老師甚至很喜歡使用，老師們認為學校的圖書館應加強藝術方面的館藏才能吸引他們去使用。</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685800" y="2924175"/>
            <a:ext cx="7772400" cy="1362075"/>
          </a:xfrm>
        </p:spPr>
        <p:txBody>
          <a:bodyPr rtlCol="0">
            <a:normAutofit/>
          </a:bodyPr>
          <a:lstStyle/>
          <a:p>
            <a:pPr fontAlgn="auto">
              <a:spcAft>
                <a:spcPts val="0"/>
              </a:spcAft>
              <a:defRPr/>
            </a:pPr>
            <a:r>
              <a:rPr lang="en-US" altLang="zh-TW" b="1" dirty="0" smtClean="0">
                <a:effectLst>
                  <a:outerShdw blurRad="38100" dist="38100" dir="2700000" algn="tl">
                    <a:srgbClr val="000000">
                      <a:alpha val="43137"/>
                    </a:srgbClr>
                  </a:outerShdw>
                </a:effectLst>
                <a:latin typeface="Times New Roman" pitchFamily="18" charset="0"/>
                <a:cs typeface="Times New Roman" pitchFamily="18" charset="0"/>
              </a:rPr>
              <a:t>~THE END~</a:t>
            </a:r>
            <a:endParaRPr lang="zh-TW" altLang="en-US"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algn="l" fontAlgn="auto">
              <a:spcAft>
                <a:spcPts val="0"/>
              </a:spcAft>
              <a:defRPr/>
            </a:pPr>
            <a:r>
              <a:rPr lang="zh-TW" altLang="en-US" dirty="0" smtClean="0">
                <a:effectLst>
                  <a:outerShdw blurRad="38100" dist="38100" dir="2700000" algn="tl">
                    <a:srgbClr val="000000">
                      <a:alpha val="43137"/>
                    </a:srgbClr>
                  </a:outerShdw>
                </a:effectLst>
                <a:latin typeface="標楷體" pitchFamily="65" charset="-120"/>
                <a:ea typeface="標楷體" pitchFamily="65" charset="-120"/>
                <a:cs typeface="+mj-cs"/>
              </a:rPr>
              <a:t>一、前言</a:t>
            </a:r>
            <a:endParaRPr lang="zh-TW" altLang="en-US" dirty="0">
              <a:effectLst>
                <a:outerShdw blurRad="38100" dist="38100" dir="2700000" algn="tl">
                  <a:srgbClr val="000000">
                    <a:alpha val="43137"/>
                  </a:srgbClr>
                </a:outerShdw>
              </a:effectLst>
              <a:latin typeface="標楷體" pitchFamily="65" charset="-120"/>
              <a:ea typeface="標楷體" pitchFamily="65" charset="-120"/>
              <a:cs typeface="+mj-cs"/>
            </a:endParaRPr>
          </a:p>
        </p:txBody>
      </p:sp>
      <p:sp>
        <p:nvSpPr>
          <p:cNvPr id="14338" name="內容版面配置區 2"/>
          <p:cNvSpPr>
            <a:spLocks noGrp="1"/>
          </p:cNvSpPr>
          <p:nvPr>
            <p:ph idx="1"/>
          </p:nvPr>
        </p:nvSpPr>
        <p:spPr/>
        <p:txBody>
          <a:bodyPr/>
          <a:lstStyle/>
          <a:p>
            <a:pPr algn="just" eaLnBrk="0" hangingPunct="0">
              <a:buFont typeface="Wingdings 2" pitchFamily="18" charset="2"/>
              <a:buNone/>
            </a:pPr>
            <a:r>
              <a:rPr lang="en-US" altLang="zh-TW" smtClean="0"/>
              <a:t>	</a:t>
            </a:r>
            <a:r>
              <a:rPr lang="zh-TW" altLang="zh-TW" sz="2800" smtClean="0">
                <a:latin typeface="標楷體" pitchFamily="65" charset="-120"/>
                <a:ea typeface="標楷體" pitchFamily="65" charset="-120"/>
              </a:rPr>
              <a:t>上學期針對人文學者的引用文獻情況做了引文分析，進而歸納出人文學者引用文獻的</a:t>
            </a:r>
            <a:r>
              <a:rPr lang="zh-TW" altLang="en-US" sz="2800" smtClean="0">
                <a:latin typeface="標楷體" pitchFamily="65" charset="-120"/>
                <a:ea typeface="標楷體" pitchFamily="65" charset="-120"/>
              </a:rPr>
              <a:t>某</a:t>
            </a:r>
            <a:r>
              <a:rPr lang="zh-TW" altLang="zh-TW" sz="2800" smtClean="0">
                <a:latin typeface="標楷體" pitchFamily="65" charset="-120"/>
                <a:ea typeface="標楷體" pitchFamily="65" charset="-120"/>
              </a:rPr>
              <a:t>些特性。</a:t>
            </a:r>
            <a:endParaRPr lang="en-US" altLang="zh-TW" sz="2800" smtClean="0">
              <a:latin typeface="標楷體" pitchFamily="65" charset="-120"/>
              <a:ea typeface="標楷體" pitchFamily="65" charset="-120"/>
            </a:endParaRPr>
          </a:p>
          <a:p>
            <a:pPr algn="just" eaLnBrk="0" hangingPunct="0">
              <a:buFont typeface="Wingdings 2" pitchFamily="18" charset="2"/>
              <a:buNone/>
            </a:pPr>
            <a:r>
              <a:rPr lang="en-US" altLang="zh-TW" sz="2800" smtClean="0">
                <a:latin typeface="標楷體" pitchFamily="65" charset="-120"/>
                <a:ea typeface="標楷體" pitchFamily="65" charset="-120"/>
              </a:rPr>
              <a:t>	</a:t>
            </a:r>
            <a:r>
              <a:rPr lang="zh-TW" altLang="zh-TW" sz="2800" smtClean="0">
                <a:latin typeface="標楷體" pitchFamily="65" charset="-120"/>
                <a:ea typeface="標楷體" pitchFamily="65" charset="-120"/>
              </a:rPr>
              <a:t>這次的研究</a:t>
            </a:r>
            <a:r>
              <a:rPr lang="zh-TW" altLang="en-US" sz="2800" smtClean="0">
                <a:latin typeface="標楷體" pitchFamily="65" charset="-120"/>
                <a:ea typeface="標楷體" pitchFamily="65" charset="-120"/>
              </a:rPr>
              <a:t>主要</a:t>
            </a:r>
            <a:r>
              <a:rPr lang="zh-TW" altLang="zh-TW" sz="2800" smtClean="0">
                <a:latin typeface="標楷體" pitchFamily="65" charset="-120"/>
                <a:ea typeface="標楷體" pitchFamily="65" charset="-120"/>
              </a:rPr>
              <a:t>是</a:t>
            </a:r>
            <a:r>
              <a:rPr lang="zh-TW" altLang="en-US" sz="2800" smtClean="0">
                <a:latin typeface="標楷體" pitchFamily="65" charset="-120"/>
                <a:ea typeface="標楷體" pitchFamily="65" charset="-120"/>
              </a:rPr>
              <a:t>希望印證</a:t>
            </a:r>
            <a:r>
              <a:rPr lang="zh-TW" altLang="zh-TW" sz="2800" smtClean="0">
                <a:latin typeface="標楷體" pitchFamily="65" charset="-120"/>
                <a:ea typeface="標楷體" pitchFamily="65" charset="-120"/>
              </a:rPr>
              <a:t>上學期所做的引文分析</a:t>
            </a:r>
            <a:r>
              <a:rPr lang="zh-TW" altLang="en-US" sz="2800" smtClean="0">
                <a:latin typeface="標楷體" pitchFamily="65" charset="-120"/>
                <a:ea typeface="標楷體" pitchFamily="65" charset="-120"/>
              </a:rPr>
              <a:t>結果</a:t>
            </a:r>
            <a:r>
              <a:rPr lang="zh-TW"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因此我們</a:t>
            </a:r>
            <a:r>
              <a:rPr lang="zh-TW" altLang="zh-TW" sz="2800" smtClean="0">
                <a:latin typeface="標楷體" pitchFamily="65" charset="-120"/>
                <a:ea typeface="標楷體" pitchFamily="65" charset="-120"/>
              </a:rPr>
              <a:t>訪問了輔仁大學應用美術系的六位老師</a:t>
            </a:r>
            <a:r>
              <a:rPr lang="zh-TW" altLang="en-US" sz="2800" smtClean="0">
                <a:latin typeface="標楷體" pitchFamily="65" charset="-120"/>
                <a:ea typeface="標楷體" pitchFamily="65" charset="-120"/>
              </a:rPr>
              <a:t>。由</a:t>
            </a:r>
            <a:r>
              <a:rPr lang="zh-TW" altLang="zh-TW" sz="2800" smtClean="0">
                <a:latin typeface="標楷體" pitchFamily="65" charset="-120"/>
                <a:ea typeface="標楷體" pitchFamily="65" charset="-120"/>
              </a:rPr>
              <a:t>訪</a:t>
            </a:r>
            <a:r>
              <a:rPr lang="zh-TW" altLang="en-US" sz="2800" smtClean="0">
                <a:latin typeface="標楷體" pitchFamily="65" charset="-120"/>
                <a:ea typeface="標楷體" pitchFamily="65" charset="-120"/>
              </a:rPr>
              <a:t>談</a:t>
            </a:r>
            <a:r>
              <a:rPr lang="zh-TW" altLang="zh-TW" sz="2800" smtClean="0">
                <a:latin typeface="標楷體" pitchFamily="65" charset="-120"/>
                <a:ea typeface="標楷體" pitchFamily="65" charset="-120"/>
              </a:rPr>
              <a:t>中</a:t>
            </a:r>
            <a:r>
              <a:rPr lang="zh-TW" altLang="en-US" sz="2800" smtClean="0">
                <a:latin typeface="標楷體" pitchFamily="65" charset="-120"/>
                <a:ea typeface="標楷體" pitchFamily="65" charset="-120"/>
              </a:rPr>
              <a:t>了解這些</a:t>
            </a:r>
            <a:r>
              <a:rPr lang="zh-TW" altLang="zh-TW" sz="2800" smtClean="0">
                <a:latin typeface="標楷體" pitchFamily="65" charset="-120"/>
                <a:ea typeface="標楷體" pitchFamily="65" charset="-120"/>
              </a:rPr>
              <a:t>人文學者使用資源的情況，並試圖歸納出特性，期盼由此了解人文學者的資訊行為。</a:t>
            </a:r>
            <a:endParaRPr lang="zh-TW" altLang="en-US" sz="2800" smtClean="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algn="l" fontAlgn="auto">
              <a:spcAft>
                <a:spcPts val="0"/>
              </a:spcAft>
              <a:defRPr/>
            </a:pPr>
            <a:r>
              <a:rPr lang="zh-TW" altLang="en-US" dirty="0" smtClean="0">
                <a:effectLst>
                  <a:outerShdw blurRad="38100" dist="38100" dir="2700000" algn="tl">
                    <a:srgbClr val="000000">
                      <a:alpha val="43137"/>
                    </a:srgbClr>
                  </a:outerShdw>
                </a:effectLst>
                <a:latin typeface="標楷體" pitchFamily="65" charset="-120"/>
                <a:ea typeface="標楷體" pitchFamily="65" charset="-120"/>
                <a:cs typeface="+mj-cs"/>
              </a:rPr>
              <a:t>二、研究對象</a:t>
            </a:r>
            <a:endParaRPr lang="zh-TW" altLang="en-US" dirty="0">
              <a:effectLst>
                <a:outerShdw blurRad="38100" dist="38100" dir="2700000" algn="tl">
                  <a:srgbClr val="000000">
                    <a:alpha val="43137"/>
                  </a:srgbClr>
                </a:outerShdw>
              </a:effectLst>
              <a:latin typeface="標楷體" pitchFamily="65" charset="-120"/>
              <a:ea typeface="標楷體" pitchFamily="65" charset="-120"/>
              <a:cs typeface="+mj-cs"/>
            </a:endParaRPr>
          </a:p>
        </p:txBody>
      </p:sp>
      <p:sp>
        <p:nvSpPr>
          <p:cNvPr id="1028" name="內容版面配置區 2"/>
          <p:cNvSpPr>
            <a:spLocks noGrp="1"/>
          </p:cNvSpPr>
          <p:nvPr>
            <p:ph idx="1"/>
          </p:nvPr>
        </p:nvSpPr>
        <p:spPr/>
        <p:txBody>
          <a:bodyPr/>
          <a:lstStyle/>
          <a:p>
            <a:r>
              <a:rPr lang="zh-TW" altLang="zh-TW" sz="2800" smtClean="0">
                <a:latin typeface="標楷體" pitchFamily="65" charset="-120"/>
                <a:ea typeface="標楷體" pitchFamily="65" charset="-120"/>
              </a:rPr>
              <a:t>輔仁大學應用美術系的六位教授</a:t>
            </a:r>
            <a:r>
              <a:rPr lang="zh-TW" altLang="en-US" sz="2800" smtClean="0">
                <a:latin typeface="標楷體" pitchFamily="65" charset="-120"/>
                <a:ea typeface="標楷體" pitchFamily="65" charset="-120"/>
              </a:rPr>
              <a:t>：</a:t>
            </a:r>
            <a:endParaRPr lang="en-US" altLang="zh-TW" sz="2800" smtClean="0">
              <a:latin typeface="標楷體" pitchFamily="65" charset="-120"/>
              <a:ea typeface="標楷體" pitchFamily="65" charset="-120"/>
            </a:endParaRPr>
          </a:p>
          <a:p>
            <a:pPr>
              <a:buFont typeface="Wingdings 2" pitchFamily="18" charset="2"/>
              <a:buNone/>
            </a:pPr>
            <a:endParaRPr lang="zh-TW" altLang="en-US" sz="2000" smtClean="0">
              <a:latin typeface="標楷體" pitchFamily="65" charset="-120"/>
              <a:ea typeface="標楷體" pitchFamily="65" charset="-120"/>
            </a:endParaRPr>
          </a:p>
        </p:txBody>
      </p:sp>
      <p:graphicFrame>
        <p:nvGraphicFramePr>
          <p:cNvPr id="1026" name="Object 2"/>
          <p:cNvGraphicFramePr>
            <a:graphicFrameLocks noChangeAspect="1"/>
          </p:cNvGraphicFramePr>
          <p:nvPr/>
        </p:nvGraphicFramePr>
        <p:xfrm>
          <a:off x="827088" y="2060575"/>
          <a:ext cx="7367587" cy="4572000"/>
        </p:xfrm>
        <a:graphic>
          <a:graphicData uri="http://schemas.openxmlformats.org/presentationml/2006/ole">
            <p:oleObj spid="_x0000_s1026" name="文件" r:id="rId3" imgW="6351971" imgH="3942157" progId="">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algn="l" fontAlgn="auto">
              <a:spcAft>
                <a:spcPts val="0"/>
              </a:spcAft>
              <a:defRPr/>
            </a:pPr>
            <a:r>
              <a:rPr lang="zh-TW" altLang="en-US" dirty="0" smtClean="0">
                <a:effectLst>
                  <a:outerShdw blurRad="38100" dist="38100" dir="2700000" algn="tl">
                    <a:srgbClr val="000000">
                      <a:alpha val="43137"/>
                    </a:srgbClr>
                  </a:outerShdw>
                </a:effectLst>
                <a:latin typeface="標楷體" pitchFamily="65" charset="-120"/>
                <a:ea typeface="標楷體" pitchFamily="65" charset="-120"/>
                <a:cs typeface="+mj-cs"/>
              </a:rPr>
              <a:t>三、訪問前分析</a:t>
            </a:r>
            <a:endParaRPr lang="zh-TW" altLang="en-US" dirty="0">
              <a:effectLst>
                <a:outerShdw blurRad="38100" dist="38100" dir="2700000" algn="tl">
                  <a:srgbClr val="000000">
                    <a:alpha val="43137"/>
                  </a:srgbClr>
                </a:outerShdw>
              </a:effectLst>
              <a:latin typeface="標楷體" pitchFamily="65" charset="-120"/>
              <a:ea typeface="標楷體" pitchFamily="65" charset="-120"/>
              <a:cs typeface="+mj-cs"/>
            </a:endParaRPr>
          </a:p>
        </p:txBody>
      </p:sp>
      <p:sp>
        <p:nvSpPr>
          <p:cNvPr id="2052" name="內容版面配置區 2"/>
          <p:cNvSpPr>
            <a:spLocks noGrp="1"/>
          </p:cNvSpPr>
          <p:nvPr>
            <p:ph idx="1"/>
          </p:nvPr>
        </p:nvSpPr>
        <p:spPr/>
        <p:txBody>
          <a:bodyPr/>
          <a:lstStyle/>
          <a:p>
            <a:r>
              <a:rPr lang="zh-TW" altLang="en-US" sz="2800" smtClean="0">
                <a:latin typeface="標楷體" pitchFamily="65" charset="-120"/>
                <a:ea typeface="標楷體" pitchFamily="65" charset="-120"/>
              </a:rPr>
              <a:t>引文統計</a:t>
            </a:r>
            <a:r>
              <a:rPr lang="zh-TW" altLang="zh-TW" sz="2800" smtClean="0">
                <a:latin typeface="標楷體" pitchFamily="65" charset="-120"/>
                <a:ea typeface="標楷體" pitchFamily="65" charset="-120"/>
              </a:rPr>
              <a:t>：</a:t>
            </a:r>
            <a:endParaRPr lang="en-US" altLang="zh-TW" sz="2800" smtClean="0">
              <a:latin typeface="標楷體" pitchFamily="65" charset="-120"/>
              <a:ea typeface="標楷體" pitchFamily="65" charset="-120"/>
            </a:endParaRPr>
          </a:p>
          <a:p>
            <a:pPr>
              <a:buFont typeface="Wingdings 2" pitchFamily="18" charset="2"/>
              <a:buNone/>
            </a:pPr>
            <a:endParaRPr lang="zh-TW" altLang="en-US" smtClean="0"/>
          </a:p>
        </p:txBody>
      </p:sp>
      <p:graphicFrame>
        <p:nvGraphicFramePr>
          <p:cNvPr id="2050" name="Object 2"/>
          <p:cNvGraphicFramePr>
            <a:graphicFrameLocks noChangeAspect="1"/>
          </p:cNvGraphicFramePr>
          <p:nvPr/>
        </p:nvGraphicFramePr>
        <p:xfrm>
          <a:off x="1357313" y="2071688"/>
          <a:ext cx="7239000" cy="4786312"/>
        </p:xfrm>
        <a:graphic>
          <a:graphicData uri="http://schemas.openxmlformats.org/presentationml/2006/ole">
            <p:oleObj spid="_x0000_s2050" name="文件" r:id="rId3" imgW="6367851" imgH="4210425" progId="">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algn="l" fontAlgn="auto">
              <a:spcAft>
                <a:spcPts val="0"/>
              </a:spcAft>
              <a:defRPr/>
            </a:pPr>
            <a:r>
              <a:rPr lang="zh-TW" altLang="en-US" dirty="0" smtClean="0">
                <a:effectLst>
                  <a:outerShdw blurRad="38100" dist="38100" dir="2700000" algn="tl">
                    <a:srgbClr val="000000">
                      <a:alpha val="43137"/>
                    </a:srgbClr>
                  </a:outerShdw>
                </a:effectLst>
                <a:latin typeface="標楷體" pitchFamily="65" charset="-120"/>
                <a:ea typeface="標楷體" pitchFamily="65" charset="-120"/>
                <a:cs typeface="+mj-cs"/>
              </a:rPr>
              <a:t>三、訪問前分析</a:t>
            </a:r>
            <a:endParaRPr lang="zh-TW" altLang="en-US" dirty="0">
              <a:effectLst>
                <a:outerShdw blurRad="38100" dist="38100" dir="2700000" algn="tl">
                  <a:srgbClr val="000000">
                    <a:alpha val="43137"/>
                  </a:srgbClr>
                </a:outerShdw>
              </a:effectLst>
              <a:latin typeface="標楷體" pitchFamily="65" charset="-120"/>
              <a:ea typeface="標楷體" pitchFamily="65" charset="-120"/>
              <a:cs typeface="+mj-cs"/>
            </a:endParaRPr>
          </a:p>
        </p:txBody>
      </p:sp>
      <p:sp>
        <p:nvSpPr>
          <p:cNvPr id="19458" name="內容版面配置區 2"/>
          <p:cNvSpPr>
            <a:spLocks noGrp="1"/>
          </p:cNvSpPr>
          <p:nvPr>
            <p:ph idx="1"/>
          </p:nvPr>
        </p:nvSpPr>
        <p:spPr/>
        <p:txBody>
          <a:bodyPr/>
          <a:lstStyle/>
          <a:p>
            <a:pPr algn="just" eaLnBrk="0" hangingPunct="0"/>
            <a:r>
              <a:rPr lang="zh-TW" altLang="en-US" sz="2800" smtClean="0">
                <a:latin typeface="標楷體" pitchFamily="65" charset="-120"/>
                <a:ea typeface="標楷體" pitchFamily="65" charset="-120"/>
              </a:rPr>
              <a:t>結論：</a:t>
            </a:r>
            <a:endParaRPr lang="en-US" altLang="zh-TW" sz="2800" smtClean="0">
              <a:latin typeface="標楷體" pitchFamily="65" charset="-120"/>
              <a:ea typeface="標楷體" pitchFamily="65" charset="-120"/>
            </a:endParaRPr>
          </a:p>
          <a:p>
            <a:pPr algn="just" eaLnBrk="0" hangingPunct="0">
              <a:buFont typeface="Wingdings 2" pitchFamily="18" charset="2"/>
              <a:buNone/>
            </a:pPr>
            <a:r>
              <a:rPr lang="en-US" altLang="zh-TW" sz="2800" smtClean="0">
                <a:latin typeface="標楷體" pitchFamily="65" charset="-120"/>
                <a:ea typeface="標楷體" pitchFamily="65" charset="-120"/>
              </a:rPr>
              <a:t>	</a:t>
            </a:r>
            <a:r>
              <a:rPr lang="zh-TW" altLang="en-US" sz="2800" smtClean="0">
                <a:latin typeface="標楷體" pitchFamily="65" charset="-120"/>
                <a:ea typeface="標楷體" pitchFamily="65" charset="-120"/>
              </a:rPr>
              <a:t>不論專書或期刊論文，主要的引用來源都是圖書，其次是期刊</a:t>
            </a:r>
            <a:r>
              <a:rPr lang="en-US"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論文。專書的引用多於期刊。電子資源的引用比例非常低，專書方面的引用，電子資源數量甚至為零。應美系的老師很特別，會引用一些其他特殊的資源，像是報紙資訊或是各種展覽的手冊、導覽等。至於語言方面，幾乎以中文為主，英文的資源則占了</a:t>
            </a:r>
            <a:r>
              <a:rPr lang="en-US" altLang="zh-TW" sz="2800" smtClean="0">
                <a:latin typeface="標楷體" pitchFamily="65" charset="-120"/>
                <a:ea typeface="標楷體" pitchFamily="65" charset="-120"/>
              </a:rPr>
              <a:t>8.16%-20.24%</a:t>
            </a:r>
            <a:r>
              <a:rPr lang="zh-TW" altLang="en-US" sz="2800" smtClean="0">
                <a:latin typeface="標楷體" pitchFamily="65" charset="-120"/>
                <a:ea typeface="標楷體" pitchFamily="65" charset="-120"/>
              </a:rPr>
              <a:t>，比例上來說不算低，但仍少於中文資源，其它語言的使用情況則較低。</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algn="l" fontAlgn="auto">
              <a:spcAft>
                <a:spcPts val="0"/>
              </a:spcAft>
              <a:defRPr/>
            </a:pPr>
            <a:r>
              <a:rPr lang="zh-TW" altLang="en-US" dirty="0" smtClean="0">
                <a:effectLst>
                  <a:outerShdw blurRad="38100" dist="38100" dir="2700000" algn="tl">
                    <a:srgbClr val="000000">
                      <a:alpha val="43137"/>
                    </a:srgbClr>
                  </a:outerShdw>
                </a:effectLst>
                <a:latin typeface="標楷體" pitchFamily="65" charset="-120"/>
                <a:ea typeface="標楷體" pitchFamily="65" charset="-120"/>
                <a:cs typeface="+mj-cs"/>
              </a:rPr>
              <a:t>四、訪問後分析</a:t>
            </a:r>
            <a:endParaRPr lang="zh-TW" altLang="en-US" dirty="0">
              <a:effectLst>
                <a:outerShdw blurRad="38100" dist="38100" dir="2700000" algn="tl">
                  <a:srgbClr val="000000">
                    <a:alpha val="43137"/>
                  </a:srgbClr>
                </a:outerShdw>
              </a:effectLst>
              <a:latin typeface="標楷體" pitchFamily="65" charset="-120"/>
              <a:ea typeface="標楷體" pitchFamily="65" charset="-120"/>
              <a:cs typeface="+mj-cs"/>
            </a:endParaRPr>
          </a:p>
        </p:txBody>
      </p:sp>
      <p:sp>
        <p:nvSpPr>
          <p:cNvPr id="3" name="內容版面配置區 2"/>
          <p:cNvSpPr>
            <a:spLocks noGrp="1"/>
          </p:cNvSpPr>
          <p:nvPr>
            <p:ph idx="1"/>
          </p:nvPr>
        </p:nvSpPr>
        <p:spPr/>
        <p:txBody>
          <a:bodyPr rtlCol="0">
            <a:normAutofit/>
          </a:bodyPr>
          <a:lstStyle/>
          <a:p>
            <a:pPr algn="just" eaLnBrk="0" fontAlgn="auto" hangingPunct="0">
              <a:spcAft>
                <a:spcPts val="0"/>
              </a:spcAft>
              <a:buFont typeface="Wingdings 2"/>
              <a:buChar char=""/>
              <a:defRPr/>
            </a:pPr>
            <a:r>
              <a:rPr lang="zh-TW" altLang="en-US" sz="2800" dirty="0" smtClean="0">
                <a:latin typeface="標楷體" pitchFamily="65" charset="-120"/>
                <a:ea typeface="標楷體" pitchFamily="65" charset="-120"/>
              </a:rPr>
              <a:t>針對各題之分析</a:t>
            </a:r>
            <a:endParaRPr lang="en-US" altLang="zh-TW" sz="2800" dirty="0" smtClean="0">
              <a:latin typeface="標楷體" pitchFamily="65" charset="-120"/>
              <a:ea typeface="標楷體" pitchFamily="65" charset="-120"/>
            </a:endParaRPr>
          </a:p>
          <a:p>
            <a:pPr marL="971550" lvl="1" indent="-514350" algn="just" eaLnBrk="0" fontAlgn="auto" hangingPunct="0">
              <a:spcAft>
                <a:spcPts val="0"/>
              </a:spcAft>
              <a:buFont typeface="Wingdings 2"/>
              <a:buNone/>
              <a:defRPr/>
            </a:pP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教學上所需的資源</a:t>
            </a:r>
            <a:r>
              <a:rPr lang="zh-TW" altLang="en-US" dirty="0" smtClean="0">
                <a:latin typeface="標楷體" pitchFamily="65" charset="-120"/>
                <a:ea typeface="標楷體" pitchFamily="65" charset="-120"/>
              </a:rPr>
              <a:t>、</a:t>
            </a:r>
            <a:r>
              <a:rPr lang="zh-TW" altLang="zh-TW" dirty="0" smtClean="0">
                <a:latin typeface="標楷體" pitchFamily="65" charset="-120"/>
                <a:ea typeface="標楷體" pitchFamily="65" charset="-120"/>
              </a:rPr>
              <a:t>來源</a:t>
            </a:r>
            <a:endParaRPr lang="en-US" altLang="zh-TW" dirty="0" smtClean="0">
              <a:latin typeface="標楷體" pitchFamily="65" charset="-120"/>
              <a:ea typeface="標楷體" pitchFamily="65" charset="-120"/>
            </a:endParaRPr>
          </a:p>
          <a:p>
            <a:pPr lvl="1" algn="just" eaLnBrk="0" fontAlgn="auto" hangingPunct="0">
              <a:spcAft>
                <a:spcPts val="0"/>
              </a:spcAft>
              <a:buFont typeface="Wingdings 2"/>
              <a:buNone/>
              <a:defRPr/>
            </a:pPr>
            <a:r>
              <a:rPr lang="zh-TW" altLang="en-US" dirty="0" smtClean="0">
                <a:latin typeface="標楷體" pitchFamily="65" charset="-120"/>
                <a:ea typeface="標楷體" pitchFamily="65" charset="-120"/>
              </a:rPr>
              <a:t>  </a:t>
            </a:r>
            <a:r>
              <a:rPr lang="zh-TW" altLang="zh-TW" dirty="0" smtClean="0">
                <a:latin typeface="標楷體" pitchFamily="65" charset="-120"/>
                <a:ea typeface="標楷體" pitchFamily="65" charset="-120"/>
              </a:rPr>
              <a:t>在教學上所需的資源</a:t>
            </a:r>
            <a:r>
              <a:rPr lang="zh-TW" altLang="en-US" dirty="0" smtClean="0">
                <a:latin typeface="標楷體" pitchFamily="65" charset="-120"/>
                <a:ea typeface="標楷體" pitchFamily="65" charset="-120"/>
              </a:rPr>
              <a:t>多</a:t>
            </a:r>
            <a:r>
              <a:rPr lang="zh-TW" altLang="zh-TW" dirty="0" smtClean="0">
                <a:latin typeface="標楷體" pitchFamily="65" charset="-120"/>
                <a:ea typeface="標楷體" pitchFamily="65" charset="-120"/>
              </a:rPr>
              <a:t>以原文書為主，比較特別的是有些老師需要影音資料</a:t>
            </a:r>
            <a:r>
              <a:rPr lang="zh-TW" altLang="en-US" dirty="0" smtClean="0">
                <a:latin typeface="標楷體" pitchFamily="65" charset="-120"/>
                <a:ea typeface="標楷體" pitchFamily="65" charset="-120"/>
              </a:rPr>
              <a:t>（例：</a:t>
            </a:r>
            <a:r>
              <a:rPr lang="en-US" altLang="zh-TW" dirty="0" smtClean="0">
                <a:latin typeface="標楷體" pitchFamily="65" charset="-120"/>
                <a:ea typeface="標楷體" pitchFamily="65" charset="-120"/>
              </a:rPr>
              <a:t>DVD</a:t>
            </a:r>
            <a:r>
              <a:rPr lang="zh-TW" altLang="zh-TW" dirty="0" smtClean="0">
                <a:latin typeface="標楷體" pitchFamily="65" charset="-120"/>
                <a:ea typeface="標楷體" pitchFamily="65" charset="-120"/>
              </a:rPr>
              <a:t>、</a:t>
            </a:r>
            <a:r>
              <a:rPr lang="en-US" altLang="zh-TW" dirty="0" smtClean="0">
                <a:latin typeface="標楷體" pitchFamily="65" charset="-120"/>
                <a:ea typeface="標楷體" pitchFamily="65" charset="-120"/>
              </a:rPr>
              <a:t>CD</a:t>
            </a:r>
            <a:r>
              <a:rPr lang="zh-TW" altLang="en-US" dirty="0" smtClean="0">
                <a:latin typeface="標楷體" pitchFamily="65" charset="-120"/>
                <a:ea typeface="標楷體" pitchFamily="65" charset="-120"/>
              </a:rPr>
              <a:t>）或</a:t>
            </a:r>
            <a:r>
              <a:rPr lang="zh-TW" altLang="zh-TW" dirty="0" smtClean="0">
                <a:latin typeface="標楷體" pitchFamily="65" charset="-120"/>
                <a:ea typeface="標楷體" pitchFamily="65" charset="-120"/>
              </a:rPr>
              <a:t>田野調查</a:t>
            </a:r>
            <a:r>
              <a:rPr lang="zh-TW" altLang="en-US" dirty="0" smtClean="0">
                <a:latin typeface="標楷體" pitchFamily="65" charset="-120"/>
                <a:ea typeface="標楷體" pitchFamily="65" charset="-120"/>
              </a:rPr>
              <a:t>（例：參觀</a:t>
            </a:r>
            <a:r>
              <a:rPr lang="zh-TW" altLang="zh-TW" dirty="0" smtClean="0">
                <a:latin typeface="標楷體" pitchFamily="65" charset="-120"/>
                <a:ea typeface="標楷體" pitchFamily="65" charset="-120"/>
              </a:rPr>
              <a:t>展覽</a:t>
            </a:r>
            <a:r>
              <a:rPr lang="zh-TW" altLang="en-US" dirty="0" smtClean="0">
                <a:latin typeface="標楷體" pitchFamily="65" charset="-120"/>
                <a:ea typeface="標楷體" pitchFamily="65" charset="-120"/>
              </a:rPr>
              <a:t>）</a:t>
            </a:r>
            <a:r>
              <a:rPr lang="zh-TW" altLang="zh-TW" dirty="0" smtClean="0">
                <a:latin typeface="標楷體" pitchFamily="65" charset="-120"/>
                <a:ea typeface="標楷體" pitchFamily="65" charset="-120"/>
              </a:rPr>
              <a:t>，再經由拍照及紀錄作為教材。來源上，大都是自</a:t>
            </a:r>
            <a:r>
              <a:rPr lang="zh-TW" altLang="en-US" dirty="0" smtClean="0">
                <a:latin typeface="標楷體" pitchFamily="65" charset="-120"/>
                <a:ea typeface="標楷體" pitchFamily="65" charset="-120"/>
              </a:rPr>
              <a:t>行</a:t>
            </a:r>
            <a:r>
              <a:rPr lang="zh-TW" altLang="zh-TW" dirty="0" smtClean="0">
                <a:latin typeface="標楷體" pitchFamily="65" charset="-120"/>
                <a:ea typeface="標楷體" pitchFamily="65" charset="-120"/>
              </a:rPr>
              <a:t>購買</a:t>
            </a:r>
            <a:r>
              <a:rPr lang="zh-TW" altLang="en-US" dirty="0" smtClean="0">
                <a:latin typeface="標楷體" pitchFamily="65" charset="-120"/>
                <a:ea typeface="標楷體" pitchFamily="65" charset="-120"/>
              </a:rPr>
              <a:t>或從</a:t>
            </a:r>
            <a:r>
              <a:rPr lang="zh-TW" altLang="zh-TW" dirty="0" smtClean="0">
                <a:latin typeface="標楷體" pitchFamily="65" charset="-120"/>
                <a:ea typeface="標楷體" pitchFamily="65" charset="-120"/>
              </a:rPr>
              <a:t>網路</a:t>
            </a:r>
            <a:r>
              <a:rPr lang="zh-TW" altLang="en-US" dirty="0" smtClean="0">
                <a:latin typeface="標楷體" pitchFamily="65" charset="-120"/>
                <a:ea typeface="標楷體" pitchFamily="65" charset="-120"/>
              </a:rPr>
              <a:t>取得</a:t>
            </a:r>
            <a:r>
              <a:rPr lang="zh-TW" altLang="zh-TW"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algn="l" fontAlgn="auto">
              <a:spcAft>
                <a:spcPts val="0"/>
              </a:spcAft>
              <a:defRPr/>
            </a:pPr>
            <a:r>
              <a:rPr lang="zh-TW" altLang="en-US" dirty="0" smtClean="0">
                <a:effectLst>
                  <a:outerShdw blurRad="38100" dist="38100" dir="2700000" algn="tl">
                    <a:srgbClr val="000000">
                      <a:alpha val="43137"/>
                    </a:srgbClr>
                  </a:outerShdw>
                </a:effectLst>
                <a:latin typeface="標楷體" pitchFamily="65" charset="-120"/>
                <a:ea typeface="標楷體" pitchFamily="65" charset="-120"/>
                <a:cs typeface="+mj-cs"/>
              </a:rPr>
              <a:t>四、訪問後分析</a:t>
            </a:r>
            <a:endParaRPr lang="zh-TW" altLang="en-US" dirty="0">
              <a:cs typeface="+mj-cs"/>
            </a:endParaRPr>
          </a:p>
        </p:txBody>
      </p:sp>
      <p:sp>
        <p:nvSpPr>
          <p:cNvPr id="21506" name="內容版面配置區 2"/>
          <p:cNvSpPr>
            <a:spLocks noGrp="1"/>
          </p:cNvSpPr>
          <p:nvPr>
            <p:ph idx="1"/>
          </p:nvPr>
        </p:nvSpPr>
        <p:spPr/>
        <p:txBody>
          <a:bodyPr/>
          <a:lstStyle/>
          <a:p>
            <a:pPr lvl="1" algn="just" eaLnBrk="0" hangingPunct="0">
              <a:buFont typeface="Wingdings 2" pitchFamily="18" charset="2"/>
              <a:buNone/>
            </a:pPr>
            <a:r>
              <a:rPr lang="en-US" altLang="zh-TW" smtClean="0">
                <a:latin typeface="標楷體" pitchFamily="65" charset="-120"/>
                <a:ea typeface="標楷體" pitchFamily="65" charset="-120"/>
              </a:rPr>
              <a:t>2.</a:t>
            </a:r>
            <a:r>
              <a:rPr lang="zh-TW" altLang="zh-TW" smtClean="0">
                <a:latin typeface="標楷體" pitchFamily="65" charset="-120"/>
                <a:ea typeface="標楷體" pitchFamily="65" charset="-120"/>
              </a:rPr>
              <a:t>研究上所需的資源</a:t>
            </a:r>
            <a:r>
              <a:rPr lang="zh-TW" altLang="en-US" smtClean="0">
                <a:latin typeface="標楷體" pitchFamily="65" charset="-120"/>
                <a:ea typeface="標楷體" pitchFamily="65" charset="-120"/>
              </a:rPr>
              <a:t>、</a:t>
            </a:r>
            <a:r>
              <a:rPr lang="zh-TW" altLang="zh-TW" smtClean="0">
                <a:latin typeface="標楷體" pitchFamily="65" charset="-120"/>
                <a:ea typeface="標楷體" pitchFamily="65" charset="-120"/>
              </a:rPr>
              <a:t>來源</a:t>
            </a:r>
            <a:endParaRPr lang="en-US" altLang="zh-TW" smtClean="0">
              <a:latin typeface="標楷體" pitchFamily="65" charset="-120"/>
              <a:ea typeface="標楷體" pitchFamily="65" charset="-120"/>
            </a:endParaRPr>
          </a:p>
          <a:p>
            <a:pPr lvl="1" algn="just" eaLnBrk="0" hangingPunct="0">
              <a:buFont typeface="Wingdings 2" pitchFamily="18" charset="2"/>
              <a:buNone/>
            </a:pPr>
            <a:r>
              <a:rPr lang="zh-TW" altLang="en-US" smtClean="0">
                <a:latin typeface="標楷體" pitchFamily="65" charset="-120"/>
                <a:ea typeface="標楷體" pitchFamily="65" charset="-120"/>
              </a:rPr>
              <a:t>  </a:t>
            </a:r>
            <a:r>
              <a:rPr lang="zh-TW" altLang="zh-TW" smtClean="0">
                <a:latin typeface="標楷體" pitchFamily="65" charset="-120"/>
                <a:ea typeface="標楷體" pitchFamily="65" charset="-120"/>
              </a:rPr>
              <a:t>研究上，有些老師會把教學上的</a:t>
            </a:r>
            <a:r>
              <a:rPr lang="zh-TW" altLang="en-US" smtClean="0">
                <a:latin typeface="標楷體" pitchFamily="65" charset="-120"/>
                <a:ea typeface="標楷體" pitchFamily="65" charset="-120"/>
              </a:rPr>
              <a:t>資源</a:t>
            </a:r>
            <a:r>
              <a:rPr lang="zh-TW" altLang="zh-TW" smtClean="0">
                <a:latin typeface="標楷體" pitchFamily="65" charset="-120"/>
                <a:ea typeface="標楷體" pitchFamily="65" charset="-120"/>
              </a:rPr>
              <a:t>拿</a:t>
            </a:r>
            <a:r>
              <a:rPr lang="zh-TW" altLang="en-US" smtClean="0">
                <a:latin typeface="標楷體" pitchFamily="65" charset="-120"/>
                <a:ea typeface="標楷體" pitchFamily="65" charset="-120"/>
              </a:rPr>
              <a:t>到</a:t>
            </a:r>
            <a:r>
              <a:rPr lang="zh-TW" altLang="zh-TW" smtClean="0">
                <a:latin typeface="標楷體" pitchFamily="65" charset="-120"/>
                <a:ea typeface="標楷體" pitchFamily="65" charset="-120"/>
              </a:rPr>
              <a:t>研究上</a:t>
            </a:r>
            <a:r>
              <a:rPr lang="zh-TW" altLang="en-US" smtClean="0">
                <a:latin typeface="標楷體" pitchFamily="65" charset="-120"/>
                <a:ea typeface="標楷體" pitchFamily="65" charset="-120"/>
              </a:rPr>
              <a:t>共同</a:t>
            </a:r>
            <a:r>
              <a:rPr lang="zh-TW" altLang="zh-TW" smtClean="0">
                <a:latin typeface="標楷體" pitchFamily="65" charset="-120"/>
                <a:ea typeface="標楷體" pitchFamily="65" charset="-120"/>
              </a:rPr>
              <a:t>使用，通常都是以較具有權威性、學術性的專書</a:t>
            </a:r>
            <a:r>
              <a:rPr lang="zh-TW" altLang="en-US" smtClean="0">
                <a:latin typeface="標楷體" pitchFamily="65" charset="-120"/>
                <a:ea typeface="標楷體" pitchFamily="65" charset="-120"/>
              </a:rPr>
              <a:t>或</a:t>
            </a:r>
            <a:r>
              <a:rPr lang="zh-TW" altLang="zh-TW" smtClean="0">
                <a:latin typeface="標楷體" pitchFamily="65" charset="-120"/>
                <a:ea typeface="標楷體" pitchFamily="65" charset="-120"/>
              </a:rPr>
              <a:t>期刊為主，有些</a:t>
            </a:r>
            <a:r>
              <a:rPr lang="zh-TW" altLang="en-US" smtClean="0">
                <a:latin typeface="標楷體" pitchFamily="65" charset="-120"/>
                <a:ea typeface="標楷體" pitchFamily="65" charset="-120"/>
              </a:rPr>
              <a:t>老師</a:t>
            </a:r>
            <a:r>
              <a:rPr lang="zh-TW" altLang="zh-TW" smtClean="0">
                <a:latin typeface="標楷體" pitchFamily="65" charset="-120"/>
                <a:ea typeface="標楷體" pitchFamily="65" charset="-120"/>
              </a:rPr>
              <a:t>則是從書本上得到基本知識後，再自己思考並整合出自己的東西。</a:t>
            </a:r>
            <a:endParaRPr lang="en-US" altLang="zh-TW" smtClean="0">
              <a:latin typeface="標楷體" pitchFamily="65" charset="-120"/>
              <a:ea typeface="標楷體" pitchFamily="65" charset="-120"/>
            </a:endParaRPr>
          </a:p>
          <a:p>
            <a:endParaRPr lang="zh-TW" altLang="en-US" sz="28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algn="l" fontAlgn="auto">
              <a:spcAft>
                <a:spcPts val="0"/>
              </a:spcAft>
              <a:defRPr/>
            </a:pPr>
            <a:r>
              <a:rPr lang="zh-TW" altLang="en-US" dirty="0" smtClean="0">
                <a:effectLst>
                  <a:outerShdw blurRad="38100" dist="38100" dir="2700000" algn="tl">
                    <a:srgbClr val="000000">
                      <a:alpha val="43137"/>
                    </a:srgbClr>
                  </a:outerShdw>
                </a:effectLst>
                <a:latin typeface="標楷體" pitchFamily="65" charset="-120"/>
                <a:ea typeface="標楷體" pitchFamily="65" charset="-120"/>
                <a:cs typeface="+mj-cs"/>
              </a:rPr>
              <a:t>四、訪問後分析</a:t>
            </a:r>
            <a:endParaRPr lang="zh-TW" altLang="en-US" dirty="0">
              <a:effectLst>
                <a:outerShdw blurRad="38100" dist="38100" dir="2700000" algn="tl">
                  <a:srgbClr val="000000">
                    <a:alpha val="43137"/>
                  </a:srgbClr>
                </a:outerShdw>
              </a:effectLst>
              <a:latin typeface="標楷體" pitchFamily="65" charset="-120"/>
              <a:ea typeface="標楷體" pitchFamily="65" charset="-120"/>
              <a:cs typeface="+mj-cs"/>
            </a:endParaRPr>
          </a:p>
        </p:txBody>
      </p:sp>
      <p:sp>
        <p:nvSpPr>
          <p:cNvPr id="22530" name="內容版面配置區 2"/>
          <p:cNvSpPr>
            <a:spLocks noGrp="1"/>
          </p:cNvSpPr>
          <p:nvPr>
            <p:ph idx="1"/>
          </p:nvPr>
        </p:nvSpPr>
        <p:spPr/>
        <p:txBody>
          <a:bodyPr/>
          <a:lstStyle/>
          <a:p>
            <a:pPr lvl="1" algn="just" eaLnBrk="0" hangingPunct="0">
              <a:buFont typeface="Wingdings 2" pitchFamily="18" charset="2"/>
              <a:buNone/>
            </a:pPr>
            <a:r>
              <a:rPr lang="en-US" altLang="zh-TW" smtClean="0">
                <a:latin typeface="標楷體" pitchFamily="65" charset="-120"/>
                <a:ea typeface="標楷體" pitchFamily="65" charset="-120"/>
              </a:rPr>
              <a:t>3.</a:t>
            </a:r>
            <a:r>
              <a:rPr lang="zh-TW" altLang="zh-TW" smtClean="0">
                <a:latin typeface="標楷體" pitchFamily="65" charset="-120"/>
                <a:ea typeface="標楷體" pitchFamily="65" charset="-120"/>
              </a:rPr>
              <a:t>網路資源的使用習慣</a:t>
            </a:r>
            <a:r>
              <a:rPr lang="zh-TW" altLang="en-US" smtClean="0">
                <a:latin typeface="標楷體" pitchFamily="65" charset="-120"/>
                <a:ea typeface="標楷體" pitchFamily="65" charset="-120"/>
              </a:rPr>
              <a:t>、</a:t>
            </a:r>
            <a:r>
              <a:rPr lang="zh-TW" altLang="zh-TW" smtClean="0">
                <a:latin typeface="標楷體" pitchFamily="65" charset="-120"/>
                <a:ea typeface="標楷體" pitchFamily="65" charset="-120"/>
              </a:rPr>
              <a:t>態度</a:t>
            </a:r>
            <a:endParaRPr lang="en-US" altLang="zh-TW" smtClean="0">
              <a:latin typeface="標楷體" pitchFamily="65" charset="-120"/>
              <a:ea typeface="標楷體" pitchFamily="65" charset="-120"/>
            </a:endParaRPr>
          </a:p>
          <a:p>
            <a:pPr lvl="1" algn="just" eaLnBrk="0" hangingPunct="0">
              <a:buFont typeface="Wingdings 2" pitchFamily="18" charset="2"/>
              <a:buNone/>
            </a:pPr>
            <a:r>
              <a:rPr lang="zh-TW" altLang="en-US" smtClean="0">
                <a:latin typeface="標楷體" pitchFamily="65" charset="-120"/>
                <a:ea typeface="標楷體" pitchFamily="65" charset="-120"/>
              </a:rPr>
              <a:t>  使用</a:t>
            </a:r>
            <a:r>
              <a:rPr lang="zh-TW" altLang="zh-TW" smtClean="0">
                <a:latin typeface="標楷體" pitchFamily="65" charset="-120"/>
                <a:ea typeface="標楷體" pitchFamily="65" charset="-120"/>
              </a:rPr>
              <a:t>的網路資源大都是一般的網站，</a:t>
            </a:r>
            <a:r>
              <a:rPr lang="zh-TW" altLang="en-US" smtClean="0">
                <a:latin typeface="標楷體" pitchFamily="65" charset="-120"/>
                <a:ea typeface="標楷體" pitchFamily="65" charset="-120"/>
              </a:rPr>
              <a:t>例：</a:t>
            </a:r>
            <a:r>
              <a:rPr lang="en-US" altLang="zh-TW" smtClean="0">
                <a:latin typeface="標楷體" pitchFamily="65" charset="-120"/>
                <a:ea typeface="標楷體" pitchFamily="65" charset="-120"/>
              </a:rPr>
              <a:t>Google</a:t>
            </a:r>
            <a:r>
              <a:rPr lang="zh-TW" altLang="zh-TW" smtClean="0">
                <a:latin typeface="標楷體" pitchFamily="65" charset="-120"/>
                <a:ea typeface="標楷體" pitchFamily="65" charset="-120"/>
              </a:rPr>
              <a:t>搜尋引擎、維基百科</a:t>
            </a:r>
            <a:r>
              <a:rPr lang="zh-TW" altLang="en-US" smtClean="0">
                <a:latin typeface="標楷體" pitchFamily="65" charset="-120"/>
                <a:ea typeface="標楷體" pitchFamily="65" charset="-120"/>
              </a:rPr>
              <a:t>、</a:t>
            </a:r>
            <a:r>
              <a:rPr lang="en-US" altLang="zh-TW" smtClean="0">
                <a:latin typeface="標楷體" pitchFamily="65" charset="-120"/>
                <a:ea typeface="標楷體" pitchFamily="65" charset="-120"/>
              </a:rPr>
              <a:t>Youtube</a:t>
            </a:r>
            <a:r>
              <a:rPr lang="zh-TW" altLang="en-US" smtClean="0">
                <a:latin typeface="標楷體" pitchFamily="65" charset="-120"/>
                <a:ea typeface="標楷體" pitchFamily="65" charset="-120"/>
              </a:rPr>
              <a:t>等</a:t>
            </a:r>
            <a:r>
              <a:rPr lang="zh-TW" altLang="zh-TW" smtClean="0">
                <a:latin typeface="標楷體" pitchFamily="65" charset="-120"/>
                <a:ea typeface="標楷體" pitchFamily="65" charset="-120"/>
              </a:rPr>
              <a:t>，</a:t>
            </a:r>
            <a:r>
              <a:rPr lang="zh-TW" altLang="en-US" smtClean="0">
                <a:latin typeface="標楷體" pitchFamily="65" charset="-120"/>
                <a:ea typeface="標楷體" pitchFamily="65" charset="-120"/>
              </a:rPr>
              <a:t>老師們</a:t>
            </a:r>
            <a:r>
              <a:rPr lang="zh-TW" altLang="zh-TW" smtClean="0">
                <a:latin typeface="標楷體" pitchFamily="65" charset="-120"/>
                <a:ea typeface="標楷體" pitchFamily="65" charset="-120"/>
              </a:rPr>
              <a:t>認為網路資源方便又可以獲取最新資訊，</a:t>
            </a:r>
            <a:r>
              <a:rPr lang="zh-TW" altLang="en-US" smtClean="0">
                <a:latin typeface="標楷體" pitchFamily="65" charset="-120"/>
                <a:ea typeface="標楷體" pitchFamily="65" charset="-120"/>
              </a:rPr>
              <a:t>也</a:t>
            </a:r>
            <a:r>
              <a:rPr lang="zh-TW" altLang="zh-TW" smtClean="0">
                <a:latin typeface="標楷體" pitchFamily="65" charset="-120"/>
                <a:ea typeface="標楷體" pitchFamily="65" charset="-120"/>
              </a:rPr>
              <a:t>可從網路得到一般性的知識，但其他深入的知識還是要從自己的藏書中得到。</a:t>
            </a:r>
            <a:endParaRPr lang="en-US" altLang="zh-TW" smtClean="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algn="l" fontAlgn="auto">
              <a:spcAft>
                <a:spcPts val="0"/>
              </a:spcAft>
              <a:defRPr/>
            </a:pPr>
            <a:r>
              <a:rPr lang="zh-TW" altLang="en-US" dirty="0" smtClean="0">
                <a:effectLst>
                  <a:outerShdw blurRad="38100" dist="38100" dir="2700000" algn="tl">
                    <a:srgbClr val="000000">
                      <a:alpha val="43137"/>
                    </a:srgbClr>
                  </a:outerShdw>
                </a:effectLst>
                <a:latin typeface="標楷體" pitchFamily="65" charset="-120"/>
                <a:ea typeface="標楷體" pitchFamily="65" charset="-120"/>
                <a:cs typeface="+mj-cs"/>
              </a:rPr>
              <a:t>四、訪問後分析</a:t>
            </a:r>
            <a:endParaRPr lang="zh-TW" altLang="en-US" dirty="0">
              <a:cs typeface="+mj-cs"/>
            </a:endParaRPr>
          </a:p>
        </p:txBody>
      </p:sp>
      <p:sp>
        <p:nvSpPr>
          <p:cNvPr id="23554" name="內容版面配置區 2"/>
          <p:cNvSpPr>
            <a:spLocks noGrp="1"/>
          </p:cNvSpPr>
          <p:nvPr>
            <p:ph idx="1"/>
          </p:nvPr>
        </p:nvSpPr>
        <p:spPr/>
        <p:txBody>
          <a:bodyPr/>
          <a:lstStyle/>
          <a:p>
            <a:pPr lvl="1" algn="just" eaLnBrk="0" hangingPunct="0">
              <a:buFont typeface="Wingdings 2" pitchFamily="18" charset="2"/>
              <a:buNone/>
            </a:pPr>
            <a:r>
              <a:rPr lang="en-US" altLang="zh-TW" smtClean="0">
                <a:latin typeface="標楷體" pitchFamily="65" charset="-120"/>
                <a:ea typeface="標楷體" pitchFamily="65" charset="-120"/>
              </a:rPr>
              <a:t>4.</a:t>
            </a:r>
            <a:r>
              <a:rPr lang="zh-TW" altLang="zh-TW" smtClean="0">
                <a:latin typeface="標楷體" pitchFamily="65" charset="-120"/>
                <a:ea typeface="標楷體" pitchFamily="65" charset="-120"/>
              </a:rPr>
              <a:t>本校圖書館的使用習慣</a:t>
            </a:r>
            <a:r>
              <a:rPr lang="zh-TW" altLang="en-US" smtClean="0">
                <a:latin typeface="標楷體" pitchFamily="65" charset="-120"/>
                <a:ea typeface="標楷體" pitchFamily="65" charset="-120"/>
              </a:rPr>
              <a:t>、</a:t>
            </a:r>
            <a:r>
              <a:rPr lang="zh-TW" altLang="zh-TW" smtClean="0">
                <a:latin typeface="標楷體" pitchFamily="65" charset="-120"/>
                <a:ea typeface="標楷體" pitchFamily="65" charset="-120"/>
              </a:rPr>
              <a:t>態度</a:t>
            </a:r>
            <a:endParaRPr lang="en-US" altLang="zh-TW" smtClean="0">
              <a:latin typeface="標楷體" pitchFamily="65" charset="-120"/>
              <a:ea typeface="標楷體" pitchFamily="65" charset="-120"/>
            </a:endParaRPr>
          </a:p>
          <a:p>
            <a:pPr lvl="1" algn="just" eaLnBrk="0" hangingPunct="0">
              <a:buFont typeface="Wingdings 2" pitchFamily="18" charset="2"/>
              <a:buNone/>
            </a:pPr>
            <a:r>
              <a:rPr lang="zh-TW" altLang="en-US" smtClean="0">
                <a:latin typeface="標楷體" pitchFamily="65" charset="-120"/>
                <a:ea typeface="標楷體" pitchFamily="65" charset="-120"/>
              </a:rPr>
              <a:t>  </a:t>
            </a:r>
            <a:r>
              <a:rPr lang="zh-TW" altLang="zh-TW" smtClean="0">
                <a:latin typeface="標楷體" pitchFamily="65" charset="-120"/>
                <a:ea typeface="標楷體" pitchFamily="65" charset="-120"/>
              </a:rPr>
              <a:t>老師</a:t>
            </a:r>
            <a:r>
              <a:rPr lang="zh-TW" altLang="en-US" smtClean="0">
                <a:latin typeface="標楷體" pitchFamily="65" charset="-120"/>
                <a:ea typeface="標楷體" pitchFamily="65" charset="-120"/>
              </a:rPr>
              <a:t>們</a:t>
            </a:r>
            <a:r>
              <a:rPr lang="zh-TW" altLang="zh-TW" smtClean="0">
                <a:latin typeface="標楷體" pitchFamily="65" charset="-120"/>
                <a:ea typeface="標楷體" pitchFamily="65" charset="-120"/>
              </a:rPr>
              <a:t>幾乎</a:t>
            </a:r>
            <a:r>
              <a:rPr lang="zh-TW" altLang="en-US" smtClean="0">
                <a:latin typeface="標楷體" pitchFamily="65" charset="-120"/>
                <a:ea typeface="標楷體" pitchFamily="65" charset="-120"/>
              </a:rPr>
              <a:t>都</a:t>
            </a:r>
            <a:r>
              <a:rPr lang="zh-TW" altLang="zh-TW" smtClean="0">
                <a:latin typeface="標楷體" pitchFamily="65" charset="-120"/>
                <a:ea typeface="標楷體" pitchFamily="65" charset="-120"/>
              </a:rPr>
              <a:t>不怎麼使用學校圖書館，大部份是</a:t>
            </a:r>
            <a:r>
              <a:rPr lang="zh-TW" altLang="en-US" smtClean="0">
                <a:latin typeface="標楷體" pitchFamily="65" charset="-120"/>
                <a:ea typeface="標楷體" pitchFamily="65" charset="-120"/>
              </a:rPr>
              <a:t>因為</a:t>
            </a:r>
            <a:r>
              <a:rPr lang="zh-TW" altLang="zh-TW" smtClean="0">
                <a:latin typeface="標楷體" pitchFamily="65" charset="-120"/>
                <a:ea typeface="標楷體" pitchFamily="65" charset="-120"/>
              </a:rPr>
              <a:t>藝術、設計</a:t>
            </a:r>
            <a:r>
              <a:rPr lang="zh-TW" altLang="en-US" smtClean="0">
                <a:latin typeface="標楷體" pitchFamily="65" charset="-120"/>
                <a:ea typeface="標楷體" pitchFamily="65" charset="-120"/>
              </a:rPr>
              <a:t>類</a:t>
            </a:r>
            <a:r>
              <a:rPr lang="zh-TW" altLang="zh-TW" smtClean="0">
                <a:latin typeface="標楷體" pitchFamily="65" charset="-120"/>
                <a:ea typeface="標楷體" pitchFamily="65" charset="-120"/>
              </a:rPr>
              <a:t>的館藏量並不夠，</a:t>
            </a:r>
            <a:r>
              <a:rPr lang="zh-TW" altLang="en-US" smtClean="0">
                <a:latin typeface="標楷體" pitchFamily="65" charset="-120"/>
                <a:ea typeface="標楷體" pitchFamily="65" charset="-120"/>
              </a:rPr>
              <a:t>且</a:t>
            </a:r>
            <a:r>
              <a:rPr lang="zh-TW" altLang="zh-TW" smtClean="0">
                <a:latin typeface="標楷體" pitchFamily="65" charset="-120"/>
                <a:ea typeface="標楷體" pitchFamily="65" charset="-120"/>
              </a:rPr>
              <a:t>一些老師們需要的影音資源也不足，</a:t>
            </a:r>
            <a:r>
              <a:rPr lang="zh-TW" altLang="en-US" smtClean="0">
                <a:latin typeface="標楷體" pitchFamily="65" charset="-120"/>
                <a:ea typeface="標楷體" pitchFamily="65" charset="-120"/>
              </a:rPr>
              <a:t>所以</a:t>
            </a:r>
            <a:r>
              <a:rPr lang="zh-TW" altLang="zh-TW" smtClean="0">
                <a:latin typeface="標楷體" pitchFamily="65" charset="-120"/>
                <a:ea typeface="標楷體" pitchFamily="65" charset="-120"/>
              </a:rPr>
              <a:t>他們建議學校</a:t>
            </a:r>
            <a:r>
              <a:rPr lang="zh-TW" altLang="en-US" smtClean="0">
                <a:latin typeface="標楷體" pitchFamily="65" charset="-120"/>
                <a:ea typeface="標楷體" pitchFamily="65" charset="-120"/>
              </a:rPr>
              <a:t>應該</a:t>
            </a:r>
            <a:r>
              <a:rPr lang="zh-TW" altLang="zh-TW" smtClean="0">
                <a:latin typeface="標楷體" pitchFamily="65" charset="-120"/>
                <a:ea typeface="標楷體" pitchFamily="65" charset="-120"/>
              </a:rPr>
              <a:t>多買一些他們所需</a:t>
            </a:r>
            <a:r>
              <a:rPr lang="zh-TW" altLang="en-US" smtClean="0">
                <a:latin typeface="標楷體" pitchFamily="65" charset="-120"/>
                <a:ea typeface="標楷體" pitchFamily="65" charset="-120"/>
              </a:rPr>
              <a:t>要</a:t>
            </a:r>
            <a:r>
              <a:rPr lang="zh-TW" altLang="zh-TW" smtClean="0">
                <a:latin typeface="標楷體" pitchFamily="65" charset="-120"/>
                <a:ea typeface="標楷體" pitchFamily="65" charset="-120"/>
              </a:rPr>
              <a:t>的資源，</a:t>
            </a:r>
            <a:r>
              <a:rPr lang="zh-TW" altLang="en-US" smtClean="0">
                <a:latin typeface="標楷體" pitchFamily="65" charset="-120"/>
                <a:ea typeface="標楷體" pitchFamily="65" charset="-120"/>
              </a:rPr>
              <a:t>除可</a:t>
            </a:r>
            <a:r>
              <a:rPr lang="zh-TW" altLang="zh-TW" smtClean="0">
                <a:latin typeface="標楷體" pitchFamily="65" charset="-120"/>
                <a:ea typeface="標楷體" pitchFamily="65" charset="-120"/>
              </a:rPr>
              <a:t>供教學上使用，學生也</a:t>
            </a:r>
            <a:r>
              <a:rPr lang="zh-TW" altLang="en-US" smtClean="0">
                <a:latin typeface="標楷體" pitchFamily="65" charset="-120"/>
                <a:ea typeface="標楷體" pitchFamily="65" charset="-120"/>
              </a:rPr>
              <a:t>能</a:t>
            </a:r>
            <a:r>
              <a:rPr lang="zh-TW" altLang="zh-TW" smtClean="0">
                <a:latin typeface="標楷體" pitchFamily="65" charset="-120"/>
                <a:ea typeface="標楷體" pitchFamily="65" charset="-120"/>
              </a:rPr>
              <a:t>輔助使用。</a:t>
            </a:r>
            <a:endParaRPr lang="zh-TW" altLang="en-US" smtClean="0">
              <a:latin typeface="標楷體" pitchFamily="65" charset="-120"/>
              <a:ea typeface="標楷體" pitchFamily="65" charset="-120"/>
            </a:endParaRPr>
          </a:p>
          <a:p>
            <a:endParaRPr lang="zh-TW" altLang="en-US"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龍騰四海">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龍騰四海">
      <a:majorFont>
        <a:latin typeface="Maiandra GD"/>
        <a:ea typeface=""/>
        <a:cs typeface=""/>
        <a:font script="CYRL" typeface="Times New Roman"/>
        <a:font script="GREK" typeface="Times New Roman"/>
        <a:font script="Jpan" typeface="ＭＳ Ｐゴシック"/>
        <a:font script="Hang" typeface="HY중고딕"/>
        <a:font script="Hans" typeface="隶书"/>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ambria"/>
        <a:ea typeface=""/>
        <a:cs typeface=""/>
        <a:font script="Jpan" typeface="ＭＳ Ｐ明朝"/>
        <a:font script="Hang" typeface="HY견명조"/>
        <a:font script="Hans" typeface="华文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龍騰四海">
      <a:fillStyleLst>
        <a:solidFill>
          <a:schemeClr val="phClr">
            <a:tint val="100000"/>
            <a:shade val="100000"/>
            <a:hueMod val="100000"/>
            <a:satMod val="100000"/>
          </a:schemeClr>
        </a:solidFill>
        <a:gradFill rotWithShape="1">
          <a:gsLst>
            <a:gs pos="0">
              <a:schemeClr val="phClr">
                <a:tint val="100000"/>
                <a:shade val="50000"/>
                <a:hueMod val="100000"/>
                <a:satMod val="250000"/>
              </a:schemeClr>
            </a:gs>
            <a:gs pos="75000">
              <a:schemeClr val="phClr">
                <a:tint val="80000"/>
                <a:shade val="100000"/>
                <a:hueMod val="100000"/>
                <a:satMod val="375000"/>
              </a:schemeClr>
            </a:gs>
            <a:gs pos="100000">
              <a:schemeClr val="phClr">
                <a:tint val="50000"/>
                <a:shade val="100000"/>
                <a:hueMod val="100000"/>
                <a:satMod val="500000"/>
              </a:schemeClr>
            </a:gs>
          </a:gsLst>
          <a:lin ang="16200000" scaled="1"/>
        </a:gradFill>
        <a:blipFill>
          <a:blip xmlns:r="http://schemas.openxmlformats.org/officeDocument/2006/relationships" r:embed="rId1">
            <a:duotone>
              <a:schemeClr val="phClr">
                <a:tint val="100000"/>
                <a:shade val="50000"/>
                <a:hueMod val="100000"/>
                <a:satMod val="100000"/>
              </a:schemeClr>
              <a:schemeClr val="phClr">
                <a:tint val="100000"/>
                <a:shade val="75000"/>
                <a:hueMod val="100000"/>
                <a:satMod val="100000"/>
              </a:schemeClr>
            </a:duotone>
          </a:blip>
          <a:tile tx="0" ty="0" sx="50000" sy="50000" flip="none" algn="ctr"/>
        </a:blip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glow>
              <a:schemeClr val="phClr">
                <a:tint val="100000"/>
                <a:shade val="100000"/>
                <a:hueMod val="100000"/>
                <a:satMod val="100000"/>
              </a:schemeClr>
            </a:glow>
          </a:effectLst>
          <a:scene3d>
            <a:camera prst="orthographicFront" fov="0">
              <a:rot lat="0" lon="0" rev="0"/>
            </a:camera>
            <a:lightRig rig="threePt" dir="tl">
              <a:rot lat="0" lon="0" rev="0"/>
            </a:lightRig>
          </a:scene3d>
          <a:sp3d prstMaterial="metal">
            <a:bevelT w="12700" h="12700" prst="relaxedInset"/>
            <a:contourClr>
              <a:schemeClr val="phClr">
                <a:tint val="100000"/>
                <a:shade val="100000"/>
                <a:hueMod val="100000"/>
                <a:satMod val="100000"/>
              </a:schemeClr>
            </a:contourClr>
          </a:sp3d>
        </a:effectStyle>
        <a:effectStyle>
          <a:effectLst>
            <a:glow>
              <a:schemeClr val="phClr">
                <a:tint val="100000"/>
                <a:shade val="100000"/>
                <a:hueMod val="100000"/>
                <a:satMod val="100000"/>
              </a:schemeClr>
            </a:glow>
            <a:outerShdw blurRad="44450" dist="50800" dir="3300000" sx="99000" sy="99000" algn="tl" rotWithShape="0">
              <a:srgbClr val="000000">
                <a:alpha val="55000"/>
              </a:srgbClr>
            </a:outerShdw>
          </a:effectLst>
          <a:scene3d>
            <a:camera prst="orthographicFront">
              <a:rot lat="0" lon="0" rev="0"/>
            </a:camera>
            <a:lightRig rig="contrasting" dir="tl">
              <a:rot lat="0" lon="0" rev="14220000"/>
            </a:lightRig>
          </a:scene3d>
          <a:sp3d prstMaterial="dkEdge">
            <a:bevelT w="63500" h="63500"/>
            <a:bevelB w="0" h="0"/>
            <a:contourClr>
              <a:schemeClr val="phClr">
                <a:tint val="100000"/>
                <a:shade val="100000"/>
                <a:hueMod val="100000"/>
                <a:satMod val="100000"/>
              </a:schemeClr>
            </a:contourClr>
          </a:sp3d>
        </a:effectStyle>
      </a:effectStyleLst>
      <a:bgFillStyleLst>
        <a:solidFill>
          <a:schemeClr val="phClr">
            <a:tint val="100000"/>
            <a:shade val="100000"/>
            <a:hueMod val="100000"/>
            <a:satMod val="100000"/>
          </a:schemeClr>
        </a:solidFill>
        <a:gradFill rotWithShape="1">
          <a:gsLst>
            <a:gs pos="0">
              <a:schemeClr val="bg1">
                <a:tint val="100000"/>
                <a:shade val="100000"/>
                <a:hueMod val="100000"/>
                <a:satMod val="150000"/>
              </a:schemeClr>
            </a:gs>
            <a:gs pos="55000">
              <a:schemeClr val="bg1">
                <a:tint val="100000"/>
                <a:shade val="90000"/>
                <a:hueMod val="100000"/>
                <a:satMod val="375000"/>
              </a:schemeClr>
            </a:gs>
            <a:gs pos="100000">
              <a:schemeClr val="phClr">
                <a:tint val="88000"/>
                <a:shade val="100000"/>
                <a:hueMod val="100000"/>
                <a:satMod val="500000"/>
              </a:schemeClr>
            </a:gs>
          </a:gsLst>
          <a:lin ang="5400000" scaled="1"/>
        </a:gradFill>
        <a:blipFill>
          <a:blip xmlns:r="http://schemas.openxmlformats.org/officeDocument/2006/relationships" r:embed="rId2">
            <a:duotone>
              <a:schemeClr val="phClr">
                <a:shade val="30000"/>
                <a:satMod val="555000"/>
              </a:schemeClr>
              <a:schemeClr val="phClr">
                <a:tint val="96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Dragon</Template>
  <TotalTime>174</TotalTime>
  <Words>968</Words>
  <Application>Microsoft Office PowerPoint</Application>
  <PresentationFormat>On-screen Show (4:3)</PresentationFormat>
  <Paragraphs>36</Paragraphs>
  <Slides>12</Slides>
  <Notes>0</Notes>
  <HiddenSlides>0</HiddenSlides>
  <MMClips>0</MMClips>
  <ScaleCrop>false</ScaleCrop>
  <HeadingPairs>
    <vt:vector size="8" baseType="variant">
      <vt:variant>
        <vt:lpstr>使用字型</vt:lpstr>
      </vt:variant>
      <vt:variant>
        <vt:i4>10</vt:i4>
      </vt:variant>
      <vt:variant>
        <vt:lpstr>簡報設計範本</vt:lpstr>
      </vt:variant>
      <vt:variant>
        <vt:i4>3</vt:i4>
      </vt:variant>
      <vt:variant>
        <vt:lpstr>內嵌 OLE 伺服程式</vt:lpstr>
      </vt:variant>
      <vt:variant>
        <vt:i4>1</vt:i4>
      </vt:variant>
      <vt:variant>
        <vt:lpstr>投影片標題</vt:lpstr>
      </vt:variant>
      <vt:variant>
        <vt:i4>12</vt:i4>
      </vt:variant>
    </vt:vector>
  </HeadingPairs>
  <TitlesOfParts>
    <vt:vector size="26" baseType="lpstr">
      <vt:lpstr>Cambria</vt:lpstr>
      <vt:lpstr>新細明體</vt:lpstr>
      <vt:lpstr>Arial</vt:lpstr>
      <vt:lpstr>Maiandra GD</vt:lpstr>
      <vt:lpstr>微軟正黑體</vt:lpstr>
      <vt:lpstr>Wingdings 2</vt:lpstr>
      <vt:lpstr>Calibri</vt:lpstr>
      <vt:lpstr>华文楷体</vt:lpstr>
      <vt:lpstr>標楷體</vt:lpstr>
      <vt:lpstr>Times New Roman</vt:lpstr>
      <vt:lpstr>龍騰四海</vt:lpstr>
      <vt:lpstr>龍騰四海</vt:lpstr>
      <vt:lpstr>龍騰四海</vt:lpstr>
      <vt:lpstr>文件</vt:lpstr>
      <vt:lpstr>投影片 1</vt:lpstr>
      <vt:lpstr>一、前言</vt:lpstr>
      <vt:lpstr>二、研究對象</vt:lpstr>
      <vt:lpstr>三、訪問前分析</vt:lpstr>
      <vt:lpstr>三、訪問前分析</vt:lpstr>
      <vt:lpstr>四、訪問後分析</vt:lpstr>
      <vt:lpstr>四、訪問後分析</vt:lpstr>
      <vt:lpstr>四、訪問後分析</vt:lpstr>
      <vt:lpstr>四、訪問後分析</vt:lpstr>
      <vt:lpstr>四、訪問後分析</vt:lpstr>
      <vt:lpstr>五、結論</vt:lpstr>
      <vt:lpstr>~THE END~</vt:lpstr>
    </vt:vector>
  </TitlesOfParts>
  <Company>llib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人文學者資訊行為</dc:title>
  <dc:creator>fju</dc:creator>
  <cp:lastModifiedBy>user</cp:lastModifiedBy>
  <cp:revision>33</cp:revision>
  <dcterms:created xsi:type="dcterms:W3CDTF">2010-06-14T00:21:12Z</dcterms:created>
  <dcterms:modified xsi:type="dcterms:W3CDTF">2010-06-15T07:40:15Z</dcterms:modified>
</cp:coreProperties>
</file>