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1"/>
  </p:notesMasterIdLst>
  <p:sldIdLst>
    <p:sldId id="256" r:id="rId2"/>
    <p:sldId id="257" r:id="rId3"/>
    <p:sldId id="261" r:id="rId4"/>
    <p:sldId id="258" r:id="rId5"/>
    <p:sldId id="30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98" r:id="rId25"/>
    <p:sldId id="299" r:id="rId26"/>
    <p:sldId id="302" r:id="rId27"/>
    <p:sldId id="303"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304" r:id="rId41"/>
    <p:sldId id="305" r:id="rId42"/>
    <p:sldId id="306" r:id="rId43"/>
    <p:sldId id="307" r:id="rId44"/>
    <p:sldId id="308" r:id="rId45"/>
    <p:sldId id="309" r:id="rId46"/>
    <p:sldId id="310" r:id="rId47"/>
    <p:sldId id="311" r:id="rId48"/>
    <p:sldId id="312" r:id="rId49"/>
    <p:sldId id="313" r:id="rId50"/>
    <p:sldId id="314" r:id="rId51"/>
    <p:sldId id="315" r:id="rId52"/>
    <p:sldId id="316" r:id="rId53"/>
    <p:sldId id="317" r:id="rId54"/>
    <p:sldId id="318" r:id="rId55"/>
    <p:sldId id="319" r:id="rId56"/>
    <p:sldId id="320" r:id="rId57"/>
    <p:sldId id="321" r:id="rId58"/>
    <p:sldId id="322" r:id="rId59"/>
    <p:sldId id="323" r:id="rId60"/>
    <p:sldId id="324" r:id="rId61"/>
    <p:sldId id="325" r:id="rId62"/>
    <p:sldId id="326" r:id="rId63"/>
    <p:sldId id="327" r:id="rId64"/>
    <p:sldId id="328" r:id="rId65"/>
    <p:sldId id="329" r:id="rId66"/>
    <p:sldId id="330" r:id="rId67"/>
    <p:sldId id="331" r:id="rId68"/>
    <p:sldId id="332" r:id="rId69"/>
    <p:sldId id="333" r:id="rId7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17" autoAdjust="0"/>
    <p:restoredTop sz="94685" autoAdjust="0"/>
  </p:normalViewPr>
  <p:slideViewPr>
    <p:cSldViewPr>
      <p:cViewPr varScale="1">
        <p:scale>
          <a:sx n="62" d="100"/>
          <a:sy n="62" d="100"/>
        </p:scale>
        <p:origin x="-1050" y="-90"/>
      </p:cViewPr>
      <p:guideLst>
        <p:guide orient="horz" pos="2160"/>
        <p:guide pos="2880"/>
      </p:guideLst>
    </p:cSldViewPr>
  </p:slideViewPr>
  <p:outlineViewPr>
    <p:cViewPr>
      <p:scale>
        <a:sx n="33" d="100"/>
        <a:sy n="33" d="100"/>
      </p:scale>
      <p:origin x="0" y="160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D43FA-4B34-4F67-83BD-D874B908DE1E}" type="datetimeFigureOut">
              <a:rPr lang="zh-TW" altLang="en-US" smtClean="0"/>
              <a:pPr/>
              <a:t>2010/3/29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5CE836-8769-450B-BFA1-631D5606F7D5}"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P1-p 27</a:t>
            </a:r>
            <a:r>
              <a:rPr lang="zh-TW" altLang="en-US" dirty="0" smtClean="0"/>
              <a:t>王仁秀   </a:t>
            </a:r>
            <a:r>
              <a:rPr lang="en-US" altLang="zh-TW" dirty="0" smtClean="0"/>
              <a:t>p28-p41</a:t>
            </a:r>
            <a:r>
              <a:rPr lang="zh-TW" altLang="en-US" dirty="0" smtClean="0"/>
              <a:t>陳淑敏      </a:t>
            </a:r>
            <a:r>
              <a:rPr lang="en-US" altLang="zh-TW" dirty="0" smtClean="0"/>
              <a:t>p42-p44</a:t>
            </a:r>
            <a:r>
              <a:rPr lang="zh-TW" altLang="en-US" dirty="0" smtClean="0"/>
              <a:t>劉欣蓉  </a:t>
            </a:r>
            <a:r>
              <a:rPr lang="en-US" altLang="zh-TW" baseline="0" dirty="0" smtClean="0"/>
              <a:t> p45-p55</a:t>
            </a:r>
            <a:r>
              <a:rPr lang="zh-TW" altLang="en-US" baseline="0" dirty="0" smtClean="0"/>
              <a:t>林亭妤  </a:t>
            </a:r>
            <a:r>
              <a:rPr lang="en-US" altLang="zh-TW" baseline="0" dirty="0" smtClean="0"/>
              <a:t>p56-p62</a:t>
            </a:r>
            <a:r>
              <a:rPr lang="zh-TW" altLang="en-US" baseline="0" dirty="0" smtClean="0"/>
              <a:t>余菀婷  </a:t>
            </a:r>
            <a:r>
              <a:rPr lang="en-US" altLang="zh-TW" baseline="0" dirty="0" smtClean="0"/>
              <a:t>p63-p68</a:t>
            </a:r>
            <a:r>
              <a:rPr lang="zh-TW" altLang="en-US" baseline="0" dirty="0" smtClean="0"/>
              <a:t>陳瑜君</a:t>
            </a:r>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4B523C-9158-4DB6-A49F-D18416F2FF93}" type="slidenum">
              <a:rPr lang="en-US" altLang="zh-TW"/>
              <a:pPr/>
              <a:t>61</a:t>
            </a:fld>
            <a:endParaRPr lang="en-US" altLang="zh-TW"/>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422D26-43FB-4B02-AC1E-CB33E0C83795}" type="slidenum">
              <a:rPr lang="en-US" altLang="zh-TW"/>
              <a:pPr/>
              <a:t>62</a:t>
            </a:fld>
            <a:endParaRPr lang="en-US" altLang="zh-TW"/>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7A6C89-625B-4423-A071-28A39BD26314}" type="slidenum">
              <a:rPr lang="en-US" altLang="zh-TW"/>
              <a:pPr/>
              <a:t>63</a:t>
            </a:fld>
            <a:endParaRPr lang="en-US" altLang="zh-TW"/>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D3DB37-713D-4D61-BCAE-CA8E8FCD8838}" type="slidenum">
              <a:rPr lang="en-US" altLang="zh-TW"/>
              <a:pPr/>
              <a:t>64</a:t>
            </a:fld>
            <a:endParaRPr lang="en-US" altLang="zh-TW"/>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FCC9A9-96C2-493E-8D8C-4CCB3601DB8B}" type="slidenum">
              <a:rPr lang="en-US" altLang="zh-TW"/>
              <a:pPr/>
              <a:t>65</a:t>
            </a:fld>
            <a:endParaRPr lang="en-US" altLang="zh-TW"/>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A6B5A6-98C4-4410-B16A-759187A2D648}" type="slidenum">
              <a:rPr lang="en-US" altLang="zh-TW"/>
              <a:pPr/>
              <a:t>66</a:t>
            </a:fld>
            <a:endParaRPr lang="en-US" altLang="zh-TW"/>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518D7B-17B0-4AEC-8177-692CBF8FFFE8}" type="slidenum">
              <a:rPr lang="en-US" altLang="zh-TW"/>
              <a:pPr/>
              <a:t>67</a:t>
            </a:fld>
            <a:endParaRPr lang="en-US" altLang="zh-TW"/>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914547-D8E1-44A3-BB8C-E619BF6D9A20}" type="slidenum">
              <a:rPr lang="en-US" altLang="zh-TW"/>
              <a:pPr/>
              <a:t>68</a:t>
            </a:fld>
            <a:endParaRPr lang="en-US" altLang="zh-TW"/>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zh-TW"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王仁秀</a:t>
            </a:r>
            <a:r>
              <a:rPr lang="en-US" altLang="zh-TW" dirty="0" smtClean="0"/>
              <a:t>-</a:t>
            </a:r>
            <a:r>
              <a:rPr lang="zh-TW" altLang="en-US" dirty="0" smtClean="0"/>
              <a:t>開始</a:t>
            </a:r>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陳淑敏</a:t>
            </a:r>
            <a:r>
              <a:rPr lang="en-US" altLang="zh-TW" dirty="0" smtClean="0"/>
              <a:t>-</a:t>
            </a:r>
            <a:r>
              <a:rPr lang="zh-TW" altLang="en-US" dirty="0" smtClean="0"/>
              <a:t>開始</a:t>
            </a:r>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28</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35</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陳淑敏</a:t>
            </a:r>
            <a:r>
              <a:rPr lang="en-US" altLang="zh-TW" dirty="0" smtClean="0"/>
              <a:t>-</a:t>
            </a:r>
            <a:r>
              <a:rPr lang="zh-TW" altLang="en-US" dirty="0" smtClean="0"/>
              <a:t>結束</a:t>
            </a:r>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39</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劉欣蓉開始</a:t>
            </a:r>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40</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劉欣蓉結束</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F15CE836-8769-450B-BFA1-631D5606F7D5}" type="slidenum">
              <a:rPr lang="zh-TW" altLang="en-US" smtClean="0"/>
              <a:pPr/>
              <a:t>42</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余菀婷</a:t>
            </a:r>
            <a:r>
              <a:rPr lang="en-US" altLang="zh-TW" dirty="0" smtClean="0"/>
              <a:t>-</a:t>
            </a:r>
            <a:r>
              <a:rPr lang="zh-TW" altLang="en-US" dirty="0" smtClean="0"/>
              <a:t>開始</a:t>
            </a:r>
            <a:endParaRPr lang="zh-TW" altLang="en-US" dirty="0"/>
          </a:p>
        </p:txBody>
      </p:sp>
      <p:sp>
        <p:nvSpPr>
          <p:cNvPr id="4" name="投影片編號版面配置區 3"/>
          <p:cNvSpPr>
            <a:spLocks noGrp="1"/>
          </p:cNvSpPr>
          <p:nvPr>
            <p:ph type="sldNum" sz="quarter" idx="10"/>
          </p:nvPr>
        </p:nvSpPr>
        <p:spPr/>
        <p:txBody>
          <a:bodyPr/>
          <a:lstStyle/>
          <a:p>
            <a:fld id="{00413CB9-80D0-489A-9D67-B9415CE5EE50}" type="slidenum">
              <a:rPr lang="zh-TW" altLang="en-US" smtClean="0"/>
              <a:pPr/>
              <a:t>54</a:t>
            </a:fld>
            <a:endParaRPr lang="zh-TW"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余菀婷</a:t>
            </a:r>
            <a:r>
              <a:rPr lang="en-US" altLang="zh-TW" dirty="0" smtClean="0"/>
              <a:t>-</a:t>
            </a:r>
            <a:r>
              <a:rPr lang="zh-TW" altLang="en-US" smtClean="0"/>
              <a:t>結束</a:t>
            </a:r>
            <a:endParaRPr lang="en-US" altLang="zh-TW" smtClean="0"/>
          </a:p>
        </p:txBody>
      </p:sp>
      <p:sp>
        <p:nvSpPr>
          <p:cNvPr id="4" name="投影片編號版面配置區 3"/>
          <p:cNvSpPr>
            <a:spLocks noGrp="1"/>
          </p:cNvSpPr>
          <p:nvPr>
            <p:ph type="sldNum" sz="quarter" idx="10"/>
          </p:nvPr>
        </p:nvSpPr>
        <p:spPr/>
        <p:txBody>
          <a:bodyPr/>
          <a:lstStyle/>
          <a:p>
            <a:fld id="{00413CB9-80D0-489A-9D67-B9415CE5EE50}" type="slidenum">
              <a:rPr lang="zh-TW" altLang="en-US" smtClean="0"/>
              <a:pPr/>
              <a:t>60</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等腰三角形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540544" y="776288"/>
            <a:ext cx="8062912" cy="1470025"/>
          </a:xfrm>
        </p:spPr>
        <p:txBody>
          <a:bodyPr anchor="b">
            <a:normAutofit/>
          </a:bodyPr>
          <a:lstStyle>
            <a:lvl1pPr algn="r">
              <a:defRPr sz="440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1371600" y="6012656"/>
            <a:ext cx="5791200" cy="365125"/>
          </a:xfrm>
        </p:spPr>
        <p:txBody>
          <a:bodyPr tIns="0" bIns="0" anchor="t"/>
          <a:lstStyle>
            <a:lvl1pPr algn="r">
              <a:defRPr sz="1000"/>
            </a:lvl1pPr>
          </a:lstStyle>
          <a:p>
            <a:fld id="{FA7A50E6-7476-445F-AD0D-1BB357DF8AD5}" type="datetimeFigureOut">
              <a:rPr lang="zh-TW" altLang="en-US" smtClean="0"/>
              <a:pPr/>
              <a:t>2010/3/29</a:t>
            </a:fld>
            <a:endParaRPr lang="zh-TW" altLang="en-US"/>
          </a:p>
        </p:txBody>
      </p:sp>
      <p:sp>
        <p:nvSpPr>
          <p:cNvPr id="17" name="頁尾版面配置區 16"/>
          <p:cNvSpPr>
            <a:spLocks noGrp="1"/>
          </p:cNvSpPr>
          <p:nvPr>
            <p:ph type="ftr" sz="quarter" idx="11"/>
          </p:nvPr>
        </p:nvSpPr>
        <p:spPr>
          <a:xfrm>
            <a:off x="1371600" y="5650704"/>
            <a:ext cx="5791200" cy="365125"/>
          </a:xfrm>
        </p:spPr>
        <p:txBody>
          <a:bodyPr tIns="0" bIns="0" anchor="b"/>
          <a:lstStyle>
            <a:lvl1pPr algn="r">
              <a:defRPr sz="1100"/>
            </a:lvl1pPr>
          </a:lstStyle>
          <a:p>
            <a:endParaRPr lang="zh-TW" altLang="en-US"/>
          </a:p>
        </p:txBody>
      </p:sp>
      <p:sp>
        <p:nvSpPr>
          <p:cNvPr id="29" name="投影片編號版面配置區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C20EC6D-D7F3-49FA-B61A-7E4F99F1E147}"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A7A50E6-7476-445F-AD0D-1BB357DF8AD5}" type="datetimeFigureOut">
              <a:rPr lang="zh-TW" altLang="en-US" smtClean="0"/>
              <a:pPr/>
              <a:t>2010/3/29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81800" y="381000"/>
            <a:ext cx="1905000" cy="5486400"/>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381000"/>
            <a:ext cx="6248400" cy="548640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FA7A50E6-7476-445F-AD0D-1BB357DF8AD5}" type="datetimeFigureOut">
              <a:rPr lang="zh-TW" altLang="en-US" smtClean="0"/>
              <a:pPr/>
              <a:t>2010/3/29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67494"/>
            <a:ext cx="8229600" cy="1399032"/>
          </a:xfrm>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457200" y="1882808"/>
            <a:ext cx="8229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4791456" y="6480048"/>
            <a:ext cx="2133600" cy="301752"/>
          </a:xfrm>
        </p:spPr>
        <p:txBody>
          <a:bodyPr/>
          <a:lstStyle/>
          <a:p>
            <a:fld id="{FA7A50E6-7476-445F-AD0D-1BB357DF8AD5}" type="datetimeFigureOut">
              <a:rPr lang="zh-TW" altLang="en-US" smtClean="0"/>
              <a:pPr/>
              <a:t>2010/3/29</a:t>
            </a:fld>
            <a:endParaRPr lang="zh-TW" altLang="en-US"/>
          </a:p>
        </p:txBody>
      </p:sp>
      <p:sp>
        <p:nvSpPr>
          <p:cNvPr id="5" name="頁尾版面配置區 4"/>
          <p:cNvSpPr>
            <a:spLocks noGrp="1"/>
          </p:cNvSpPr>
          <p:nvPr>
            <p:ph type="ftr" sz="quarter" idx="11"/>
          </p:nvPr>
        </p:nvSpPr>
        <p:spPr>
          <a:xfrm>
            <a:off x="457200" y="6480969"/>
            <a:ext cx="4260056" cy="300831"/>
          </a:xfrm>
        </p:spPr>
        <p:txBody>
          <a:bodyPr/>
          <a:lstStyle/>
          <a:p>
            <a:endParaRPr lang="zh-TW" altLang="en-US"/>
          </a:p>
        </p:txBody>
      </p:sp>
      <p:sp>
        <p:nvSpPr>
          <p:cNvPr id="6" name="投影片編號版面配置區 5"/>
          <p:cNvSpPr>
            <a:spLocks noGrp="1"/>
          </p:cNvSpPr>
          <p:nvPr>
            <p:ph type="sldNum" sz="quarter" idx="12"/>
          </p:nvPr>
        </p:nvSpPr>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2">
        <a:schemeClr val="bg1"/>
      </p:bgRef>
    </p:bg>
    <p:spTree>
      <p:nvGrpSpPr>
        <p:cNvPr id="1" name=""/>
        <p:cNvGrpSpPr/>
        <p:nvPr/>
      </p:nvGrpSpPr>
      <p:grpSpPr>
        <a:xfrm>
          <a:off x="0" y="0"/>
          <a:ext cx="0" cy="0"/>
          <a:chOff x="0" y="0"/>
          <a:chExt cx="0" cy="0"/>
        </a:xfrm>
      </p:grpSpPr>
      <p:sp>
        <p:nvSpPr>
          <p:cNvPr id="9" name="直角三角形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等腰三角形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日期版面配置區 3"/>
          <p:cNvSpPr>
            <a:spLocks noGrp="1"/>
          </p:cNvSpPr>
          <p:nvPr>
            <p:ph type="dt" sz="half" idx="10"/>
          </p:nvPr>
        </p:nvSpPr>
        <p:spPr>
          <a:xfrm>
            <a:off x="6955632" y="6477000"/>
            <a:ext cx="2133600" cy="304800"/>
          </a:xfrm>
        </p:spPr>
        <p:txBody>
          <a:bodyPr/>
          <a:lstStyle/>
          <a:p>
            <a:fld id="{FA7A50E6-7476-445F-AD0D-1BB357DF8AD5}" type="datetimeFigureOut">
              <a:rPr lang="zh-TW" altLang="en-US" smtClean="0"/>
              <a:pPr/>
              <a:t>2010/3/29</a:t>
            </a:fld>
            <a:endParaRPr lang="zh-TW" altLang="en-US"/>
          </a:p>
        </p:txBody>
      </p:sp>
      <p:sp>
        <p:nvSpPr>
          <p:cNvPr id="5" name="頁尾版面配置區 4"/>
          <p:cNvSpPr>
            <a:spLocks noGrp="1"/>
          </p:cNvSpPr>
          <p:nvPr>
            <p:ph type="ftr" sz="quarter" idx="11"/>
          </p:nvPr>
        </p:nvSpPr>
        <p:spPr>
          <a:xfrm>
            <a:off x="2619376" y="6480969"/>
            <a:ext cx="4260056" cy="300831"/>
          </a:xfrm>
        </p:spPr>
        <p:txBody>
          <a:bodyPr/>
          <a:lstStyle/>
          <a:p>
            <a:endParaRPr lang="zh-TW" altLang="en-US"/>
          </a:p>
        </p:txBody>
      </p:sp>
      <p:sp>
        <p:nvSpPr>
          <p:cNvPr id="6" name="投影片編號版面配置區 5"/>
          <p:cNvSpPr>
            <a:spLocks noGrp="1"/>
          </p:cNvSpPr>
          <p:nvPr>
            <p:ph type="sldNum" sz="quarter" idx="12"/>
          </p:nvPr>
        </p:nvSpPr>
        <p:spPr>
          <a:xfrm>
            <a:off x="8451056" y="809624"/>
            <a:ext cx="502920" cy="300831"/>
          </a:xfrm>
        </p:spPr>
        <p:txBody>
          <a:bodyPr/>
          <a:lstStyle/>
          <a:p>
            <a:fld id="{6C20EC6D-D7F3-49FA-B61A-7E4F99F1E147}" type="slidenum">
              <a:rPr lang="zh-TW" altLang="en-US" smtClean="0"/>
              <a:pPr/>
              <a:t>‹#›</a:t>
            </a:fld>
            <a:endParaRPr lang="zh-TW" altLang="en-US"/>
          </a:p>
        </p:txBody>
      </p:sp>
      <p:cxnSp>
        <p:nvCxnSpPr>
          <p:cNvPr id="11" name="直線接點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直線接點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標題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marL="0" algn="l">
              <a:defRPr/>
            </a:lvl1p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4791456" y="6480969"/>
            <a:ext cx="2133600" cy="301752"/>
          </a:xfrm>
        </p:spPr>
        <p:txBody>
          <a:bodyPr/>
          <a:lstStyle/>
          <a:p>
            <a:fld id="{FA7A50E6-7476-445F-AD0D-1BB357DF8AD5}" type="datetimeFigureOut">
              <a:rPr lang="zh-TW" altLang="en-US" smtClean="0"/>
              <a:pPr/>
              <a:t>2010/3/29</a:t>
            </a:fld>
            <a:endParaRPr lang="zh-TW" altLang="en-US"/>
          </a:p>
        </p:txBody>
      </p:sp>
      <p:sp>
        <p:nvSpPr>
          <p:cNvPr id="6" name="頁尾版面配置區 5"/>
          <p:cNvSpPr>
            <a:spLocks noGrp="1"/>
          </p:cNvSpPr>
          <p:nvPr>
            <p:ph type="ftr" sz="quarter" idx="11"/>
          </p:nvPr>
        </p:nvSpPr>
        <p:spPr>
          <a:xfrm>
            <a:off x="457200" y="6480969"/>
            <a:ext cx="4260056" cy="301752"/>
          </a:xfrm>
        </p:spPr>
        <p:txBody>
          <a:bodyPr/>
          <a:lstStyle/>
          <a:p>
            <a:endParaRPr lang="zh-TW" altLang="en-US"/>
          </a:p>
        </p:txBody>
      </p:sp>
      <p:sp>
        <p:nvSpPr>
          <p:cNvPr id="7" name="投影片編號版面配置區 6"/>
          <p:cNvSpPr>
            <a:spLocks noGrp="1"/>
          </p:cNvSpPr>
          <p:nvPr>
            <p:ph type="sldNum" sz="quarter" idx="12"/>
          </p:nvPr>
        </p:nvSpPr>
        <p:spPr>
          <a:xfrm>
            <a:off x="7589520" y="6480969"/>
            <a:ext cx="502920" cy="301752"/>
          </a:xfrm>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a:xfrm>
            <a:off x="4791456" y="6480969"/>
            <a:ext cx="2130552" cy="301752"/>
          </a:xfrm>
        </p:spPr>
        <p:txBody>
          <a:bodyPr/>
          <a:lstStyle/>
          <a:p>
            <a:fld id="{FA7A50E6-7476-445F-AD0D-1BB357DF8AD5}" type="datetimeFigureOut">
              <a:rPr lang="zh-TW" altLang="en-US" smtClean="0"/>
              <a:pPr/>
              <a:t>2010/3/29</a:t>
            </a:fld>
            <a:endParaRPr lang="zh-TW" altLang="en-US"/>
          </a:p>
        </p:txBody>
      </p:sp>
      <p:sp>
        <p:nvSpPr>
          <p:cNvPr id="8" name="頁尾版面配置區 7"/>
          <p:cNvSpPr>
            <a:spLocks noGrp="1"/>
          </p:cNvSpPr>
          <p:nvPr>
            <p:ph type="ftr" sz="quarter" idx="11"/>
          </p:nvPr>
        </p:nvSpPr>
        <p:spPr>
          <a:xfrm>
            <a:off x="457200" y="6480969"/>
            <a:ext cx="4261104" cy="301752"/>
          </a:xfrm>
        </p:spPr>
        <p:txBody>
          <a:bodyPr/>
          <a:lstStyle/>
          <a:p>
            <a:endParaRPr lang="zh-TW" altLang="en-US"/>
          </a:p>
        </p:txBody>
      </p:sp>
      <p:sp>
        <p:nvSpPr>
          <p:cNvPr id="9" name="投影片編號版面配置區 8"/>
          <p:cNvSpPr>
            <a:spLocks noGrp="1"/>
          </p:cNvSpPr>
          <p:nvPr>
            <p:ph type="sldNum" sz="quarter" idx="12"/>
          </p:nvPr>
        </p:nvSpPr>
        <p:spPr>
          <a:xfrm>
            <a:off x="7589520" y="6483096"/>
            <a:ext cx="502920" cy="301752"/>
          </a:xfrm>
        </p:spPr>
        <p:txBody>
          <a:bodyPr/>
          <a:lstStyle>
            <a:lvl1pPr algn="ctr">
              <a:defRPr/>
            </a:lvl1pPr>
          </a:lstStyle>
          <a:p>
            <a:fld id="{6C20EC6D-D7F3-49FA-B61A-7E4F99F1E147}"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FA7A50E6-7476-445F-AD0D-1BB357DF8AD5}" type="datetimeFigureOut">
              <a:rPr lang="zh-TW" altLang="en-US" smtClean="0"/>
              <a:pPr/>
              <a:t>2010/3/29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791456" y="6480969"/>
            <a:ext cx="2133600" cy="301752"/>
          </a:xfrm>
        </p:spPr>
        <p:txBody>
          <a:bodyPr/>
          <a:lstStyle/>
          <a:p>
            <a:fld id="{FA7A50E6-7476-445F-AD0D-1BB357DF8AD5}" type="datetimeFigureOut">
              <a:rPr lang="zh-TW" altLang="en-US" smtClean="0"/>
              <a:pPr/>
              <a:t>2010/3/29</a:t>
            </a:fld>
            <a:endParaRPr lang="zh-TW" altLang="en-US"/>
          </a:p>
        </p:txBody>
      </p:sp>
      <p:sp>
        <p:nvSpPr>
          <p:cNvPr id="3" name="頁尾版面配置區 2"/>
          <p:cNvSpPr>
            <a:spLocks noGrp="1"/>
          </p:cNvSpPr>
          <p:nvPr>
            <p:ph type="ftr" sz="quarter" idx="11"/>
          </p:nvPr>
        </p:nvSpPr>
        <p:spPr>
          <a:xfrm>
            <a:off x="457200" y="6481890"/>
            <a:ext cx="4260056" cy="300831"/>
          </a:xfrm>
        </p:spPr>
        <p:txBody>
          <a:bodyPr/>
          <a:lstStyle/>
          <a:p>
            <a:endParaRPr lang="zh-TW" altLang="en-US"/>
          </a:p>
        </p:txBody>
      </p:sp>
      <p:sp>
        <p:nvSpPr>
          <p:cNvPr id="4" name="投影片編號版面配置區 3"/>
          <p:cNvSpPr>
            <a:spLocks noGrp="1"/>
          </p:cNvSpPr>
          <p:nvPr>
            <p:ph type="sldNum" sz="quarter" idx="12"/>
          </p:nvPr>
        </p:nvSpPr>
        <p:spPr>
          <a:xfrm>
            <a:off x="7589520" y="6480969"/>
            <a:ext cx="502920" cy="301752"/>
          </a:xfrm>
        </p:spPr>
        <p:txBody>
          <a:bodyPr/>
          <a:lstStyle/>
          <a:p>
            <a:fld id="{6C20EC6D-D7F3-49FA-B61A-7E4F99F1E147}"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278976" y="6556248"/>
            <a:ext cx="2133600" cy="301752"/>
          </a:xfrm>
        </p:spPr>
        <p:txBody>
          <a:bodyPr/>
          <a:lstStyle>
            <a:lvl1pPr>
              <a:defRPr sz="900"/>
            </a:lvl1pPr>
          </a:lstStyle>
          <a:p>
            <a:fld id="{FA7A50E6-7476-445F-AD0D-1BB357DF8AD5}" type="datetimeFigureOut">
              <a:rPr lang="zh-TW" altLang="en-US" smtClean="0"/>
              <a:pPr/>
              <a:t>2010/3/29</a:t>
            </a:fld>
            <a:endParaRPr lang="zh-TW" altLang="en-US"/>
          </a:p>
        </p:txBody>
      </p:sp>
      <p:sp>
        <p:nvSpPr>
          <p:cNvPr id="6" name="頁尾版面配置區 5"/>
          <p:cNvSpPr>
            <a:spLocks noGrp="1"/>
          </p:cNvSpPr>
          <p:nvPr>
            <p:ph type="ftr" sz="quarter" idx="11"/>
          </p:nvPr>
        </p:nvSpPr>
        <p:spPr>
          <a:xfrm>
            <a:off x="1135856" y="6556248"/>
            <a:ext cx="5143120" cy="301752"/>
          </a:xfrm>
        </p:spPr>
        <p:txBody>
          <a:bodyPr/>
          <a:lstStyle>
            <a:lvl1pPr>
              <a:defRPr sz="900"/>
            </a:lvl1pPr>
          </a:lstStyle>
          <a:p>
            <a:endParaRPr lang="zh-TW" altLang="en-US"/>
          </a:p>
        </p:txBody>
      </p:sp>
      <p:sp>
        <p:nvSpPr>
          <p:cNvPr id="7" name="投影片編號版面配置區 6"/>
          <p:cNvSpPr>
            <a:spLocks noGrp="1"/>
          </p:cNvSpPr>
          <p:nvPr>
            <p:ph type="sldNum" sz="quarter" idx="12"/>
          </p:nvPr>
        </p:nvSpPr>
        <p:spPr>
          <a:xfrm>
            <a:off x="8410576" y="6556248"/>
            <a:ext cx="502920" cy="301752"/>
          </a:xfrm>
        </p:spPr>
        <p:txBody>
          <a:bodyPr/>
          <a:lstStyle>
            <a:lvl1pPr>
              <a:defRPr sz="900"/>
            </a:lvl1pPr>
          </a:lstStyle>
          <a:p>
            <a:fld id="{6C20EC6D-D7F3-49FA-B61A-7E4F99F1E147}"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a:xfrm>
            <a:off x="6108192" y="6556248"/>
            <a:ext cx="2103120" cy="301752"/>
          </a:xfrm>
        </p:spPr>
        <p:txBody>
          <a:bodyPr/>
          <a:lstStyle>
            <a:lvl1pPr>
              <a:defRPr sz="900"/>
            </a:lvl1pPr>
          </a:lstStyle>
          <a:p>
            <a:fld id="{FA7A50E6-7476-445F-AD0D-1BB357DF8AD5}" type="datetimeFigureOut">
              <a:rPr lang="zh-TW" altLang="en-US" smtClean="0"/>
              <a:pPr/>
              <a:t>2010/3/29</a:t>
            </a:fld>
            <a:endParaRPr lang="zh-TW" altLang="en-US"/>
          </a:p>
        </p:txBody>
      </p:sp>
      <p:sp>
        <p:nvSpPr>
          <p:cNvPr id="6" name="頁尾版面配置區 5"/>
          <p:cNvSpPr>
            <a:spLocks noGrp="1"/>
          </p:cNvSpPr>
          <p:nvPr>
            <p:ph type="ftr" sz="quarter" idx="11"/>
          </p:nvPr>
        </p:nvSpPr>
        <p:spPr>
          <a:xfrm>
            <a:off x="1170432" y="6557169"/>
            <a:ext cx="4948072" cy="301752"/>
          </a:xfrm>
        </p:spPr>
        <p:txBody>
          <a:bodyPr/>
          <a:lstStyle>
            <a:lvl1pPr>
              <a:defRPr sz="900"/>
            </a:lvl1pPr>
          </a:lstStyle>
          <a:p>
            <a:endParaRPr lang="zh-TW" altLang="en-US"/>
          </a:p>
        </p:txBody>
      </p:sp>
      <p:sp>
        <p:nvSpPr>
          <p:cNvPr id="7" name="投影片編號版面配置區 6"/>
          <p:cNvSpPr>
            <a:spLocks noGrp="1"/>
          </p:cNvSpPr>
          <p:nvPr>
            <p:ph type="sldNum" sz="quarter" idx="12"/>
          </p:nvPr>
        </p:nvSpPr>
        <p:spPr>
          <a:xfrm>
            <a:off x="8217192" y="6556248"/>
            <a:ext cx="365760" cy="301752"/>
          </a:xfrm>
        </p:spPr>
        <p:txBody>
          <a:bodyPr/>
          <a:lstStyle>
            <a:lvl1pPr algn="ctr">
              <a:defRPr sz="900"/>
            </a:lvl1pPr>
          </a:lstStyle>
          <a:p>
            <a:fld id="{6C20EC6D-D7F3-49FA-B61A-7E4F99F1E147}"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直角三角形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直線接點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直線接點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標題版面配置區 21"/>
          <p:cNvSpPr>
            <a:spLocks noGrp="1"/>
          </p:cNvSpPr>
          <p:nvPr>
            <p:ph type="title"/>
          </p:nvPr>
        </p:nvSpPr>
        <p:spPr>
          <a:xfrm>
            <a:off x="457200" y="267494"/>
            <a:ext cx="8229600" cy="1399032"/>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A7A50E6-7476-445F-AD0D-1BB357DF8AD5}" type="datetimeFigureOut">
              <a:rPr lang="zh-TW" altLang="en-US" smtClean="0"/>
              <a:pPr/>
              <a:t>2010/3/29</a:t>
            </a:fld>
            <a:endParaRPr lang="zh-TW" altLang="en-US"/>
          </a:p>
        </p:txBody>
      </p:sp>
      <p:sp>
        <p:nvSpPr>
          <p:cNvPr id="3" name="頁尾版面配置區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zh-TW" altLang="en-US"/>
          </a:p>
        </p:txBody>
      </p:sp>
      <p:sp>
        <p:nvSpPr>
          <p:cNvPr id="23" name="投影片編號版面配置區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C20EC6D-D7F3-49FA-B61A-7E4F99F1E147}" type="slidenum">
              <a:rPr lang="zh-TW" altLang="en-US" smtClean="0"/>
              <a:pPr/>
              <a:t>‹#›</a:t>
            </a:fld>
            <a:endParaRPr lang="zh-TW" altLang="en-US"/>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0" y="1500174"/>
            <a:ext cx="7772400" cy="1828800"/>
          </a:xfrm>
        </p:spPr>
        <p:txBody>
          <a:bodyPr>
            <a:noAutofit/>
          </a:bodyPr>
          <a:lstStyle/>
          <a:p>
            <a:pPr algn="l"/>
            <a:r>
              <a:rPr lang="en-US" sz="3200" b="1" dirty="0" smtClean="0">
                <a:solidFill>
                  <a:schemeClr val="accent1"/>
                </a:solidFill>
              </a:rPr>
              <a:t>CONVERGENT FLOWS : HUMANITIES SCHOLARS AND THEIR</a:t>
            </a:r>
            <a:r>
              <a:rPr lang="zh-TW" altLang="en-US" sz="3200" b="1" dirty="0" smtClean="0">
                <a:solidFill>
                  <a:schemeClr val="accent1"/>
                </a:solidFill>
              </a:rPr>
              <a:t> </a:t>
            </a:r>
            <a:r>
              <a:rPr lang="en-US" sz="3200" b="1" dirty="0" smtClean="0">
                <a:solidFill>
                  <a:schemeClr val="accent1"/>
                </a:solidFill>
              </a:rPr>
              <a:t>INTERACTIONS WITH ELECTRONIC TEXTS</a:t>
            </a:r>
            <a:br>
              <a:rPr lang="en-US" sz="3200" b="1" dirty="0" smtClean="0">
                <a:solidFill>
                  <a:schemeClr val="accent1"/>
                </a:solidFill>
              </a:rPr>
            </a:br>
            <a:r>
              <a:rPr lang="zh-TW" altLang="en-US" sz="3200" b="1" dirty="0" smtClean="0">
                <a:solidFill>
                  <a:schemeClr val="accent1"/>
                </a:solidFill>
              </a:rPr>
              <a:t/>
            </a:r>
            <a:br>
              <a:rPr lang="zh-TW" altLang="en-US" sz="3200" b="1" dirty="0" smtClean="0">
                <a:solidFill>
                  <a:schemeClr val="accent1"/>
                </a:solidFill>
              </a:rPr>
            </a:br>
            <a:r>
              <a:rPr lang="zh-TW" altLang="en-US" sz="3200" b="1" dirty="0" smtClean="0">
                <a:solidFill>
                  <a:schemeClr val="accent1"/>
                </a:solidFill>
              </a:rPr>
              <a:t>聚合性流動</a:t>
            </a:r>
            <a:r>
              <a:rPr lang="en-US" sz="3200" b="1" dirty="0" smtClean="0">
                <a:solidFill>
                  <a:schemeClr val="accent1"/>
                </a:solidFill>
              </a:rPr>
              <a:t>:</a:t>
            </a:r>
            <a:r>
              <a:rPr lang="zh-TW" altLang="en-US" sz="3200" b="1" dirty="0" smtClean="0">
                <a:solidFill>
                  <a:schemeClr val="accent1"/>
                </a:solidFill>
              </a:rPr>
              <a:t>人文學者與電子文本的互動</a:t>
            </a:r>
            <a:r>
              <a:rPr lang="zh-TW" altLang="en-US" sz="3200" dirty="0" smtClean="0">
                <a:solidFill>
                  <a:srgbClr val="CC3300"/>
                </a:solidFill>
              </a:rPr>
              <a:t/>
            </a:r>
            <a:br>
              <a:rPr lang="zh-TW" altLang="en-US" sz="3200" dirty="0" smtClean="0">
                <a:solidFill>
                  <a:srgbClr val="CC3300"/>
                </a:solidFill>
              </a:rPr>
            </a:br>
            <a:endParaRPr lang="zh-TW" altLang="en-US" sz="3200" dirty="0">
              <a:solidFill>
                <a:srgbClr val="CC3300"/>
              </a:solidFill>
            </a:endParaRPr>
          </a:p>
        </p:txBody>
      </p:sp>
      <p:sp>
        <p:nvSpPr>
          <p:cNvPr id="3" name="副標題 2"/>
          <p:cNvSpPr>
            <a:spLocks noGrp="1"/>
          </p:cNvSpPr>
          <p:nvPr>
            <p:ph type="subTitle" idx="1"/>
          </p:nvPr>
        </p:nvSpPr>
        <p:spPr>
          <a:xfrm>
            <a:off x="642910" y="3214686"/>
            <a:ext cx="7772400" cy="3000396"/>
          </a:xfrm>
        </p:spPr>
        <p:txBody>
          <a:bodyPr>
            <a:normAutofit fontScale="25000" lnSpcReduction="20000"/>
          </a:bodyPr>
          <a:lstStyle/>
          <a:p>
            <a:pPr algn="l"/>
            <a:endParaRPr lang="en-US" altLang="zh-TW" sz="5100" b="1" dirty="0" smtClean="0">
              <a:solidFill>
                <a:schemeClr val="tx1"/>
              </a:solidFill>
            </a:endParaRPr>
          </a:p>
          <a:p>
            <a:pPr algn="l"/>
            <a:r>
              <a:rPr lang="zh-TW" altLang="en-US" sz="9800" b="1" dirty="0" smtClean="0">
                <a:solidFill>
                  <a:schemeClr val="tx1"/>
                </a:solidFill>
              </a:rPr>
              <a:t>人文學資源報告</a:t>
            </a:r>
            <a:r>
              <a:rPr lang="en-US" altLang="zh-TW" sz="9800" b="1" dirty="0" smtClean="0">
                <a:solidFill>
                  <a:schemeClr val="tx1"/>
                </a:solidFill>
              </a:rPr>
              <a:t>_</a:t>
            </a:r>
            <a:r>
              <a:rPr lang="zh-TW" altLang="en-US" sz="9800" b="1" dirty="0" smtClean="0">
                <a:solidFill>
                  <a:schemeClr val="tx1"/>
                </a:solidFill>
              </a:rPr>
              <a:t>第二組</a:t>
            </a:r>
            <a:r>
              <a:rPr lang="en-US" altLang="zh-TW" sz="9800" b="1" dirty="0" smtClean="0">
                <a:solidFill>
                  <a:schemeClr val="tx1"/>
                </a:solidFill>
              </a:rPr>
              <a:t>_</a:t>
            </a:r>
            <a:r>
              <a:rPr lang="zh-TW" altLang="en-US" sz="9800" b="1" dirty="0" smtClean="0">
                <a:solidFill>
                  <a:schemeClr val="tx1"/>
                </a:solidFill>
              </a:rPr>
              <a:t>組員名單</a:t>
            </a:r>
            <a:endParaRPr lang="en-US" altLang="zh-TW" sz="9800" b="1" dirty="0" smtClean="0">
              <a:solidFill>
                <a:schemeClr val="tx1"/>
              </a:solidFill>
            </a:endParaRPr>
          </a:p>
          <a:p>
            <a:pPr algn="l"/>
            <a:endParaRPr lang="en-US" altLang="zh-TW" sz="9800" b="1" dirty="0" smtClean="0">
              <a:solidFill>
                <a:schemeClr val="tx1"/>
              </a:solidFill>
            </a:endParaRPr>
          </a:p>
          <a:p>
            <a:pPr algn="l"/>
            <a:r>
              <a:rPr lang="en-US" altLang="zh-TW" sz="9800" b="1" dirty="0" smtClean="0">
                <a:solidFill>
                  <a:schemeClr val="tx1"/>
                </a:solidFill>
              </a:rPr>
              <a:t>(</a:t>
            </a:r>
            <a:r>
              <a:rPr lang="zh-TW" altLang="en-US" sz="9800" b="1" dirty="0" smtClean="0">
                <a:solidFill>
                  <a:schemeClr val="tx1"/>
                </a:solidFill>
              </a:rPr>
              <a:t>按報告順序排列</a:t>
            </a:r>
            <a:r>
              <a:rPr lang="en-US" altLang="zh-TW" sz="9800" b="1" dirty="0" smtClean="0">
                <a:solidFill>
                  <a:schemeClr val="tx1"/>
                </a:solidFill>
              </a:rPr>
              <a:t>)</a:t>
            </a:r>
          </a:p>
          <a:p>
            <a:pPr algn="l"/>
            <a:endParaRPr lang="en-US" altLang="zh-TW" sz="9800" b="1" dirty="0" smtClean="0">
              <a:solidFill>
                <a:schemeClr val="tx1"/>
              </a:solidFill>
            </a:endParaRPr>
          </a:p>
          <a:p>
            <a:pPr algn="l"/>
            <a:r>
              <a:rPr lang="zh-TW" altLang="en-US" sz="9800" b="1" dirty="0" smtClean="0">
                <a:solidFill>
                  <a:schemeClr val="tx1"/>
                </a:solidFill>
              </a:rPr>
              <a:t>圖資二 </a:t>
            </a:r>
            <a:r>
              <a:rPr lang="en-US" altLang="zh-TW" sz="9800" b="1" dirty="0" smtClean="0">
                <a:solidFill>
                  <a:schemeClr val="tx1"/>
                </a:solidFill>
              </a:rPr>
              <a:t>497100572</a:t>
            </a:r>
            <a:r>
              <a:rPr lang="zh-TW" altLang="en-US" sz="9800" b="1" dirty="0" smtClean="0">
                <a:solidFill>
                  <a:schemeClr val="tx1"/>
                </a:solidFill>
              </a:rPr>
              <a:t> 王仁秀</a:t>
            </a:r>
            <a:endParaRPr lang="en-US" altLang="zh-TW" sz="9800" b="1" dirty="0" smtClean="0">
              <a:solidFill>
                <a:schemeClr val="tx1"/>
              </a:solidFill>
            </a:endParaRPr>
          </a:p>
          <a:p>
            <a:pPr algn="l"/>
            <a:r>
              <a:rPr lang="zh-TW" altLang="en-US" sz="9800" b="1" dirty="0" smtClean="0">
                <a:solidFill>
                  <a:schemeClr val="tx1"/>
                </a:solidFill>
              </a:rPr>
              <a:t>圖資四 </a:t>
            </a:r>
            <a:r>
              <a:rPr lang="en-US" sz="9800" b="1" dirty="0" smtClean="0">
                <a:solidFill>
                  <a:schemeClr val="tx1"/>
                </a:solidFill>
              </a:rPr>
              <a:t>495100310</a:t>
            </a:r>
            <a:r>
              <a:rPr lang="zh-TW" altLang="en-US" sz="9800" b="1" dirty="0" smtClean="0">
                <a:solidFill>
                  <a:schemeClr val="tx1"/>
                </a:solidFill>
              </a:rPr>
              <a:t> 陳淑敏</a:t>
            </a:r>
            <a:endParaRPr lang="en-US" altLang="zh-TW" sz="9800" b="1" dirty="0" smtClean="0">
              <a:solidFill>
                <a:schemeClr val="tx1"/>
              </a:solidFill>
            </a:endParaRPr>
          </a:p>
          <a:p>
            <a:pPr algn="l"/>
            <a:r>
              <a:rPr lang="zh-TW" altLang="en-US" sz="9800" b="1" dirty="0" smtClean="0">
                <a:solidFill>
                  <a:schemeClr val="tx1"/>
                </a:solidFill>
              </a:rPr>
              <a:t>圖資二 </a:t>
            </a:r>
            <a:r>
              <a:rPr lang="en-US" sz="9800" b="1" dirty="0" smtClean="0">
                <a:solidFill>
                  <a:schemeClr val="tx1"/>
                </a:solidFill>
              </a:rPr>
              <a:t>497100285</a:t>
            </a:r>
            <a:r>
              <a:rPr lang="zh-TW" altLang="en-US" sz="9800" b="1" dirty="0" smtClean="0">
                <a:solidFill>
                  <a:schemeClr val="tx1"/>
                </a:solidFill>
              </a:rPr>
              <a:t> 劉欣蓉</a:t>
            </a:r>
            <a:endParaRPr lang="en-US" altLang="zh-TW" sz="9800" b="1" dirty="0" smtClean="0">
              <a:solidFill>
                <a:schemeClr val="tx1"/>
              </a:solidFill>
            </a:endParaRPr>
          </a:p>
          <a:p>
            <a:pPr algn="l"/>
            <a:r>
              <a:rPr lang="zh-TW" altLang="en-US" sz="9800" b="1" dirty="0" smtClean="0">
                <a:solidFill>
                  <a:schemeClr val="tx1"/>
                </a:solidFill>
              </a:rPr>
              <a:t>圖資二 </a:t>
            </a:r>
            <a:r>
              <a:rPr lang="en-US" sz="9800" b="1" dirty="0" smtClean="0">
                <a:solidFill>
                  <a:schemeClr val="tx1"/>
                </a:solidFill>
              </a:rPr>
              <a:t>497100170</a:t>
            </a:r>
            <a:r>
              <a:rPr lang="zh-TW" altLang="en-US" sz="9800" b="1" dirty="0" smtClean="0">
                <a:solidFill>
                  <a:schemeClr val="tx1"/>
                </a:solidFill>
              </a:rPr>
              <a:t> 林亭妤 </a:t>
            </a:r>
            <a:endParaRPr lang="en-US" altLang="zh-TW" sz="9800" b="1" dirty="0" smtClean="0">
              <a:solidFill>
                <a:schemeClr val="tx1"/>
              </a:solidFill>
            </a:endParaRPr>
          </a:p>
          <a:p>
            <a:pPr algn="l"/>
            <a:r>
              <a:rPr lang="zh-TW" altLang="en-US" sz="9800" b="1" dirty="0" smtClean="0">
                <a:solidFill>
                  <a:schemeClr val="tx1"/>
                </a:solidFill>
              </a:rPr>
              <a:t>圖資二 </a:t>
            </a:r>
            <a:r>
              <a:rPr lang="en-US" sz="9800" b="1" dirty="0" smtClean="0">
                <a:solidFill>
                  <a:schemeClr val="tx1"/>
                </a:solidFill>
              </a:rPr>
              <a:t>497100168</a:t>
            </a:r>
            <a:r>
              <a:rPr lang="zh-TW" altLang="en-US" sz="9800" b="1" dirty="0" smtClean="0">
                <a:solidFill>
                  <a:schemeClr val="tx1"/>
                </a:solidFill>
              </a:rPr>
              <a:t> 余菀婷</a:t>
            </a:r>
            <a:endParaRPr lang="en-US" altLang="zh-TW" sz="9800" b="1" dirty="0" smtClean="0">
              <a:solidFill>
                <a:schemeClr val="tx1"/>
              </a:solidFill>
            </a:endParaRPr>
          </a:p>
          <a:p>
            <a:pPr algn="l"/>
            <a:r>
              <a:rPr lang="zh-TW" altLang="en-US" sz="9800" b="1" dirty="0" smtClean="0">
                <a:solidFill>
                  <a:schemeClr val="tx1"/>
                </a:solidFill>
              </a:rPr>
              <a:t>圖資二 </a:t>
            </a:r>
            <a:r>
              <a:rPr lang="en-US" sz="9800" b="1" dirty="0" smtClean="0">
                <a:solidFill>
                  <a:schemeClr val="tx1"/>
                </a:solidFill>
              </a:rPr>
              <a:t>497100209</a:t>
            </a:r>
            <a:r>
              <a:rPr lang="zh-TW" altLang="en-US" sz="9800" b="1" dirty="0" smtClean="0">
                <a:solidFill>
                  <a:schemeClr val="tx1"/>
                </a:solidFill>
              </a:rPr>
              <a:t> 陳瑜君 </a:t>
            </a:r>
          </a:p>
          <a:p>
            <a:pPr algn="l"/>
            <a:endParaRPr lang="en-US" altLang="zh-TW" sz="9800" dirty="0" smtClean="0">
              <a:solidFill>
                <a:schemeClr val="tx2">
                  <a:lumMod val="75000"/>
                  <a:lumOff val="25000"/>
                </a:schemeClr>
              </a:solidFill>
            </a:endParaRPr>
          </a:p>
          <a:p>
            <a:pPr algn="l"/>
            <a:endParaRPr lang="en-US" dirty="0" smtClean="0"/>
          </a:p>
          <a:p>
            <a:pPr algn="l"/>
            <a:endParaRPr lang="en-US" altLang="zh-TW" dirty="0" smtClean="0"/>
          </a:p>
          <a:p>
            <a:pPr algn="l"/>
            <a:r>
              <a:rPr lang="zh-TW" altLang="en-US" dirty="0" smtClean="0"/>
              <a:t> </a:t>
            </a:r>
          </a:p>
          <a:p>
            <a:pPr algn="l"/>
            <a:r>
              <a:rPr lang="zh-TW" altLang="en-US" dirty="0" smtClean="0"/>
              <a:t>        </a:t>
            </a:r>
          </a:p>
          <a:p>
            <a:pPr algn="l"/>
            <a:endParaRPr lang="en-US" altLang="zh-TW" dirty="0" smtClean="0"/>
          </a:p>
          <a:p>
            <a:pPr algn="l"/>
            <a:endParaRPr lang="en-US" altLang="zh-TW" dirty="0" smtClean="0"/>
          </a:p>
          <a:p>
            <a:pPr algn="l"/>
            <a:endParaRPr lang="en-US" altLang="zh-TW"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en-US" sz="3000" dirty="0" smtClean="0"/>
              <a:t> </a:t>
            </a:r>
            <a:r>
              <a:rPr lang="zh-TW" altLang="en-US" sz="3000" dirty="0" smtClean="0"/>
              <a:t>雖然數位館藏快速增長，證據顯示學術變化還沒有定論。</a:t>
            </a:r>
            <a:endParaRPr lang="en-US" altLang="zh-TW" sz="3000" dirty="0" smtClean="0"/>
          </a:p>
          <a:p>
            <a:r>
              <a:rPr lang="en-US" sz="2100" b="1" dirty="0" smtClean="0">
                <a:solidFill>
                  <a:schemeClr val="tx2">
                    <a:lumMod val="75000"/>
                    <a:lumOff val="25000"/>
                  </a:schemeClr>
                </a:solidFill>
              </a:rPr>
              <a:t>Although digital collections are growing rapidly, evidence for the scholarly change has not been conclusive yet.</a:t>
            </a:r>
            <a:r>
              <a:rPr lang="en-US" sz="2100" dirty="0" smtClean="0">
                <a:solidFill>
                  <a:schemeClr val="tx2">
                    <a:lumMod val="75000"/>
                    <a:lumOff val="25000"/>
                  </a:schemeClr>
                </a:solidFill>
              </a:rPr>
              <a:t> </a:t>
            </a:r>
            <a:endParaRPr lang="zh-TW" altLang="en-US" sz="2100" dirty="0" smtClean="0">
              <a:solidFill>
                <a:schemeClr val="tx2">
                  <a:lumMod val="75000"/>
                  <a:lumOff val="25000"/>
                </a:schemeClr>
              </a:solidFill>
            </a:endParaRPr>
          </a:p>
          <a:p>
            <a:pPr>
              <a:buNone/>
            </a:pPr>
            <a:endParaRPr lang="zh-TW" altLang="en-US" dirty="0" smtClean="0"/>
          </a:p>
          <a:p>
            <a:r>
              <a:rPr lang="en-US" dirty="0" smtClean="0"/>
              <a:t>Deborah Lines Andersen </a:t>
            </a:r>
            <a:r>
              <a:rPr lang="zh-TW" altLang="en-US" dirty="0" smtClean="0"/>
              <a:t>發現，</a:t>
            </a:r>
            <a:r>
              <a:rPr lang="en-US" dirty="0" smtClean="0"/>
              <a:t>“</a:t>
            </a:r>
            <a:r>
              <a:rPr lang="zh-TW" altLang="en-US" dirty="0" smtClean="0"/>
              <a:t>人文學科最抗拒數位事業</a:t>
            </a:r>
            <a:r>
              <a:rPr lang="en-US" dirty="0" smtClean="0"/>
              <a:t>”(2004)</a:t>
            </a:r>
            <a:r>
              <a:rPr lang="zh-TW" altLang="en-US" dirty="0" smtClean="0"/>
              <a:t>，確認</a:t>
            </a:r>
            <a:r>
              <a:rPr lang="en-US" dirty="0" smtClean="0"/>
              <a:t>Virginia Massey-</a:t>
            </a:r>
            <a:r>
              <a:rPr lang="en-US" dirty="0" err="1" smtClean="0"/>
              <a:t>Burzio</a:t>
            </a:r>
            <a:r>
              <a:rPr lang="zh-TW" altLang="en-US" dirty="0" smtClean="0"/>
              <a:t>的觀點，人文學者對科技都持懷疑態度</a:t>
            </a:r>
            <a:r>
              <a:rPr lang="en-US" dirty="0" smtClean="0"/>
              <a:t>(1999)</a:t>
            </a:r>
            <a:r>
              <a:rPr lang="zh-TW" altLang="en-US" dirty="0" smtClean="0"/>
              <a:t>。</a:t>
            </a:r>
            <a:endParaRPr lang="en-US" altLang="zh-TW" dirty="0" smtClean="0"/>
          </a:p>
          <a:p>
            <a:r>
              <a:rPr lang="en-US" sz="1800" dirty="0" smtClean="0">
                <a:solidFill>
                  <a:schemeClr val="tx2">
                    <a:lumMod val="75000"/>
                    <a:lumOff val="25000"/>
                  </a:schemeClr>
                </a:solidFill>
              </a:rPr>
              <a:t>Deborah Lines Andersen found that the “humanities have been the most resistant to digital endeavors”(2004), confirming Virginia Massey-</a:t>
            </a:r>
            <a:r>
              <a:rPr lang="en-US" sz="1800" dirty="0" err="1" smtClean="0">
                <a:solidFill>
                  <a:schemeClr val="tx2">
                    <a:lumMod val="75000"/>
                    <a:lumOff val="25000"/>
                  </a:schemeClr>
                </a:solidFill>
              </a:rPr>
              <a:t>Burzio’s</a:t>
            </a:r>
            <a:r>
              <a:rPr lang="en-US" sz="1800" dirty="0" smtClean="0">
                <a:solidFill>
                  <a:schemeClr val="tx2">
                    <a:lumMod val="75000"/>
                    <a:lumOff val="25000"/>
                  </a:schemeClr>
                </a:solidFill>
              </a:rPr>
              <a:t> view that scholars in the humanities have been skeptical about technology(1999). </a:t>
            </a:r>
            <a:endParaRPr lang="zh-TW" altLang="en-US" sz="1800" dirty="0" smtClean="0">
              <a:solidFill>
                <a:schemeClr val="tx2">
                  <a:lumMod val="75000"/>
                  <a:lumOff val="25000"/>
                </a:schemeClr>
              </a:solidFill>
            </a:endParaRPr>
          </a:p>
          <a:p>
            <a:endParaRPr lang="zh-TW" altLang="en-US" sz="1800" dirty="0" smtClean="0"/>
          </a:p>
          <a:p>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fontScale="70000" lnSpcReduction="20000"/>
          </a:bodyPr>
          <a:lstStyle/>
          <a:p>
            <a:r>
              <a:rPr lang="zh-TW" altLang="en-US" sz="4000" dirty="0" smtClean="0"/>
              <a:t>但是，有一些證據顯示，情況已經在改變。在我們比較快節奏的世界，很容易忘記</a:t>
            </a:r>
            <a:r>
              <a:rPr lang="en-US" sz="4000" dirty="0" smtClean="0"/>
              <a:t>10</a:t>
            </a:r>
            <a:r>
              <a:rPr lang="zh-TW" altLang="en-US" sz="4000" dirty="0" smtClean="0"/>
              <a:t>年是一個人文學分裂的第二次生命，也許是歷史最悠久的學術環境。</a:t>
            </a:r>
          </a:p>
          <a:p>
            <a:r>
              <a:rPr lang="en-US" sz="2600" dirty="0" smtClean="0">
                <a:solidFill>
                  <a:schemeClr val="tx2">
                    <a:lumMod val="75000"/>
                    <a:lumOff val="25000"/>
                  </a:schemeClr>
                </a:solidFill>
              </a:rPr>
              <a:t> However, there is some evidence that the situation has been changing. In our comparatively fast- paced world, it is easy to forget that a decade is a split second in the life of the humanities, probably the oldest scholarly field. </a:t>
            </a:r>
            <a:endParaRPr lang="zh-TW" altLang="en-US" sz="2600" dirty="0" smtClean="0">
              <a:solidFill>
                <a:schemeClr val="tx2">
                  <a:lumMod val="75000"/>
                  <a:lumOff val="25000"/>
                </a:schemeClr>
              </a:solidFill>
            </a:endParaRPr>
          </a:p>
          <a:p>
            <a:endParaRPr lang="zh-TW" altLang="en-US" sz="4000" dirty="0" smtClean="0"/>
          </a:p>
          <a:p>
            <a:r>
              <a:rPr lang="zh-TW" altLang="en-US" sz="4000" dirty="0" smtClean="0"/>
              <a:t>僅僅在</a:t>
            </a:r>
            <a:r>
              <a:rPr lang="en-US" sz="4000" dirty="0" smtClean="0"/>
              <a:t>15</a:t>
            </a:r>
            <a:r>
              <a:rPr lang="zh-TW" altLang="en-US" sz="4000" dirty="0" smtClean="0"/>
              <a:t>年前，馬修吉爾摩和唐納德案例</a:t>
            </a:r>
            <a:r>
              <a:rPr lang="en-US" altLang="zh-TW" sz="4000" dirty="0" smtClean="0"/>
              <a:t>(1992)</a:t>
            </a:r>
            <a:r>
              <a:rPr lang="zh-TW" altLang="en-US" sz="4000" dirty="0" smtClean="0"/>
              <a:t>寫道，電子出版物資料在某些方面是後退一步的。他們觀察到電子出版物的成本是嚴重減少近用的一個因素。</a:t>
            </a:r>
            <a:endParaRPr lang="en-US" altLang="zh-TW" sz="4000" dirty="0" smtClean="0"/>
          </a:p>
          <a:p>
            <a:r>
              <a:rPr lang="en-US" sz="2400" dirty="0" smtClean="0">
                <a:solidFill>
                  <a:schemeClr val="tx2">
                    <a:lumMod val="75000"/>
                    <a:lumOff val="25000"/>
                  </a:schemeClr>
                </a:solidFill>
              </a:rPr>
              <a:t>Only fifteen years ago, Matthew Gilmore and Donald Case (1992) wrote that electronically published materials were a step back in some ways. They observed that the cost of electronic publications was a factor that severely reduced access. </a:t>
            </a:r>
            <a:endParaRPr lang="zh-TW" altLang="en-US" sz="2400" dirty="0" smtClean="0">
              <a:solidFill>
                <a:schemeClr val="tx2">
                  <a:lumMod val="75000"/>
                  <a:lumOff val="25000"/>
                </a:schemeClr>
              </a:solidFill>
            </a:endParaRPr>
          </a:p>
          <a:p>
            <a:endParaRPr lang="zh-TW" altLang="en-US" sz="2300" dirty="0" smtClean="0"/>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fontScale="92500" lnSpcReduction="20000"/>
          </a:bodyPr>
          <a:lstStyle/>
          <a:p>
            <a:r>
              <a:rPr lang="en-US" sz="3000" dirty="0" smtClean="0"/>
              <a:t>10</a:t>
            </a:r>
            <a:r>
              <a:rPr lang="zh-TW" altLang="en-US" sz="3000" dirty="0" smtClean="0"/>
              <a:t>年後，大眾化的以電子形式取用資料被標記為電子科技所帶來的最重要的利益之一，特別是網路。</a:t>
            </a:r>
            <a:endParaRPr lang="en-US" altLang="zh-TW" sz="3000" dirty="0" smtClean="0"/>
          </a:p>
          <a:p>
            <a:r>
              <a:rPr lang="en-US" sz="1900" dirty="0" smtClean="0">
                <a:solidFill>
                  <a:schemeClr val="tx2">
                    <a:lumMod val="75000"/>
                    <a:lumOff val="25000"/>
                  </a:schemeClr>
                </a:solidFill>
              </a:rPr>
              <a:t>A decade later, democratized access to materials in electronic form was flagged as one of the most important benefits brought by electronic technologies, particularly the Internet. </a:t>
            </a:r>
          </a:p>
          <a:p>
            <a:r>
              <a:rPr lang="en-US" sz="3000" dirty="0" err="1" smtClean="0"/>
              <a:t>Wiberley</a:t>
            </a:r>
            <a:r>
              <a:rPr lang="zh-TW" altLang="en-US" sz="3000" dirty="0" smtClean="0"/>
              <a:t>和</a:t>
            </a:r>
            <a:r>
              <a:rPr lang="en-US" sz="3000" dirty="0" smtClean="0"/>
              <a:t>Jones (2000)</a:t>
            </a:r>
            <a:r>
              <a:rPr lang="zh-TW" altLang="en-US" sz="3000" dirty="0" smtClean="0"/>
              <a:t>發現，經過十年之後，大多數學者，甚至是缺乏興趣和意向的資深學者，增加了電子科技的使用。來自澳洲</a:t>
            </a:r>
            <a:r>
              <a:rPr lang="en-US" sz="3000" dirty="0" smtClean="0"/>
              <a:t>(2003)</a:t>
            </a:r>
            <a:r>
              <a:rPr lang="zh-TW" altLang="en-US" sz="3000" dirty="0" smtClean="0"/>
              <a:t>、英國</a:t>
            </a:r>
            <a:r>
              <a:rPr lang="en-US" sz="3000" dirty="0" smtClean="0"/>
              <a:t>(2005)</a:t>
            </a:r>
            <a:r>
              <a:rPr lang="zh-TW" altLang="en-US" sz="3000" dirty="0" smtClean="0"/>
              <a:t>，和美國</a:t>
            </a:r>
            <a:r>
              <a:rPr lang="en-US" sz="3000" dirty="0" smtClean="0"/>
              <a:t>(2006) </a:t>
            </a:r>
            <a:r>
              <a:rPr lang="zh-TW" altLang="en-US" sz="3000" dirty="0" smtClean="0"/>
              <a:t>的三份報告記載並增加了在人文學方面對資訊傳播科技的接觸。 </a:t>
            </a:r>
          </a:p>
          <a:p>
            <a:r>
              <a:rPr lang="en-US" sz="1900" dirty="0" err="1" smtClean="0">
                <a:solidFill>
                  <a:schemeClr val="tx2">
                    <a:lumMod val="75000"/>
                    <a:lumOff val="25000"/>
                  </a:schemeClr>
                </a:solidFill>
              </a:rPr>
              <a:t>Wiberley</a:t>
            </a:r>
            <a:r>
              <a:rPr lang="en-US" sz="1900" dirty="0" smtClean="0">
                <a:solidFill>
                  <a:schemeClr val="tx2">
                    <a:lumMod val="75000"/>
                    <a:lumOff val="25000"/>
                  </a:schemeClr>
                </a:solidFill>
              </a:rPr>
              <a:t> and Jones (2000) found that, over a period of ten years, most academics, even senior scholars without much interest or inclination, increased their use of electronic technology.  Three reports from Australia (2003), the United Kingdom (2005) , and the United States (2006) documented and increased engagement with ICT in the humanities.</a:t>
            </a:r>
            <a:endParaRPr lang="zh-TW" altLang="en-US" sz="1900" dirty="0" smtClean="0">
              <a:solidFill>
                <a:schemeClr val="tx2">
                  <a:lumMod val="75000"/>
                  <a:lumOff val="25000"/>
                </a:schemeClr>
              </a:solidFill>
            </a:endParaRPr>
          </a:p>
          <a:p>
            <a:endParaRPr lang="zh-TW" altLang="en-US" sz="18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fontScale="40000" lnSpcReduction="20000"/>
          </a:bodyPr>
          <a:lstStyle/>
          <a:p>
            <a:r>
              <a:rPr lang="zh-TW" altLang="en-US" sz="7000" dirty="0" smtClean="0"/>
              <a:t>參與新科技的認知價值可能取決於特定的分支學科或學系，但文學和軼事證據都透露它不是非常重要的人文學主流。</a:t>
            </a:r>
            <a:endParaRPr lang="en-US" altLang="zh-TW" sz="7000" dirty="0" smtClean="0"/>
          </a:p>
          <a:p>
            <a:r>
              <a:rPr lang="en-US" sz="4000" dirty="0" smtClean="0">
                <a:solidFill>
                  <a:schemeClr val="tx2">
                    <a:lumMod val="75000"/>
                    <a:lumOff val="25000"/>
                  </a:schemeClr>
                </a:solidFill>
              </a:rPr>
              <a:t>The perceived value of the engagement with new technologies may depend on the particular </a:t>
            </a:r>
            <a:r>
              <a:rPr lang="en-US" sz="4000" dirty="0" err="1" smtClean="0">
                <a:solidFill>
                  <a:schemeClr val="tx2">
                    <a:lumMod val="75000"/>
                    <a:lumOff val="25000"/>
                  </a:schemeClr>
                </a:solidFill>
              </a:rPr>
              <a:t>subdiscipline</a:t>
            </a:r>
            <a:r>
              <a:rPr lang="en-US" sz="4000" dirty="0" smtClean="0">
                <a:solidFill>
                  <a:schemeClr val="tx2">
                    <a:lumMod val="75000"/>
                    <a:lumOff val="25000"/>
                  </a:schemeClr>
                </a:solidFill>
              </a:rPr>
              <a:t> or the department, but the literature and anecdotal evidence both suggest that it is not very high in the mainstream humanities. </a:t>
            </a:r>
          </a:p>
          <a:p>
            <a:endParaRPr lang="zh-TW" altLang="en-US" sz="3300" dirty="0" smtClean="0">
              <a:solidFill>
                <a:schemeClr val="tx2">
                  <a:lumMod val="75000"/>
                  <a:lumOff val="25000"/>
                </a:schemeClr>
              </a:solidFill>
            </a:endParaRPr>
          </a:p>
          <a:p>
            <a:r>
              <a:rPr lang="en-US" sz="7000" b="1" dirty="0" smtClean="0"/>
              <a:t> </a:t>
            </a:r>
            <a:r>
              <a:rPr lang="en-US" sz="7000" dirty="0" smtClean="0"/>
              <a:t>Martha Brogan and </a:t>
            </a:r>
            <a:r>
              <a:rPr lang="en-US" sz="7000" dirty="0" err="1" smtClean="0"/>
              <a:t>Daphnee</a:t>
            </a:r>
            <a:r>
              <a:rPr lang="en-US" sz="7000" dirty="0" smtClean="0"/>
              <a:t> </a:t>
            </a:r>
            <a:r>
              <a:rPr lang="en-US" sz="7000" dirty="0" err="1" smtClean="0"/>
              <a:t>Rentfrow</a:t>
            </a:r>
            <a:r>
              <a:rPr lang="en-US" sz="7000" dirty="0" smtClean="0"/>
              <a:t> (2005)</a:t>
            </a:r>
            <a:r>
              <a:rPr lang="zh-TW" altLang="en-US" sz="7000" dirty="0" smtClean="0"/>
              <a:t>調查最近的美國文學期刊，發現極少文章論及數位獎學金。引用模式的研究，像是蘇珊格拉漢姆的調查中，歷史學家的專業刊物的引用數，顯現出版物中電子資源</a:t>
            </a:r>
            <a:r>
              <a:rPr lang="zh-TW" altLang="en-US" sz="7000" dirty="0" smtClean="0"/>
              <a:t>評價不</a:t>
            </a:r>
            <a:r>
              <a:rPr lang="zh-TW" altLang="en-US" sz="7000" dirty="0" smtClean="0"/>
              <a:t>高。</a:t>
            </a:r>
            <a:r>
              <a:rPr lang="en-US" sz="7000" dirty="0" smtClean="0"/>
              <a:t>(2000,2001)</a:t>
            </a:r>
            <a:r>
              <a:rPr lang="zh-TW" altLang="en-US" sz="7000" dirty="0" smtClean="0"/>
              <a:t>。</a:t>
            </a:r>
            <a:endParaRPr lang="en-US" altLang="zh-TW" sz="7000" dirty="0" smtClean="0"/>
          </a:p>
          <a:p>
            <a:r>
              <a:rPr lang="en-US" sz="3800" dirty="0" smtClean="0">
                <a:solidFill>
                  <a:schemeClr val="tx2">
                    <a:lumMod val="75000"/>
                    <a:lumOff val="25000"/>
                  </a:schemeClr>
                </a:solidFill>
              </a:rPr>
              <a:t>Martha Brogan and </a:t>
            </a:r>
            <a:r>
              <a:rPr lang="en-US" sz="3800" dirty="0" err="1" smtClean="0">
                <a:solidFill>
                  <a:schemeClr val="tx2">
                    <a:lumMod val="75000"/>
                    <a:lumOff val="25000"/>
                  </a:schemeClr>
                </a:solidFill>
              </a:rPr>
              <a:t>Daphnee</a:t>
            </a:r>
            <a:r>
              <a:rPr lang="en-US" sz="3800" dirty="0" smtClean="0">
                <a:solidFill>
                  <a:schemeClr val="tx2">
                    <a:lumMod val="75000"/>
                    <a:lumOff val="25000"/>
                  </a:schemeClr>
                </a:solidFill>
              </a:rPr>
              <a:t> </a:t>
            </a:r>
            <a:r>
              <a:rPr lang="en-US" sz="3800" dirty="0" err="1" smtClean="0">
                <a:solidFill>
                  <a:schemeClr val="tx2">
                    <a:lumMod val="75000"/>
                    <a:lumOff val="25000"/>
                  </a:schemeClr>
                </a:solidFill>
              </a:rPr>
              <a:t>Rentfrow</a:t>
            </a:r>
            <a:r>
              <a:rPr lang="en-US" sz="3800" dirty="0" smtClean="0">
                <a:solidFill>
                  <a:schemeClr val="tx2">
                    <a:lumMod val="75000"/>
                    <a:lumOff val="25000"/>
                  </a:schemeClr>
                </a:solidFill>
              </a:rPr>
              <a:t> (2005) investigated recent journals in American literature and found very few articles dealing with digital scholarship. Studies of citation patterns, such as Suzanne Graham’s investigation of citations in historians’ professional publications, show that electronic resources do not rate highly in published works (2000,2001). </a:t>
            </a:r>
            <a:endParaRPr lang="zh-TW" altLang="en-US" sz="3800" dirty="0" smtClean="0">
              <a:solidFill>
                <a:schemeClr val="tx2">
                  <a:lumMod val="75000"/>
                  <a:lumOff val="25000"/>
                </a:schemeClr>
              </a:solidFill>
            </a:endParaRPr>
          </a:p>
          <a:p>
            <a:endParaRPr lang="en-US" altLang="zh-TW" dirty="0" smtClean="0"/>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dirty="0" smtClean="0"/>
              <a:t>安德森寫道，任職和升等委員會傾向於低估數位作品</a:t>
            </a:r>
            <a:r>
              <a:rPr lang="en-US" altLang="zh-TW" dirty="0" smtClean="0"/>
              <a:t>(2004)</a:t>
            </a:r>
            <a:r>
              <a:rPr lang="zh-TW" altLang="en-US" dirty="0" smtClean="0"/>
              <a:t>。有兩個原因很難去注意和記錄變化。首先，出版作品常常遺漏在研究過程中資訊科技的影響。第二，電子媒介的性質，難以監測對該研究過程的貢獻。</a:t>
            </a:r>
          </a:p>
          <a:p>
            <a:r>
              <a:rPr lang="en-US" sz="1800" dirty="0" smtClean="0">
                <a:solidFill>
                  <a:schemeClr val="tx2">
                    <a:lumMod val="75000"/>
                    <a:lumOff val="25000"/>
                  </a:schemeClr>
                </a:solidFill>
              </a:rPr>
              <a:t>Andersen wrote that tenure and promotion committees tended to discount digital works (2004).Noticing and documenting the change is difficult for two main reasons. First, the influence of information technology in the research process is often missing from published works. Second, the nature of electronic media makes it difficult to monitor their contribution to the research process. </a:t>
            </a:r>
            <a:endParaRPr lang="zh-TW" altLang="en-US" sz="1800" dirty="0" smtClean="0">
              <a:solidFill>
                <a:schemeClr val="tx2">
                  <a:lumMod val="75000"/>
                  <a:lumOff val="25000"/>
                </a:schemeClr>
              </a:solidFill>
            </a:endParaRPr>
          </a:p>
          <a:p>
            <a:endParaRPr lang="zh-TW" altLang="en-US" sz="1800" dirty="0" smtClean="0"/>
          </a:p>
          <a:p>
            <a:endParaRPr lang="zh-TW"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dirty="0" smtClean="0"/>
              <a:t>美國學術團體理事會（</a:t>
            </a:r>
            <a:r>
              <a:rPr lang="en-US" dirty="0" smtClean="0"/>
              <a:t>ACLS</a:t>
            </a:r>
            <a:r>
              <a:rPr lang="zh-TW" altLang="en-US" dirty="0" smtClean="0"/>
              <a:t>）</a:t>
            </a:r>
            <a:r>
              <a:rPr lang="en-US" dirty="0" smtClean="0"/>
              <a:t>(New York, 2006)</a:t>
            </a:r>
            <a:r>
              <a:rPr lang="zh-TW" altLang="en-US" dirty="0" smtClean="0"/>
              <a:t>指出，基礎設施是深深植根於我們工作的方式，但是，當它是有效時，它是無形的。卡羅爾帕爾默寫道，網路和當地數位圖書館館藏往往被認為</a:t>
            </a:r>
            <a:r>
              <a:rPr lang="en-US" dirty="0" smtClean="0"/>
              <a:t>“</a:t>
            </a:r>
            <a:r>
              <a:rPr lang="zh-TW" altLang="en-US" dirty="0" smtClean="0"/>
              <a:t>是一個資訊的大的數位的模糊事物，和</a:t>
            </a:r>
            <a:r>
              <a:rPr lang="en-US" dirty="0" smtClean="0"/>
              <a:t>personal</a:t>
            </a:r>
            <a:r>
              <a:rPr lang="zh-TW" altLang="en-US" dirty="0" smtClean="0"/>
              <a:t>或</a:t>
            </a:r>
            <a:r>
              <a:rPr lang="en-US" dirty="0" smtClean="0"/>
              <a:t>physical </a:t>
            </a:r>
            <a:r>
              <a:rPr lang="zh-TW" altLang="en-US" dirty="0" smtClean="0"/>
              <a:t>的館藏相當不同</a:t>
            </a:r>
            <a:r>
              <a:rPr lang="en-US" dirty="0" smtClean="0"/>
              <a:t>”(2005)</a:t>
            </a:r>
            <a:r>
              <a:rPr lang="zh-TW" altLang="en-US" dirty="0" smtClean="0"/>
              <a:t>。</a:t>
            </a:r>
            <a:endParaRPr lang="en-US" altLang="zh-TW" dirty="0" smtClean="0"/>
          </a:p>
          <a:p>
            <a:r>
              <a:rPr lang="en-US" sz="1800" dirty="0" smtClean="0">
                <a:solidFill>
                  <a:schemeClr val="tx2">
                    <a:lumMod val="75000"/>
                    <a:lumOff val="25000"/>
                  </a:schemeClr>
                </a:solidFill>
              </a:rPr>
              <a:t> The American Council of Learned Societies (ACLS) (New York, 2006) noted that infrastructure is deeply embedded in the way we work but that, when it is efficient, it is invisible. Carole Palmer wrote that the Internet and local digital library collections tend to be perceived “as one big digital blur of information, quite separate from personal or physical library collections” (2005). </a:t>
            </a:r>
            <a:endParaRPr lang="zh-TW" altLang="en-US" sz="1800" dirty="0" smtClean="0">
              <a:solidFill>
                <a:schemeClr val="tx2">
                  <a:lumMod val="75000"/>
                  <a:lumOff val="25000"/>
                </a:schemeClr>
              </a:solidFill>
            </a:endParaRPr>
          </a:p>
          <a:p>
            <a:pPr>
              <a:buNone/>
            </a:pPr>
            <a:endParaRPr lang="zh-TW" alt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lnSpcReduction="10000"/>
          </a:bodyPr>
          <a:lstStyle/>
          <a:p>
            <a:r>
              <a:rPr lang="zh-TW" altLang="en-US" dirty="0" smtClean="0"/>
              <a:t>雖然</a:t>
            </a:r>
            <a:r>
              <a:rPr lang="en-US" dirty="0" smtClean="0"/>
              <a:t>“</a:t>
            </a:r>
            <a:r>
              <a:rPr lang="zh-TW" altLang="en-US" dirty="0" smtClean="0"/>
              <a:t>數位模糊</a:t>
            </a:r>
            <a:r>
              <a:rPr lang="en-US" dirty="0" smtClean="0"/>
              <a:t>”</a:t>
            </a:r>
            <a:r>
              <a:rPr lang="zh-TW" altLang="en-US" dirty="0" smtClean="0"/>
              <a:t>可能使之更難以察覺研究中的線上互動所產生的不同方面的影響，但搜索引擎能夠很快的聚集資訊與大量的資料，這個影響已經被注意到。</a:t>
            </a:r>
          </a:p>
          <a:p>
            <a:r>
              <a:rPr lang="en-US" sz="1800" dirty="0" smtClean="0">
                <a:solidFill>
                  <a:schemeClr val="tx2">
                    <a:lumMod val="75000"/>
                    <a:lumOff val="25000"/>
                  </a:schemeClr>
                </a:solidFill>
              </a:rPr>
              <a:t> Although “digital blur” probably makes it more difficult to notice the impact of different aspects of online interactions on research, the effects of search engines capable of gathering information and large amounts of materials very quickly have been observed. </a:t>
            </a:r>
            <a:endParaRPr lang="zh-TW" altLang="en-US" sz="1800" dirty="0" smtClean="0">
              <a:solidFill>
                <a:schemeClr val="tx2">
                  <a:lumMod val="75000"/>
                  <a:lumOff val="25000"/>
                </a:schemeClr>
              </a:solidFill>
            </a:endParaRPr>
          </a:p>
          <a:p>
            <a:r>
              <a:rPr lang="en-US" dirty="0" smtClean="0"/>
              <a:t>ACL</a:t>
            </a:r>
            <a:r>
              <a:rPr lang="zh-TW" altLang="en-US" dirty="0" smtClean="0"/>
              <a:t>美國學術團體理事會發現，最近的學術趨勢拓展了我們對任何學術學科的資料類型的了解，這引導了更廣泛的資料內容。</a:t>
            </a:r>
            <a:endParaRPr lang="en-US" altLang="zh-TW" dirty="0" smtClean="0"/>
          </a:p>
          <a:p>
            <a:r>
              <a:rPr lang="en-US" sz="1800" dirty="0" smtClean="0">
                <a:solidFill>
                  <a:schemeClr val="tx2">
                    <a:lumMod val="75000"/>
                    <a:lumOff val="25000"/>
                  </a:schemeClr>
                </a:solidFill>
              </a:rPr>
              <a:t>The ACLS found that recent trends in scholarship have broadened our understanding of what type of material belongs to any academic discipline, which has led to the inclusion of a much wider range of materials.</a:t>
            </a:r>
            <a:endParaRPr lang="zh-TW" altLang="en-US" sz="1800" dirty="0" smtClean="0">
              <a:solidFill>
                <a:schemeClr val="tx2">
                  <a:lumMod val="75000"/>
                  <a:lumOff val="25000"/>
                </a:schemeClr>
              </a:solidFill>
            </a:endParaRPr>
          </a:p>
          <a:p>
            <a:endParaRPr lang="zh-TW" altLang="en-US" sz="1600" dirty="0" smtClean="0"/>
          </a:p>
          <a:p>
            <a:endParaRPr lang="zh-TW"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sz="3000" dirty="0" smtClean="0"/>
              <a:t>人文學的研究是一個過程，包括了許多非直線路徑在尋找相關資訊及分散資源的連接。</a:t>
            </a:r>
          </a:p>
          <a:p>
            <a:r>
              <a:rPr lang="en-US" sz="1900" b="1" dirty="0" smtClean="0">
                <a:solidFill>
                  <a:schemeClr val="tx2">
                    <a:lumMod val="75000"/>
                    <a:lumOff val="25000"/>
                  </a:schemeClr>
                </a:solidFill>
              </a:rPr>
              <a:t> </a:t>
            </a:r>
            <a:r>
              <a:rPr lang="en-US" sz="1800" dirty="0" smtClean="0">
                <a:solidFill>
                  <a:schemeClr val="tx2">
                    <a:lumMod val="75000"/>
                    <a:lumOff val="25000"/>
                  </a:schemeClr>
                </a:solidFill>
              </a:rPr>
              <a:t>Research in the humanities is a process that includes numerous nonlinear paths in the search for relevant information and connections between scattered sources. </a:t>
            </a:r>
            <a:endParaRPr lang="zh-TW" altLang="en-US" sz="1800" dirty="0" smtClean="0"/>
          </a:p>
          <a:p>
            <a:r>
              <a:rPr lang="zh-TW" altLang="en-US" dirty="0" smtClean="0"/>
              <a:t>一個做法，允許關連的建立鏈結，大衛埃利斯描述為</a:t>
            </a:r>
            <a:r>
              <a:rPr lang="en-US" dirty="0" smtClean="0"/>
              <a:t>“</a:t>
            </a:r>
            <a:r>
              <a:rPr lang="zh-TW" altLang="en-US" dirty="0" smtClean="0"/>
              <a:t>以下是一連串引用或其他形式的參考資料之間的聯繫</a:t>
            </a:r>
            <a:r>
              <a:rPr lang="en-US" dirty="0" smtClean="0"/>
              <a:t>“(1993)</a:t>
            </a:r>
            <a:r>
              <a:rPr lang="zh-TW" altLang="en-US" dirty="0" smtClean="0"/>
              <a:t>。</a:t>
            </a:r>
            <a:endParaRPr lang="en-US" altLang="zh-TW" dirty="0" smtClean="0"/>
          </a:p>
          <a:p>
            <a:r>
              <a:rPr lang="en-US" sz="1800" dirty="0" smtClean="0">
                <a:solidFill>
                  <a:schemeClr val="tx2">
                    <a:lumMod val="75000"/>
                    <a:lumOff val="25000"/>
                  </a:schemeClr>
                </a:solidFill>
              </a:rPr>
              <a:t>One practice that allows the establishing of connections is chaining, described by David Ellis as “following chains of citations or other forms of referential connection between material” (1993). </a:t>
            </a:r>
            <a:endParaRPr lang="zh-TW" altLang="en-US" sz="1800" dirty="0" smtClean="0">
              <a:solidFill>
                <a:schemeClr val="tx2">
                  <a:lumMod val="75000"/>
                  <a:lumOff val="25000"/>
                </a:schemeClr>
              </a:solidFill>
            </a:endParaRPr>
          </a:p>
          <a:p>
            <a:endParaRPr lang="zh-TW" altLang="en-US" sz="1800" dirty="0" smtClean="0"/>
          </a:p>
          <a:p>
            <a:endParaRPr lang="zh-TW"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lnSpcReduction="10000"/>
          </a:bodyPr>
          <a:lstStyle/>
          <a:p>
            <a:r>
              <a:rPr lang="zh-TW" altLang="en-US" dirty="0" smtClean="0"/>
              <a:t>另一個能促進發現、不錯的做法，就是瀏覽。偶遇是研究過程中不可或缺的一個部分，瀏覽就能產生偶遇。</a:t>
            </a:r>
            <a:endParaRPr lang="en-US" altLang="zh-TW" dirty="0" smtClean="0"/>
          </a:p>
          <a:p>
            <a:r>
              <a:rPr lang="en-US" sz="1800" dirty="0" smtClean="0">
                <a:solidFill>
                  <a:schemeClr val="tx2">
                    <a:lumMod val="75000"/>
                    <a:lumOff val="25000"/>
                  </a:schemeClr>
                </a:solidFill>
              </a:rPr>
              <a:t>Another prominent practice that promotes discovery is browsing . Serendipity is an integral part of the research process, enabled by practices such as browsing,</a:t>
            </a:r>
            <a:endParaRPr lang="zh-TW" altLang="en-US" sz="1800" dirty="0" smtClean="0">
              <a:solidFill>
                <a:schemeClr val="tx2">
                  <a:lumMod val="75000"/>
                  <a:lumOff val="25000"/>
                </a:schemeClr>
              </a:solidFill>
            </a:endParaRPr>
          </a:p>
          <a:p>
            <a:r>
              <a:rPr lang="zh-TW" altLang="en-US" dirty="0" smtClean="0"/>
              <a:t>但文學常常提到缺乏偶然發現的可能性，是電子環境的重大缺陷之一。</a:t>
            </a:r>
            <a:r>
              <a:rPr lang="en-US" dirty="0" smtClean="0"/>
              <a:t>Allen Foster and Nigel Ford (2003)</a:t>
            </a:r>
            <a:r>
              <a:rPr lang="zh-TW" altLang="en-US" dirty="0" smtClean="0"/>
              <a:t>綜述討論電子環境的偶遇的文獻。</a:t>
            </a:r>
            <a:endParaRPr lang="en-US" altLang="zh-TW" dirty="0" smtClean="0"/>
          </a:p>
          <a:p>
            <a:r>
              <a:rPr lang="en-US" sz="1800" dirty="0" smtClean="0">
                <a:solidFill>
                  <a:schemeClr val="tx2">
                    <a:lumMod val="75000"/>
                    <a:lumOff val="25000"/>
                  </a:schemeClr>
                </a:solidFill>
              </a:rPr>
              <a:t> but the literature often mentions the lack of possibility for serendipitous discovery as one of the significant shortcomings of electronic environments. Allen Foster and Nigel Ford (2003) overviewed the literature that discussed serendipity in electronic environments.</a:t>
            </a:r>
            <a:endParaRPr lang="zh-TW" altLang="en-US" sz="1800" dirty="0" smtClean="0">
              <a:solidFill>
                <a:schemeClr val="tx2">
                  <a:lumMod val="75000"/>
                  <a:lumOff val="25000"/>
                </a:schemeClr>
              </a:solidFill>
            </a:endParaRPr>
          </a:p>
          <a:p>
            <a:endParaRPr lang="zh-TW" altLang="en-US" sz="1800" dirty="0" smtClean="0"/>
          </a:p>
          <a:p>
            <a:endParaRPr lang="zh-TW" altLang="en-US" sz="1800" dirty="0" smtClean="0"/>
          </a:p>
          <a:p>
            <a:endParaRPr lang="zh-TW"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dirty="0" smtClean="0"/>
              <a:t>使用個人姓名去搜索和組織資訊在人文學也是一種常見的做法</a:t>
            </a:r>
            <a:r>
              <a:rPr lang="en-US" dirty="0" smtClean="0"/>
              <a:t>[20</a:t>
            </a:r>
            <a:r>
              <a:rPr lang="zh-TW" altLang="en-US" dirty="0" smtClean="0"/>
              <a:t>，</a:t>
            </a:r>
            <a:r>
              <a:rPr lang="en-US" dirty="0" smtClean="0"/>
              <a:t>21]</a:t>
            </a:r>
            <a:r>
              <a:rPr lang="zh-TW" altLang="en-US" dirty="0" smtClean="0"/>
              <a:t>。 </a:t>
            </a:r>
            <a:endParaRPr lang="en-US" altLang="zh-TW" dirty="0" smtClean="0"/>
          </a:p>
          <a:p>
            <a:r>
              <a:rPr lang="en-US" sz="2100" dirty="0" smtClean="0">
                <a:solidFill>
                  <a:schemeClr val="tx2">
                    <a:lumMod val="75000"/>
                    <a:lumOff val="25000"/>
                  </a:schemeClr>
                </a:solidFill>
              </a:rPr>
              <a:t>The use of personal names for searching and organizing information is also a common practice in the humanities [20, 21].</a:t>
            </a:r>
            <a:endParaRPr lang="zh-TW" altLang="en-US" dirty="0" smtClean="0"/>
          </a:p>
          <a:p>
            <a:r>
              <a:rPr lang="zh-TW" altLang="en-US" dirty="0" smtClean="0"/>
              <a:t>對於學者是否可以利用其重要做法在電子環境下 以及是否電子來源有助於智力方面的工作，有不同的意見。</a:t>
            </a:r>
            <a:endParaRPr lang="en-US" altLang="zh-TW" dirty="0" smtClean="0"/>
          </a:p>
          <a:p>
            <a:r>
              <a:rPr lang="en-US" sz="1800" dirty="0" smtClean="0">
                <a:solidFill>
                  <a:schemeClr val="tx2">
                    <a:lumMod val="75000"/>
                    <a:lumOff val="25000"/>
                  </a:schemeClr>
                </a:solidFill>
              </a:rPr>
              <a:t>There is disagreement on whether scholars can employ their significant practices in electronic environments and whether electronic sources contribute to intellectual aspects of their work.</a:t>
            </a:r>
            <a:endParaRPr lang="zh-TW" altLang="en-US" sz="18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dirty="0" smtClean="0"/>
              <a:t>本文報告的研究成果與學者跟電子文本互動過程中的聚合型式、媒體、做法及想法有關。</a:t>
            </a:r>
            <a:endParaRPr lang="en-US" altLang="zh-TW" dirty="0" smtClean="0"/>
          </a:p>
          <a:p>
            <a:r>
              <a:rPr lang="en-US" sz="1800" dirty="0" smtClean="0">
                <a:solidFill>
                  <a:schemeClr val="tx2">
                    <a:lumMod val="75000"/>
                    <a:lumOff val="25000"/>
                  </a:schemeClr>
                </a:solidFill>
              </a:rPr>
              <a:t>This article reports research findings related to converging formats, media, practices, and ideas in the process of academics’ interaction with electronic texts during a research project. </a:t>
            </a:r>
            <a:endParaRPr lang="zh-TW" altLang="en-US" sz="1800" dirty="0" smtClean="0">
              <a:solidFill>
                <a:schemeClr val="tx2">
                  <a:lumMod val="75000"/>
                  <a:lumOff val="25000"/>
                </a:schemeClr>
              </a:solidFill>
            </a:endParaRPr>
          </a:p>
          <a:p>
            <a:pPr>
              <a:buNone/>
            </a:pPr>
            <a:endParaRPr lang="zh-TW" altLang="en-US" dirty="0" smtClean="0"/>
          </a:p>
          <a:p>
            <a:r>
              <a:rPr lang="zh-TW" altLang="en-US" dirty="0" smtClean="0"/>
              <a:t>這些發現是一個研究的部分結果，探討在文學與歷史研究領域的學者 以電子文本</a:t>
            </a:r>
            <a:r>
              <a:rPr lang="zh-TW" altLang="en-US" dirty="0" smtClean="0"/>
              <a:t>為一手資料的</a:t>
            </a:r>
            <a:r>
              <a:rPr lang="zh-TW" altLang="en-US" dirty="0" smtClean="0"/>
              <a:t>互動。</a:t>
            </a:r>
            <a:endParaRPr lang="en-US" altLang="zh-TW" dirty="0" smtClean="0"/>
          </a:p>
          <a:p>
            <a:r>
              <a:rPr lang="en-US" sz="1900" dirty="0" smtClean="0"/>
              <a:t> </a:t>
            </a:r>
            <a:r>
              <a:rPr lang="en-US" sz="1800" dirty="0" smtClean="0">
                <a:solidFill>
                  <a:schemeClr val="tx2">
                    <a:lumMod val="75000"/>
                    <a:lumOff val="25000"/>
                  </a:schemeClr>
                </a:solidFill>
              </a:rPr>
              <a:t>The findings are part of the results of a study that explored interactions of scholars in literary and historical studies with electronic texts as primary materials. </a:t>
            </a:r>
            <a:endParaRPr lang="zh-TW" altLang="en-US" sz="1800" dirty="0" smtClean="0">
              <a:solidFill>
                <a:schemeClr val="tx2">
                  <a:lumMod val="75000"/>
                  <a:lumOff val="25000"/>
                </a:schemeClr>
              </a:solidFill>
            </a:endParaRPr>
          </a:p>
          <a:p>
            <a:pPr>
              <a:buNone/>
            </a:pPr>
            <a:endParaRPr lang="zh-TW" altLang="en-US" sz="2100" dirty="0" smtClean="0">
              <a:solidFill>
                <a:schemeClr val="tx2">
                  <a:lumMod val="75000"/>
                  <a:lumOff val="25000"/>
                </a:schemeClr>
              </a:solidFill>
            </a:endParaRPr>
          </a:p>
          <a:p>
            <a:endParaRPr lang="zh-TW" altLang="en-US" dirty="0" smtClean="0"/>
          </a:p>
          <a:p>
            <a:endParaRPr lang="zh-TW" altLang="en-US" dirty="0" smtClean="0"/>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r>
              <a:rPr lang="zh-TW" altLang="en-US" dirty="0" smtClean="0"/>
              <a:t>海倫</a:t>
            </a:r>
            <a:r>
              <a:rPr lang="en-US" dirty="0" smtClean="0"/>
              <a:t> </a:t>
            </a:r>
            <a:r>
              <a:rPr lang="en-US" dirty="0" err="1" smtClean="0"/>
              <a:t>Tibbo</a:t>
            </a:r>
            <a:r>
              <a:rPr lang="en-US" dirty="0" smtClean="0"/>
              <a:t> (2002)</a:t>
            </a:r>
            <a:r>
              <a:rPr lang="zh-TW" altLang="en-US" dirty="0" smtClean="0"/>
              <a:t>發現，歷史學家似乎用他們傳統上使用印刷庫指南或電話的方式使用網際網路，但她還指出人</a:t>
            </a:r>
            <a:r>
              <a:rPr lang="en-US" dirty="0" smtClean="0"/>
              <a:t>“</a:t>
            </a:r>
            <a:r>
              <a:rPr lang="zh-TW" altLang="en-US" dirty="0" smtClean="0"/>
              <a:t>對他們期望找到的東西傾向以他們的資訊尋求行為為基礎</a:t>
            </a:r>
            <a:r>
              <a:rPr lang="en-US" dirty="0" smtClean="0"/>
              <a:t>“(2003)</a:t>
            </a:r>
            <a:r>
              <a:rPr lang="zh-TW" altLang="en-US" dirty="0" smtClean="0"/>
              <a:t>。可以預期那做法將變成更多的資料和服務可被得到。</a:t>
            </a:r>
          </a:p>
          <a:p>
            <a:r>
              <a:rPr lang="en-US" sz="1900" dirty="0" smtClean="0">
                <a:solidFill>
                  <a:schemeClr val="tx2">
                    <a:lumMod val="75000"/>
                    <a:lumOff val="25000"/>
                  </a:schemeClr>
                </a:solidFill>
              </a:rPr>
              <a:t> Helen </a:t>
            </a:r>
            <a:r>
              <a:rPr lang="en-US" sz="1900" dirty="0" err="1" smtClean="0">
                <a:solidFill>
                  <a:schemeClr val="tx2">
                    <a:lumMod val="75000"/>
                    <a:lumOff val="25000"/>
                  </a:schemeClr>
                </a:solidFill>
              </a:rPr>
              <a:t>Tibbo</a:t>
            </a:r>
            <a:r>
              <a:rPr lang="en-US" sz="1900" dirty="0" smtClean="0">
                <a:solidFill>
                  <a:schemeClr val="tx2">
                    <a:lumMod val="75000"/>
                    <a:lumOff val="25000"/>
                  </a:schemeClr>
                </a:solidFill>
              </a:rPr>
              <a:t> (2002) found that historians seemed to be using the Internet in the same way in which they traditionally used printed repository guides or the telephone, but she also noted that people “tend to base their information-seeking behaviors on what they expect to find” (2003). It can be expected that practices will change as more materials and services become available.</a:t>
            </a:r>
            <a:endParaRPr lang="zh-TW" altLang="en-US" sz="19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470416"/>
          </a:xfrm>
        </p:spPr>
        <p:txBody>
          <a:bodyPr>
            <a:normAutofit lnSpcReduction="10000"/>
          </a:bodyPr>
          <a:lstStyle/>
          <a:p>
            <a:r>
              <a:rPr lang="zh-TW" altLang="en-US" dirty="0" smtClean="0"/>
              <a:t>與會者在</a:t>
            </a:r>
            <a:r>
              <a:rPr lang="en-US" dirty="0" smtClean="0"/>
              <a:t>Brogan</a:t>
            </a:r>
            <a:r>
              <a:rPr lang="zh-TW" altLang="en-US" dirty="0" smtClean="0"/>
              <a:t>和</a:t>
            </a:r>
            <a:r>
              <a:rPr lang="en-US" dirty="0" err="1" smtClean="0"/>
              <a:t>Rentfrow</a:t>
            </a:r>
            <a:r>
              <a:rPr lang="zh-TW" altLang="en-US" dirty="0" smtClean="0"/>
              <a:t>的研究</a:t>
            </a:r>
            <a:r>
              <a:rPr lang="en-US" dirty="0" smtClean="0"/>
              <a:t>(2005)</a:t>
            </a:r>
            <a:r>
              <a:rPr lang="zh-TW" altLang="en-US" dirty="0" smtClean="0"/>
              <a:t>讚賞搜尋能力，因為他們幫助取用大量資料和關連方式的建立，在以往是不可能且不實際的。</a:t>
            </a:r>
          </a:p>
          <a:p>
            <a:r>
              <a:rPr lang="en-US" sz="2100" dirty="0" smtClean="0">
                <a:solidFill>
                  <a:schemeClr val="tx2">
                    <a:lumMod val="75000"/>
                    <a:lumOff val="25000"/>
                  </a:schemeClr>
                </a:solidFill>
              </a:rPr>
              <a:t> </a:t>
            </a:r>
            <a:r>
              <a:rPr lang="en-US" sz="2100" b="1" dirty="0" smtClean="0">
                <a:solidFill>
                  <a:schemeClr val="tx2">
                    <a:lumMod val="75000"/>
                    <a:lumOff val="25000"/>
                  </a:schemeClr>
                </a:solidFill>
              </a:rPr>
              <a:t>Participants in Brogan and </a:t>
            </a:r>
            <a:r>
              <a:rPr lang="en-US" sz="2100" b="1" dirty="0" err="1" smtClean="0">
                <a:solidFill>
                  <a:schemeClr val="tx2">
                    <a:lumMod val="75000"/>
                    <a:lumOff val="25000"/>
                  </a:schemeClr>
                </a:solidFill>
              </a:rPr>
              <a:t>Rentfrow’s</a:t>
            </a:r>
            <a:r>
              <a:rPr lang="en-US" sz="2100" b="1" dirty="0" smtClean="0">
                <a:solidFill>
                  <a:schemeClr val="tx2">
                    <a:lumMod val="75000"/>
                    <a:lumOff val="25000"/>
                  </a:schemeClr>
                </a:solidFill>
              </a:rPr>
              <a:t> study(2005) appreciated search capabilities because they facilitated access to large amounts of material and the establishment of connections in ways that were impossible or impractical before.</a:t>
            </a:r>
            <a:endParaRPr lang="zh-TW" altLang="en-US" dirty="0" smtClean="0"/>
          </a:p>
          <a:p>
            <a:r>
              <a:rPr lang="zh-TW" altLang="en-US" dirty="0" smtClean="0"/>
              <a:t>人文學者傾向於單獨工作，但</a:t>
            </a:r>
            <a:r>
              <a:rPr lang="zh-TW" altLang="en-US" dirty="0" smtClean="0"/>
              <a:t>網路和</a:t>
            </a:r>
            <a:r>
              <a:rPr lang="zh-TW" altLang="en-US" dirty="0" smtClean="0"/>
              <a:t>參加無形學院是和同事保持聯繫的重要途徑。</a:t>
            </a:r>
            <a:r>
              <a:rPr lang="en-US" dirty="0" smtClean="0"/>
              <a:t>[8</a:t>
            </a:r>
            <a:r>
              <a:rPr lang="zh-TW" altLang="en-US" dirty="0" smtClean="0"/>
              <a:t>，</a:t>
            </a:r>
            <a:r>
              <a:rPr lang="en-US" dirty="0" smtClean="0"/>
              <a:t>24,25]</a:t>
            </a:r>
            <a:r>
              <a:rPr lang="zh-TW" altLang="en-US" dirty="0" smtClean="0"/>
              <a:t>。</a:t>
            </a:r>
            <a:endParaRPr lang="en-US" altLang="zh-TW" dirty="0" smtClean="0"/>
          </a:p>
          <a:p>
            <a:r>
              <a:rPr lang="en-US" sz="1900" dirty="0" smtClean="0">
                <a:solidFill>
                  <a:schemeClr val="tx2">
                    <a:lumMod val="75000"/>
                    <a:lumOff val="25000"/>
                  </a:schemeClr>
                </a:solidFill>
              </a:rPr>
              <a:t>Scholars in the humanities tend to work alone, but networking and participation in invisible colleges are important ways of keeping in touch with colleagues [8, 24,25]. </a:t>
            </a:r>
            <a:endParaRPr lang="zh-TW" altLang="en-US" sz="1900" dirty="0" smtClean="0">
              <a:solidFill>
                <a:schemeClr val="tx2">
                  <a:lumMod val="75000"/>
                  <a:lumOff val="25000"/>
                </a:schemeClr>
              </a:solidFill>
            </a:endParaRPr>
          </a:p>
          <a:p>
            <a:pPr>
              <a:buNone/>
            </a:pP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fontScale="85000" lnSpcReduction="20000"/>
          </a:bodyPr>
          <a:lstStyle/>
          <a:p>
            <a:r>
              <a:rPr lang="zh-TW" altLang="en-US" dirty="0" smtClean="0"/>
              <a:t>桑諾</a:t>
            </a:r>
            <a:r>
              <a:rPr lang="en-US" dirty="0" smtClean="0"/>
              <a:t> </a:t>
            </a:r>
            <a:r>
              <a:rPr lang="en-US" dirty="0" err="1" smtClean="0"/>
              <a:t>Taija</a:t>
            </a:r>
            <a:r>
              <a:rPr lang="zh-TW" altLang="en-US" dirty="0" smtClean="0"/>
              <a:t>，雷約萊寧和漢尼毛拉</a:t>
            </a:r>
            <a:r>
              <a:rPr lang="en-US" dirty="0" smtClean="0"/>
              <a:t>[26]</a:t>
            </a:r>
            <a:r>
              <a:rPr lang="zh-TW" altLang="en-US" dirty="0" smtClean="0"/>
              <a:t>表明，郵件名單在人口稀少的領域，對研究人員是重要的，因為它們的社會和資訊價值。</a:t>
            </a:r>
            <a:endParaRPr lang="en-US" altLang="zh-TW" dirty="0" smtClean="0"/>
          </a:p>
          <a:p>
            <a:r>
              <a:rPr lang="en-US" sz="2300" b="1" dirty="0" err="1" smtClean="0">
                <a:solidFill>
                  <a:schemeClr val="tx2">
                    <a:lumMod val="75000"/>
                    <a:lumOff val="25000"/>
                  </a:schemeClr>
                </a:solidFill>
              </a:rPr>
              <a:t>Sanna</a:t>
            </a:r>
            <a:r>
              <a:rPr lang="en-US" sz="2300" b="1" dirty="0" smtClean="0">
                <a:solidFill>
                  <a:schemeClr val="tx2">
                    <a:lumMod val="75000"/>
                    <a:lumOff val="25000"/>
                  </a:schemeClr>
                </a:solidFill>
              </a:rPr>
              <a:t> </a:t>
            </a:r>
            <a:r>
              <a:rPr lang="en-US" sz="2300" b="1" dirty="0" err="1" smtClean="0">
                <a:solidFill>
                  <a:schemeClr val="tx2">
                    <a:lumMod val="75000"/>
                    <a:lumOff val="25000"/>
                  </a:schemeClr>
                </a:solidFill>
              </a:rPr>
              <a:t>Taija</a:t>
            </a:r>
            <a:r>
              <a:rPr lang="en-US" sz="2300" b="1" dirty="0" smtClean="0">
                <a:solidFill>
                  <a:schemeClr val="tx2">
                    <a:lumMod val="75000"/>
                    <a:lumOff val="25000"/>
                  </a:schemeClr>
                </a:solidFill>
              </a:rPr>
              <a:t>, </a:t>
            </a:r>
            <a:r>
              <a:rPr lang="en-US" sz="2300" b="1" dirty="0" err="1" smtClean="0">
                <a:solidFill>
                  <a:schemeClr val="tx2">
                    <a:lumMod val="75000"/>
                    <a:lumOff val="25000"/>
                  </a:schemeClr>
                </a:solidFill>
              </a:rPr>
              <a:t>Reijo</a:t>
            </a:r>
            <a:r>
              <a:rPr lang="en-US" sz="2300" b="1" dirty="0" smtClean="0">
                <a:solidFill>
                  <a:schemeClr val="tx2">
                    <a:lumMod val="75000"/>
                    <a:lumOff val="25000"/>
                  </a:schemeClr>
                </a:solidFill>
              </a:rPr>
              <a:t> </a:t>
            </a:r>
            <a:r>
              <a:rPr lang="en-US" sz="2300" b="1" dirty="0" err="1" smtClean="0">
                <a:solidFill>
                  <a:schemeClr val="tx2">
                    <a:lumMod val="75000"/>
                    <a:lumOff val="25000"/>
                  </a:schemeClr>
                </a:solidFill>
              </a:rPr>
              <a:t>Savolainen</a:t>
            </a:r>
            <a:r>
              <a:rPr lang="en-US" sz="2300" b="1" dirty="0" smtClean="0">
                <a:solidFill>
                  <a:schemeClr val="tx2">
                    <a:lumMod val="75000"/>
                    <a:lumOff val="25000"/>
                  </a:schemeClr>
                </a:solidFill>
              </a:rPr>
              <a:t>, and </a:t>
            </a:r>
            <a:r>
              <a:rPr lang="en-US" sz="2300" b="1" dirty="0" err="1" smtClean="0">
                <a:solidFill>
                  <a:schemeClr val="tx2">
                    <a:lumMod val="75000"/>
                    <a:lumOff val="25000"/>
                  </a:schemeClr>
                </a:solidFill>
              </a:rPr>
              <a:t>Hanni</a:t>
            </a:r>
            <a:r>
              <a:rPr lang="en-US" sz="2300" b="1" dirty="0" smtClean="0">
                <a:solidFill>
                  <a:schemeClr val="tx2">
                    <a:lumMod val="75000"/>
                    <a:lumOff val="25000"/>
                  </a:schemeClr>
                </a:solidFill>
              </a:rPr>
              <a:t> </a:t>
            </a:r>
            <a:r>
              <a:rPr lang="en-US" sz="2300" b="1" dirty="0" err="1" smtClean="0">
                <a:solidFill>
                  <a:schemeClr val="tx2">
                    <a:lumMod val="75000"/>
                    <a:lumOff val="25000"/>
                  </a:schemeClr>
                </a:solidFill>
              </a:rPr>
              <a:t>Maula</a:t>
            </a:r>
            <a:r>
              <a:rPr lang="en-US" sz="2300" b="1" dirty="0" smtClean="0">
                <a:solidFill>
                  <a:schemeClr val="tx2">
                    <a:lumMod val="75000"/>
                    <a:lumOff val="25000"/>
                  </a:schemeClr>
                </a:solidFill>
              </a:rPr>
              <a:t> [26] showed that mailing lists have been important to researchers in scarcely populated fields because of their social and informational value.</a:t>
            </a:r>
            <a:endParaRPr lang="zh-TW" altLang="en-US" sz="2300" dirty="0" smtClean="0"/>
          </a:p>
          <a:p>
            <a:r>
              <a:rPr lang="zh-TW" altLang="en-US" dirty="0" smtClean="0"/>
              <a:t>網路促進了與陌生人的短期交流，而不是同事，這在獲得新資訊上具有潛在價值</a:t>
            </a:r>
            <a:r>
              <a:rPr lang="en-US" dirty="0" smtClean="0"/>
              <a:t> [14]</a:t>
            </a:r>
            <a:r>
              <a:rPr lang="zh-TW" altLang="en-US" dirty="0" smtClean="0"/>
              <a:t>。保羅杰諾尼，海倫梅里克和米歇爾</a:t>
            </a:r>
            <a:r>
              <a:rPr lang="en-US" dirty="0" smtClean="0"/>
              <a:t> </a:t>
            </a:r>
            <a:r>
              <a:rPr lang="en-US" dirty="0" err="1" smtClean="0"/>
              <a:t>Wilison</a:t>
            </a:r>
            <a:r>
              <a:rPr lang="zh-TW" altLang="en-US" dirty="0" smtClean="0"/>
              <a:t>的</a:t>
            </a:r>
            <a:r>
              <a:rPr lang="en-US" dirty="0" smtClean="0"/>
              <a:t>[27]</a:t>
            </a:r>
            <a:r>
              <a:rPr lang="zh-TW" altLang="en-US" dirty="0" smtClean="0"/>
              <a:t>調查顯示，超過百分之</a:t>
            </a:r>
            <a:r>
              <a:rPr lang="en-US" dirty="0" smtClean="0"/>
              <a:t>72</a:t>
            </a:r>
            <a:r>
              <a:rPr lang="zh-TW" altLang="en-US" dirty="0" smtClean="0"/>
              <a:t>的學者在他們的研究</a:t>
            </a:r>
            <a:r>
              <a:rPr lang="zh-TW" altLang="en-US" dirty="0" smtClean="0"/>
              <a:t>利用</a:t>
            </a:r>
            <a:r>
              <a:rPr lang="zh-TW" altLang="en-US" dirty="0" smtClean="0"/>
              <a:t>網路</a:t>
            </a:r>
            <a:r>
              <a:rPr lang="zh-TW" altLang="en-US" dirty="0" smtClean="0"/>
              <a:t>激</a:t>
            </a:r>
            <a:r>
              <a:rPr lang="zh-TW" altLang="en-US" dirty="0" smtClean="0"/>
              <a:t>發</a:t>
            </a:r>
            <a:r>
              <a:rPr lang="zh-TW" altLang="en-US" dirty="0" smtClean="0"/>
              <a:t>潛在</a:t>
            </a:r>
            <a:r>
              <a:rPr lang="zh-TW" altLang="en-US" dirty="0" smtClean="0"/>
              <a:t>的聯繫。</a:t>
            </a:r>
            <a:endParaRPr lang="en-US" altLang="zh-TW" dirty="0" smtClean="0"/>
          </a:p>
          <a:p>
            <a:r>
              <a:rPr lang="en-US" sz="2300" dirty="0" smtClean="0">
                <a:solidFill>
                  <a:schemeClr val="tx2">
                    <a:lumMod val="75000"/>
                    <a:lumOff val="25000"/>
                  </a:schemeClr>
                </a:solidFill>
              </a:rPr>
              <a:t>The Internet fosters short-term exchanges with strangers rather than colleagues, which are potentially valuable in accessing new information [14]. Paul </a:t>
            </a:r>
            <a:r>
              <a:rPr lang="en-US" sz="2300" dirty="0" err="1" smtClean="0">
                <a:solidFill>
                  <a:schemeClr val="tx2">
                    <a:lumMod val="75000"/>
                    <a:lumOff val="25000"/>
                  </a:schemeClr>
                </a:solidFill>
              </a:rPr>
              <a:t>Genoni</a:t>
            </a:r>
            <a:r>
              <a:rPr lang="en-US" sz="2300" dirty="0" smtClean="0">
                <a:solidFill>
                  <a:schemeClr val="tx2">
                    <a:lumMod val="75000"/>
                    <a:lumOff val="25000"/>
                  </a:schemeClr>
                </a:solidFill>
              </a:rPr>
              <a:t>, </a:t>
            </a:r>
            <a:r>
              <a:rPr lang="en-US" sz="2300" dirty="0" err="1" smtClean="0">
                <a:solidFill>
                  <a:schemeClr val="tx2">
                    <a:lumMod val="75000"/>
                    <a:lumOff val="25000"/>
                  </a:schemeClr>
                </a:solidFill>
              </a:rPr>
              <a:t>Hellen</a:t>
            </a:r>
            <a:r>
              <a:rPr lang="en-US" sz="2300" dirty="0" smtClean="0">
                <a:solidFill>
                  <a:schemeClr val="tx2">
                    <a:lumMod val="75000"/>
                    <a:lumOff val="25000"/>
                  </a:schemeClr>
                </a:solidFill>
              </a:rPr>
              <a:t> Merrick, and Michele </a:t>
            </a:r>
            <a:r>
              <a:rPr lang="en-US" sz="2300" dirty="0" err="1" smtClean="0">
                <a:solidFill>
                  <a:schemeClr val="tx2">
                    <a:lumMod val="75000"/>
                    <a:lumOff val="25000"/>
                  </a:schemeClr>
                </a:solidFill>
              </a:rPr>
              <a:t>Wilison’s</a:t>
            </a:r>
            <a:r>
              <a:rPr lang="en-US" sz="2300" dirty="0" smtClean="0">
                <a:solidFill>
                  <a:schemeClr val="tx2">
                    <a:lumMod val="75000"/>
                    <a:lumOff val="25000"/>
                  </a:schemeClr>
                </a:solidFill>
              </a:rPr>
              <a:t> [27] survey showed that over 72 percent of academics in their study used the Internet to activate latent ties.</a:t>
            </a:r>
            <a:endParaRPr lang="zh-TW" altLang="en-US" sz="23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endParaRPr lang="en-US" altLang="zh-TW" sz="3200" dirty="0" smtClean="0">
              <a:latin typeface="新細明體" pitchFamily="18" charset="-120"/>
              <a:ea typeface="新細明體" pitchFamily="18" charset="-120"/>
            </a:endParaRPr>
          </a:p>
          <a:p>
            <a:r>
              <a:rPr lang="zh-TW" altLang="en-US" sz="3200" dirty="0" smtClean="0">
                <a:latin typeface="新細明體" pitchFamily="18" charset="-120"/>
                <a:ea typeface="新細明體" pitchFamily="18" charset="-120"/>
              </a:rPr>
              <a:t>潛在關係的定義：個人在同一職業或專業團體裡，誰都可能知道每個人的聲譽，但是以前都沒有個人的聯繫私交。</a:t>
            </a:r>
            <a:endParaRPr lang="en-US" altLang="zh-TW" sz="3200" dirty="0" smtClean="0">
              <a:latin typeface="新細明體" pitchFamily="18" charset="-120"/>
              <a:ea typeface="新細明體" pitchFamily="18" charset="-120"/>
            </a:endParaRPr>
          </a:p>
          <a:p>
            <a:r>
              <a:rPr lang="en-US" sz="2000" dirty="0" smtClean="0">
                <a:solidFill>
                  <a:schemeClr val="tx2">
                    <a:lumMod val="75000"/>
                    <a:lumOff val="25000"/>
                  </a:schemeClr>
                </a:solidFill>
              </a:rPr>
              <a:t>The concept of latent ties, based on Caroline </a:t>
            </a:r>
            <a:r>
              <a:rPr lang="en-US" sz="2000" dirty="0" err="1" smtClean="0">
                <a:solidFill>
                  <a:schemeClr val="tx2">
                    <a:lumMod val="75000"/>
                    <a:lumOff val="25000"/>
                  </a:schemeClr>
                </a:solidFill>
              </a:rPr>
              <a:t>Haythornthwaite’s</a:t>
            </a:r>
            <a:r>
              <a:rPr lang="en-US" sz="2000" dirty="0" smtClean="0">
                <a:solidFill>
                  <a:schemeClr val="tx2">
                    <a:lumMod val="75000"/>
                    <a:lumOff val="25000"/>
                  </a:schemeClr>
                </a:solidFill>
              </a:rPr>
              <a:t> description, includes “individuals working within the same occupational or professional group, who may be aware of each by name or reputation, but who have not had previous personal contact”.</a:t>
            </a:r>
            <a:endParaRPr lang="zh-TW" altLang="en-US" sz="20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357166"/>
            <a:ext cx="8229600" cy="6097642"/>
          </a:xfrm>
        </p:spPr>
        <p:txBody>
          <a:bodyPr>
            <a:normAutofit/>
          </a:bodyPr>
          <a:lstStyle/>
          <a:p>
            <a:r>
              <a:rPr lang="zh-TW" altLang="en-US" dirty="0" smtClean="0"/>
              <a:t>據蘇珊萊星，杰弗裡鮑克，和勞拉紐曼</a:t>
            </a:r>
            <a:r>
              <a:rPr lang="en-US" dirty="0" smtClean="0"/>
              <a:t> [28</a:t>
            </a:r>
            <a:r>
              <a:rPr lang="zh-TW" altLang="en-US" dirty="0" smtClean="0"/>
              <a:t>，第</a:t>
            </a:r>
            <a:r>
              <a:rPr lang="en-US" dirty="0" smtClean="0"/>
              <a:t>244]</a:t>
            </a:r>
            <a:r>
              <a:rPr lang="zh-TW" altLang="en-US" dirty="0" smtClean="0"/>
              <a:t>，</a:t>
            </a:r>
            <a:r>
              <a:rPr lang="en-US" dirty="0" smtClean="0"/>
              <a:t>“</a:t>
            </a:r>
            <a:r>
              <a:rPr lang="zh-TW" altLang="en-US" dirty="0" smtClean="0"/>
              <a:t>資訊製品加強了實務型社群，而且實務型社群產生並依靠這些相同的資訊資源。</a:t>
            </a:r>
            <a:r>
              <a:rPr lang="en-US" dirty="0" smtClean="0"/>
              <a:t>“</a:t>
            </a:r>
            <a:r>
              <a:rPr lang="zh-TW" altLang="en-US" dirty="0" smtClean="0"/>
              <a:t>作者描述這種聚合為</a:t>
            </a:r>
            <a:r>
              <a:rPr lang="en-US" dirty="0" smtClean="0"/>
              <a:t>”</a:t>
            </a:r>
            <a:r>
              <a:rPr lang="zh-TW" altLang="en-US" dirty="0" smtClean="0"/>
              <a:t>相互建構的過程</a:t>
            </a:r>
            <a:r>
              <a:rPr lang="en-US" dirty="0" smtClean="0"/>
              <a:t>“</a:t>
            </a:r>
            <a:r>
              <a:rPr lang="zh-TW" altLang="en-US" dirty="0" smtClean="0"/>
              <a:t>。</a:t>
            </a:r>
          </a:p>
          <a:p>
            <a:r>
              <a:rPr lang="en-US" sz="2400" dirty="0" smtClean="0"/>
              <a:t> According to Susan Leigh Star, Geoffrey </a:t>
            </a:r>
            <a:r>
              <a:rPr lang="en-US" sz="2400" dirty="0" err="1" smtClean="0"/>
              <a:t>Bowker</a:t>
            </a:r>
            <a:r>
              <a:rPr lang="en-US" sz="2400" dirty="0" smtClean="0"/>
              <a:t>, and Laura Neumann [28, p. 244], “information artifacts undergird communities of practice, and communities of practice generate and depend on these same information resources.” The authors described convergence as “this process of mutual constitution.”</a:t>
            </a:r>
            <a:endParaRPr lang="zh-TW" altLang="en-US" sz="2400" dirty="0" smtClean="0"/>
          </a:p>
          <a:p>
            <a:endParaRPr lang="zh-TW"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285728"/>
            <a:ext cx="8229600" cy="6169080"/>
          </a:xfrm>
        </p:spPr>
        <p:txBody>
          <a:bodyPr>
            <a:normAutofit fontScale="92500"/>
          </a:bodyPr>
          <a:lstStyle/>
          <a:p>
            <a:r>
              <a:rPr lang="zh-TW" altLang="en-US" dirty="0" smtClean="0"/>
              <a:t>文獻提供了一系列人文學者的資訊行為研究，有的著重於數位資源的使用，但沒有一個主要涉及電子文本的使用。幾項研究已進行處理，簡述使用電子文本作為更廣泛的調查的一部分</a:t>
            </a:r>
            <a:r>
              <a:rPr lang="en-US" dirty="0" smtClean="0"/>
              <a:t> [4</a:t>
            </a:r>
            <a:r>
              <a:rPr lang="zh-TW" altLang="en-US" dirty="0" smtClean="0"/>
              <a:t>，</a:t>
            </a:r>
            <a:r>
              <a:rPr lang="en-US" dirty="0" smtClean="0"/>
              <a:t>6</a:t>
            </a:r>
            <a:r>
              <a:rPr lang="zh-TW" altLang="en-US" dirty="0" smtClean="0"/>
              <a:t>，</a:t>
            </a:r>
            <a:r>
              <a:rPr lang="en-US" dirty="0" smtClean="0"/>
              <a:t>11</a:t>
            </a:r>
            <a:r>
              <a:rPr lang="zh-TW" altLang="en-US" dirty="0" smtClean="0"/>
              <a:t>，</a:t>
            </a:r>
            <a:r>
              <a:rPr lang="en-US" dirty="0" smtClean="0"/>
              <a:t>291</a:t>
            </a:r>
            <a:r>
              <a:rPr lang="zh-TW" altLang="en-US" dirty="0" smtClean="0"/>
              <a:t>或調查某一特定電子資源的使用</a:t>
            </a:r>
            <a:r>
              <a:rPr lang="en-US" dirty="0" smtClean="0"/>
              <a:t> [30-34]</a:t>
            </a:r>
            <a:r>
              <a:rPr lang="zh-TW" altLang="en-US" dirty="0" smtClean="0"/>
              <a:t>。</a:t>
            </a:r>
          </a:p>
          <a:p>
            <a:r>
              <a:rPr lang="en-US" dirty="0" smtClean="0"/>
              <a:t> </a:t>
            </a:r>
            <a:r>
              <a:rPr lang="en-US" sz="2600" dirty="0" smtClean="0"/>
              <a:t>The literature offers a range of studies on the information behavior of the humanities scholar; some are focused on the use of digital resources in the humanities, but none deals primarily with the use of e-texts. Several studies have been conducted that deal briefly with the use of e-texts as part of a broader investigation [4, 6, 11, 291 or that investigate the use of a particular electronic resource [30—34]. </a:t>
            </a:r>
            <a:endParaRPr lang="zh-TW" altLang="en-US" sz="2600" dirty="0" smtClean="0"/>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400" b="1" dirty="0" smtClean="0"/>
              <a:t>[</a:t>
            </a:r>
            <a:r>
              <a:rPr lang="zh-TW" altLang="en-US" sz="4400" b="1" dirty="0" smtClean="0"/>
              <a:t>研究動機</a:t>
            </a:r>
            <a:r>
              <a:rPr lang="en-US" altLang="zh-TW" sz="4400" b="1" dirty="0" smtClean="0"/>
              <a:t>]</a:t>
            </a:r>
            <a:br>
              <a:rPr lang="en-US" altLang="zh-TW" sz="4400" b="1" dirty="0" smtClean="0"/>
            </a:br>
            <a:endParaRPr lang="zh-TW" altLang="en-US" dirty="0"/>
          </a:p>
        </p:txBody>
      </p:sp>
      <p:sp>
        <p:nvSpPr>
          <p:cNvPr id="3" name="內容版面配置區 2"/>
          <p:cNvSpPr>
            <a:spLocks noGrp="1"/>
          </p:cNvSpPr>
          <p:nvPr>
            <p:ph idx="1"/>
          </p:nvPr>
        </p:nvSpPr>
        <p:spPr>
          <a:xfrm>
            <a:off x="571472" y="1117548"/>
            <a:ext cx="8229600" cy="5740452"/>
          </a:xfrm>
        </p:spPr>
        <p:txBody>
          <a:bodyPr>
            <a:normAutofit fontScale="92500" lnSpcReduction="20000"/>
          </a:bodyPr>
          <a:lstStyle/>
          <a:p>
            <a:r>
              <a:rPr lang="zh-TW" altLang="en-US" b="1" dirty="0" smtClean="0"/>
              <a:t>雖然主要文字資料是人文學的研究中心，但我們對於電子形式的主要文字資料的知識，在研究過程中是存在差距的。</a:t>
            </a:r>
            <a:endParaRPr lang="en-US" altLang="zh-TW" b="1" dirty="0" smtClean="0"/>
          </a:p>
          <a:p>
            <a:r>
              <a:rPr lang="en-US" sz="3200" b="1" dirty="0" smtClean="0"/>
              <a:t>Although primary textual materials are central to research in the humanities, there is a gap in our knowledge about the role of primary materials in electronic forms in the research process.</a:t>
            </a:r>
            <a:r>
              <a:rPr lang="en-US" sz="3200" dirty="0" smtClean="0"/>
              <a:t> </a:t>
            </a:r>
            <a:endParaRPr lang="en-US" altLang="zh-TW" sz="3200" b="1" dirty="0" smtClean="0"/>
          </a:p>
          <a:p>
            <a:r>
              <a:rPr lang="zh-TW" altLang="en-US" dirty="0" smtClean="0"/>
              <a:t>有必要說明研究人員與</a:t>
            </a:r>
            <a:r>
              <a:rPr lang="en-US" dirty="0" smtClean="0"/>
              <a:t> </a:t>
            </a:r>
            <a:r>
              <a:rPr lang="zh-TW" altLang="en-US" dirty="0" smtClean="0"/>
              <a:t>電子文本如何相互作用的，以及這些相互作用如何對研究過程作出貢獻。</a:t>
            </a:r>
          </a:p>
          <a:p>
            <a:r>
              <a:rPr lang="en-US" sz="3600" dirty="0" smtClean="0"/>
              <a:t>There is a need to explain how researchers interact with e-texts and how these interactions contribute to the research process.</a:t>
            </a:r>
            <a:endParaRPr lang="zh-TW" altLang="en-US" sz="3600" dirty="0" smtClean="0"/>
          </a:p>
          <a:p>
            <a:endParaRPr lang="zh-TW"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400" b="1" dirty="0" smtClean="0"/>
              <a:t>[</a:t>
            </a:r>
            <a:r>
              <a:rPr lang="zh-TW" altLang="en-US" sz="4400" b="1" dirty="0" smtClean="0"/>
              <a:t>研究方法</a:t>
            </a:r>
            <a:r>
              <a:rPr lang="en-US" altLang="zh-TW" sz="4400" b="1" dirty="0" smtClean="0"/>
              <a:t>]</a:t>
            </a:r>
            <a:br>
              <a:rPr lang="en-US" altLang="zh-TW" sz="4400" b="1" dirty="0" smtClean="0"/>
            </a:br>
            <a:endParaRPr lang="zh-TW" altLang="en-US" dirty="0"/>
          </a:p>
        </p:txBody>
      </p:sp>
      <p:sp>
        <p:nvSpPr>
          <p:cNvPr id="3" name="內容版面配置區 2"/>
          <p:cNvSpPr>
            <a:spLocks noGrp="1"/>
          </p:cNvSpPr>
          <p:nvPr>
            <p:ph idx="1"/>
          </p:nvPr>
        </p:nvSpPr>
        <p:spPr>
          <a:xfrm>
            <a:off x="500034" y="1428736"/>
            <a:ext cx="8229600" cy="4572000"/>
          </a:xfrm>
        </p:spPr>
        <p:txBody>
          <a:bodyPr>
            <a:normAutofit lnSpcReduction="10000"/>
          </a:bodyPr>
          <a:lstStyle/>
          <a:p>
            <a:pPr>
              <a:buNone/>
            </a:pPr>
            <a:r>
              <a:rPr lang="zh-TW" altLang="en-US" b="1" dirty="0" smtClean="0"/>
              <a:t>採質性研究法探索電子原典在研究過程中的角色</a:t>
            </a:r>
            <a:endParaRPr lang="en-US" altLang="zh-TW" b="1" dirty="0" smtClean="0"/>
          </a:p>
          <a:p>
            <a:pPr>
              <a:buNone/>
            </a:pPr>
            <a:endParaRPr lang="en-US" dirty="0" smtClean="0"/>
          </a:p>
          <a:p>
            <a:r>
              <a:rPr lang="zh-TW" altLang="en-US" dirty="0" smtClean="0"/>
              <a:t>本研究重點在於探討電子文本的角色為主要來源的項目，目標是製造傳統的產出。</a:t>
            </a:r>
            <a:endParaRPr lang="en-US" altLang="zh-TW" dirty="0" smtClean="0"/>
          </a:p>
          <a:p>
            <a:r>
              <a:rPr lang="en-US" sz="3200" dirty="0" smtClean="0">
                <a:solidFill>
                  <a:schemeClr val="tx2">
                    <a:lumMod val="75000"/>
                    <a:lumOff val="25000"/>
                  </a:schemeClr>
                </a:solidFill>
              </a:rPr>
              <a:t>This study focused on exploring the roles of e-texts as primary sources in the projects aiming to produce traditional outputs.</a:t>
            </a:r>
            <a:endParaRPr lang="zh-TW" altLang="en-US" sz="3200" dirty="0" smtClean="0">
              <a:solidFill>
                <a:schemeClr val="tx2">
                  <a:lumMod val="75000"/>
                  <a:lumOff val="25000"/>
                </a:schemeClr>
              </a:solidFill>
            </a:endParaRPr>
          </a:p>
          <a:p>
            <a:endParaRPr lang="zh-TW"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標題 3"/>
          <p:cNvSpPr>
            <a:spLocks noGrp="1"/>
          </p:cNvSpPr>
          <p:nvPr>
            <p:ph type="title"/>
          </p:nvPr>
        </p:nvSpPr>
        <p:spPr/>
        <p:txBody>
          <a:bodyPr/>
          <a:lstStyle/>
          <a:p>
            <a:r>
              <a:rPr lang="zh-TW" altLang="en-US" smtClean="0"/>
              <a:t>人文學者與電子文本</a:t>
            </a:r>
          </a:p>
        </p:txBody>
      </p:sp>
      <p:graphicFrame>
        <p:nvGraphicFramePr>
          <p:cNvPr id="6" name="內容版面配置區 5"/>
          <p:cNvGraphicFramePr>
            <a:graphicFrameLocks noGrp="1"/>
          </p:cNvGraphicFramePr>
          <p:nvPr>
            <p:ph idx="1"/>
          </p:nvPr>
        </p:nvGraphicFramePr>
        <p:xfrm>
          <a:off x="500063" y="2286000"/>
          <a:ext cx="8229600" cy="3354398"/>
        </p:xfrm>
        <a:graphic>
          <a:graphicData uri="http://schemas.openxmlformats.org/drawingml/2006/table">
            <a:tbl>
              <a:tblPr firstRow="1" bandRow="1">
                <a:tableStyleId>{5C22544A-7EE6-4342-B048-85BDC9FD1C3A}</a:tableStyleId>
              </a:tblPr>
              <a:tblGrid>
                <a:gridCol w="2286016"/>
                <a:gridCol w="3200384"/>
                <a:gridCol w="2743200"/>
              </a:tblGrid>
              <a:tr h="370840">
                <a:tc>
                  <a:txBody>
                    <a:bodyPr/>
                    <a:lstStyle/>
                    <a:p>
                      <a:endParaRPr lang="zh-TW" altLang="en-US" dirty="0"/>
                    </a:p>
                  </a:txBody>
                  <a:tcPr/>
                </a:tc>
                <a:tc>
                  <a:txBody>
                    <a:bodyPr/>
                    <a:lstStyle/>
                    <a:p>
                      <a:endParaRPr lang="zh-TW" altLang="en-US" b="0" dirty="0"/>
                    </a:p>
                  </a:txBody>
                  <a:tcPr/>
                </a:tc>
                <a:tc>
                  <a:txBody>
                    <a:bodyPr/>
                    <a:lstStyle/>
                    <a:p>
                      <a:r>
                        <a:rPr lang="en-US" altLang="zh-TW" dirty="0" smtClean="0"/>
                        <a:t>Number</a:t>
                      </a:r>
                      <a:r>
                        <a:rPr lang="en-US" altLang="zh-TW" baseline="0" dirty="0" smtClean="0"/>
                        <a:t> of participants</a:t>
                      </a:r>
                      <a:endParaRPr lang="zh-TW" altLang="en-US" dirty="0"/>
                    </a:p>
                  </a:txBody>
                  <a:tcPr/>
                </a:tc>
              </a:tr>
              <a:tr h="370840">
                <a:tc gridSpan="2">
                  <a:txBody>
                    <a:bodyPr/>
                    <a:lstStyle/>
                    <a:p>
                      <a:r>
                        <a:rPr lang="en-US" altLang="zh-TW" dirty="0" smtClean="0"/>
                        <a:t>Total</a:t>
                      </a:r>
                      <a:endParaRPr lang="zh-TW" altLang="en-US" dirty="0"/>
                    </a:p>
                  </a:txBody>
                  <a:tcPr/>
                </a:tc>
                <a:tc hMerge="1">
                  <a:txBody>
                    <a:bodyPr/>
                    <a:lstStyle/>
                    <a:p>
                      <a:endParaRPr lang="zh-TW" altLang="en-US" dirty="0"/>
                    </a:p>
                  </a:txBody>
                  <a:tcPr/>
                </a:tc>
                <a:tc>
                  <a:txBody>
                    <a:bodyPr/>
                    <a:lstStyle/>
                    <a:p>
                      <a:r>
                        <a:rPr lang="en-US" altLang="zh-TW" dirty="0" smtClean="0"/>
                        <a:t>16</a:t>
                      </a:r>
                      <a:endParaRPr lang="zh-TW" altLang="en-US" dirty="0"/>
                    </a:p>
                  </a:txBody>
                  <a:tcPr/>
                </a:tc>
              </a:tr>
              <a:tr h="370840">
                <a:tc rowSpan="2">
                  <a:txBody>
                    <a:bodyPr/>
                    <a:lstStyle/>
                    <a:p>
                      <a:r>
                        <a:rPr lang="en-US" altLang="zh-TW" dirty="0" smtClean="0"/>
                        <a:t>Gender:</a:t>
                      </a:r>
                      <a:endParaRPr lang="zh-TW" altLang="en-US" dirty="0"/>
                    </a:p>
                  </a:txBody>
                  <a:tcPr/>
                </a:tc>
                <a:tc>
                  <a:txBody>
                    <a:bodyPr/>
                    <a:lstStyle/>
                    <a:p>
                      <a:r>
                        <a:rPr lang="en-US" altLang="zh-TW" dirty="0" smtClean="0"/>
                        <a:t>Female</a:t>
                      </a:r>
                      <a:endParaRPr lang="zh-TW" altLang="en-US" dirty="0"/>
                    </a:p>
                  </a:txBody>
                  <a:tcPr/>
                </a:tc>
                <a:tc>
                  <a:txBody>
                    <a:bodyPr/>
                    <a:lstStyle/>
                    <a:p>
                      <a:r>
                        <a:rPr lang="en-US" altLang="zh-TW" dirty="0" smtClean="0"/>
                        <a:t>9</a:t>
                      </a:r>
                      <a:endParaRPr lang="zh-TW" altLang="en-US" dirty="0"/>
                    </a:p>
                  </a:txBody>
                  <a:tcPr/>
                </a:tc>
              </a:tr>
              <a:tr h="387678">
                <a:tc vMerge="1">
                  <a:txBody>
                    <a:bodyPr/>
                    <a:lstStyle/>
                    <a:p>
                      <a:endParaRPr lang="zh-TW" altLang="en-US" dirty="0"/>
                    </a:p>
                  </a:txBody>
                  <a:tcPr/>
                </a:tc>
                <a:tc>
                  <a:txBody>
                    <a:bodyPr/>
                    <a:lstStyle/>
                    <a:p>
                      <a:r>
                        <a:rPr lang="en-US" altLang="zh-TW" dirty="0" smtClean="0"/>
                        <a:t>Male</a:t>
                      </a:r>
                      <a:endParaRPr lang="zh-TW" altLang="en-US" dirty="0"/>
                    </a:p>
                  </a:txBody>
                  <a:tcPr/>
                </a:tc>
                <a:tc>
                  <a:txBody>
                    <a:bodyPr/>
                    <a:lstStyle/>
                    <a:p>
                      <a:r>
                        <a:rPr lang="en-US" altLang="zh-TW" dirty="0" smtClean="0"/>
                        <a:t>7</a:t>
                      </a:r>
                      <a:endParaRPr lang="zh-TW" altLang="en-US" dirty="0"/>
                    </a:p>
                  </a:txBody>
                  <a:tcPr/>
                </a:tc>
              </a:tr>
              <a:tr h="370840">
                <a:tc rowSpan="2">
                  <a:txBody>
                    <a:bodyPr/>
                    <a:lstStyle/>
                    <a:p>
                      <a:r>
                        <a:rPr lang="en-US" altLang="zh-TW" dirty="0" smtClean="0"/>
                        <a:t>Field:</a:t>
                      </a:r>
                      <a:endParaRPr lang="zh-TW" altLang="en-US" dirty="0"/>
                    </a:p>
                  </a:txBody>
                  <a:tcPr/>
                </a:tc>
                <a:tc>
                  <a:txBody>
                    <a:bodyPr/>
                    <a:lstStyle/>
                    <a:p>
                      <a:r>
                        <a:rPr lang="en-US" altLang="zh-TW" dirty="0" smtClean="0"/>
                        <a:t>Historical Studies</a:t>
                      </a:r>
                      <a:endParaRPr lang="zh-TW" altLang="en-US" dirty="0"/>
                    </a:p>
                  </a:txBody>
                  <a:tcPr/>
                </a:tc>
                <a:tc>
                  <a:txBody>
                    <a:bodyPr/>
                    <a:lstStyle/>
                    <a:p>
                      <a:r>
                        <a:rPr lang="en-US" altLang="zh-TW" dirty="0" smtClean="0"/>
                        <a:t>9</a:t>
                      </a:r>
                      <a:endParaRPr lang="zh-TW" altLang="en-US" dirty="0"/>
                    </a:p>
                  </a:txBody>
                  <a:tcPr/>
                </a:tc>
              </a:tr>
              <a:tr h="370840">
                <a:tc vMerge="1">
                  <a:txBody>
                    <a:bodyPr/>
                    <a:lstStyle/>
                    <a:p>
                      <a:endParaRPr lang="zh-TW" altLang="en-US" dirty="0"/>
                    </a:p>
                  </a:txBody>
                  <a:tcPr/>
                </a:tc>
                <a:tc>
                  <a:txBody>
                    <a:bodyPr/>
                    <a:lstStyle/>
                    <a:p>
                      <a:r>
                        <a:rPr lang="en-US" altLang="zh-TW" dirty="0" smtClean="0"/>
                        <a:t>Literary</a:t>
                      </a:r>
                      <a:r>
                        <a:rPr lang="en-US" altLang="zh-TW" baseline="0" dirty="0" smtClean="0"/>
                        <a:t> studies</a:t>
                      </a:r>
                      <a:endParaRPr lang="zh-TW" altLang="en-US" dirty="0"/>
                    </a:p>
                  </a:txBody>
                  <a:tcPr/>
                </a:tc>
                <a:tc>
                  <a:txBody>
                    <a:bodyPr/>
                    <a:lstStyle/>
                    <a:p>
                      <a:r>
                        <a:rPr lang="en-US" altLang="zh-TW" dirty="0" smtClean="0"/>
                        <a:t>7</a:t>
                      </a:r>
                      <a:endParaRPr lang="zh-TW" altLang="en-US" dirty="0"/>
                    </a:p>
                  </a:txBody>
                  <a:tcPr/>
                </a:tc>
              </a:tr>
              <a:tr h="370840">
                <a:tc rowSpan="3">
                  <a:txBody>
                    <a:bodyPr/>
                    <a:lstStyle/>
                    <a:p>
                      <a:r>
                        <a:rPr lang="en-US" altLang="zh-TW" dirty="0" smtClean="0"/>
                        <a:t>Career</a:t>
                      </a:r>
                      <a:r>
                        <a:rPr lang="en-US" altLang="zh-TW" baseline="0" dirty="0" smtClean="0"/>
                        <a:t> stage:</a:t>
                      </a:r>
                      <a:endParaRPr lang="zh-TW" altLang="en-US" dirty="0"/>
                    </a:p>
                  </a:txBody>
                  <a:tcPr/>
                </a:tc>
                <a:tc>
                  <a:txBody>
                    <a:bodyPr/>
                    <a:lstStyle/>
                    <a:p>
                      <a:r>
                        <a:rPr lang="en-US" altLang="zh-TW" dirty="0" smtClean="0"/>
                        <a:t>Early</a:t>
                      </a:r>
                      <a:r>
                        <a:rPr lang="en-US" altLang="zh-TW" baseline="0" dirty="0" smtClean="0"/>
                        <a:t> career researcher</a:t>
                      </a:r>
                      <a:endParaRPr lang="zh-TW" altLang="en-US" dirty="0"/>
                    </a:p>
                  </a:txBody>
                  <a:tcPr/>
                </a:tc>
                <a:tc>
                  <a:txBody>
                    <a:bodyPr/>
                    <a:lstStyle/>
                    <a:p>
                      <a:r>
                        <a:rPr lang="en-US" altLang="zh-TW" dirty="0" smtClean="0"/>
                        <a:t>2</a:t>
                      </a:r>
                      <a:endParaRPr lang="zh-TW" altLang="en-US" dirty="0"/>
                    </a:p>
                  </a:txBody>
                  <a:tcPr/>
                </a:tc>
              </a:tr>
              <a:tr h="370840">
                <a:tc vMerge="1">
                  <a:txBody>
                    <a:bodyPr/>
                    <a:lstStyle/>
                    <a:p>
                      <a:endParaRPr lang="zh-TW" altLang="en-US" dirty="0"/>
                    </a:p>
                  </a:txBody>
                  <a:tcPr/>
                </a:tc>
                <a:tc>
                  <a:txBody>
                    <a:bodyPr/>
                    <a:lstStyle/>
                    <a:p>
                      <a:r>
                        <a:rPr lang="en-US" altLang="zh-TW" dirty="0" smtClean="0"/>
                        <a:t>Midcareer</a:t>
                      </a:r>
                      <a:endParaRPr lang="zh-TW" altLang="en-US" dirty="0"/>
                    </a:p>
                  </a:txBody>
                  <a:tcPr/>
                </a:tc>
                <a:tc>
                  <a:txBody>
                    <a:bodyPr/>
                    <a:lstStyle/>
                    <a:p>
                      <a:r>
                        <a:rPr lang="en-US" altLang="zh-TW" dirty="0" smtClean="0"/>
                        <a:t>5</a:t>
                      </a:r>
                      <a:endParaRPr lang="zh-TW" altLang="en-US" dirty="0"/>
                    </a:p>
                  </a:txBody>
                  <a:tcPr/>
                </a:tc>
              </a:tr>
              <a:tr h="370840">
                <a:tc vMerge="1">
                  <a:txBody>
                    <a:bodyPr/>
                    <a:lstStyle/>
                    <a:p>
                      <a:endParaRPr lang="zh-TW" altLang="en-US" dirty="0"/>
                    </a:p>
                  </a:txBody>
                  <a:tcPr/>
                </a:tc>
                <a:tc>
                  <a:txBody>
                    <a:bodyPr/>
                    <a:lstStyle/>
                    <a:p>
                      <a:r>
                        <a:rPr lang="en-US" altLang="zh-TW" dirty="0" smtClean="0"/>
                        <a:t>Senior</a:t>
                      </a:r>
                      <a:endParaRPr lang="zh-TW" altLang="en-US" dirty="0"/>
                    </a:p>
                  </a:txBody>
                  <a:tcPr/>
                </a:tc>
                <a:tc>
                  <a:txBody>
                    <a:bodyPr/>
                    <a:lstStyle/>
                    <a:p>
                      <a:r>
                        <a:rPr lang="en-US" altLang="zh-TW" dirty="0" smtClean="0"/>
                        <a:t>9</a:t>
                      </a:r>
                      <a:endParaRPr lang="zh-TW" altLang="en-US" dirty="0"/>
                    </a:p>
                  </a:txBody>
                  <a:tcPr/>
                </a:tc>
              </a:tr>
            </a:tbl>
          </a:graphicData>
        </a:graphic>
      </p:graphicFrame>
      <p:sp>
        <p:nvSpPr>
          <p:cNvPr id="2089" name="文字方塊 6"/>
          <p:cNvSpPr txBox="1">
            <a:spLocks noChangeArrowheads="1"/>
          </p:cNvSpPr>
          <p:nvPr/>
        </p:nvSpPr>
        <p:spPr bwMode="auto">
          <a:xfrm>
            <a:off x="2786063" y="1571625"/>
            <a:ext cx="3071812" cy="400050"/>
          </a:xfrm>
          <a:prstGeom prst="rect">
            <a:avLst/>
          </a:prstGeom>
          <a:noFill/>
          <a:ln w="9525">
            <a:noFill/>
            <a:miter lim="800000"/>
            <a:headEnd/>
            <a:tailEnd/>
          </a:ln>
        </p:spPr>
        <p:txBody>
          <a:bodyPr>
            <a:spAutoFit/>
          </a:bodyPr>
          <a:lstStyle/>
          <a:p>
            <a:r>
              <a:rPr kumimoji="0" lang="en-US" altLang="zh-TW" sz="2000" b="1">
                <a:latin typeface="Calibri" pitchFamily="34" charset="0"/>
              </a:rPr>
              <a:t>TABLE 1  Study Participants</a:t>
            </a:r>
            <a:endParaRPr kumimoji="0" lang="zh-TW" altLang="en-US" sz="2000" b="1">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noGrp="1"/>
          </p:cNvSpPr>
          <p:nvPr>
            <p:ph type="title"/>
          </p:nvPr>
        </p:nvSpPr>
        <p:spPr/>
        <p:txBody>
          <a:bodyPr/>
          <a:lstStyle/>
          <a:p>
            <a:r>
              <a:rPr lang="zh-TW" altLang="en-US" smtClean="0"/>
              <a:t>研究參與者</a:t>
            </a:r>
          </a:p>
        </p:txBody>
      </p:sp>
      <p:sp>
        <p:nvSpPr>
          <p:cNvPr id="3075" name="內容版面配置區 2"/>
          <p:cNvSpPr>
            <a:spLocks noGrp="1"/>
          </p:cNvSpPr>
          <p:nvPr>
            <p:ph idx="1"/>
          </p:nvPr>
        </p:nvSpPr>
        <p:spPr/>
        <p:txBody>
          <a:bodyPr/>
          <a:lstStyle/>
          <a:p>
            <a:r>
              <a:rPr lang="zh-TW" altLang="en-US" sz="3000" smtClean="0"/>
              <a:t>在澳洲主要城市大學工作的研究者受邀請參與討論近期的研究計畫，計畫中他們曾經使用過電子文本。在最後階段的資料收集，理論抽樣要求分辨出使用電子文學的學者，在第一階段的面談中提出以更進一步去探討此議題。</a:t>
            </a:r>
          </a:p>
          <a:p>
            <a:r>
              <a:rPr lang="zh-TW" altLang="en-US" sz="3000" smtClean="0"/>
              <a:t>最後一個研究參與團體 包括從澳洲兩個城市的六所大學</a:t>
            </a:r>
            <a:r>
              <a:rPr lang="en-US" sz="3000" smtClean="0">
                <a:ea typeface="新細明體" charset="-120"/>
              </a:rPr>
              <a:t>  </a:t>
            </a:r>
            <a:r>
              <a:rPr lang="en-US" altLang="zh-TW" sz="3000" smtClean="0"/>
              <a:t>,</a:t>
            </a:r>
            <a:r>
              <a:rPr lang="zh-TW" altLang="en-US" sz="3000" smtClean="0"/>
              <a:t>以及美國大學</a:t>
            </a:r>
            <a:r>
              <a:rPr lang="en-US" altLang="zh-TW" sz="3000" smtClean="0"/>
              <a:t>(</a:t>
            </a:r>
            <a:r>
              <a:rPr lang="zh-TW" altLang="en-US" sz="3000" smtClean="0"/>
              <a:t>共</a:t>
            </a:r>
            <a:r>
              <a:rPr lang="en-US" altLang="zh-TW" sz="3000" smtClean="0"/>
              <a:t>16</a:t>
            </a:r>
            <a:r>
              <a:rPr lang="zh-TW" altLang="en-US" sz="3000" smtClean="0"/>
              <a:t>人</a:t>
            </a:r>
            <a:r>
              <a:rPr lang="en-US" altLang="zh-TW" sz="3000" smtClean="0"/>
              <a:t>),</a:t>
            </a:r>
            <a:r>
              <a:rPr lang="zh-TW" altLang="en-US" sz="3000" smtClean="0"/>
              <a:t>共九名女性兩名男性參與。各有其不同的職業階段。</a:t>
            </a:r>
          </a:p>
          <a:p>
            <a:endParaRPr lang="zh-TW"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470416"/>
          </a:xfrm>
        </p:spPr>
        <p:txBody>
          <a:bodyPr>
            <a:normAutofit/>
          </a:bodyPr>
          <a:lstStyle/>
          <a:p>
            <a:r>
              <a:rPr lang="zh-TW" altLang="en-US" dirty="0" smtClean="0"/>
              <a:t>電子文本被該研究的參與者視為流動的實體，因為電子環境以多種媒體和形式促進了無縫互動。</a:t>
            </a:r>
            <a:endParaRPr lang="en-US" altLang="zh-TW" dirty="0" smtClean="0"/>
          </a:p>
          <a:p>
            <a:r>
              <a:rPr lang="zh-TW" altLang="en-US" sz="1800" dirty="0" smtClean="0"/>
              <a:t> </a:t>
            </a:r>
            <a:r>
              <a:rPr lang="en-US" sz="1800" dirty="0" smtClean="0">
                <a:solidFill>
                  <a:schemeClr val="tx2">
                    <a:lumMod val="75000"/>
                    <a:lumOff val="25000"/>
                  </a:schemeClr>
                </a:solidFill>
              </a:rPr>
              <a:t>Electronic texts were perceived by the study participants as fluid entities because the electronic environment promotes seamless interactions with a variety of media and formats</a:t>
            </a:r>
            <a:r>
              <a:rPr lang="en-US" altLang="zh-TW" sz="1800" dirty="0" smtClean="0">
                <a:solidFill>
                  <a:schemeClr val="tx2">
                    <a:lumMod val="75000"/>
                    <a:lumOff val="25000"/>
                  </a:schemeClr>
                </a:solidFill>
              </a:rPr>
              <a:t>.</a:t>
            </a:r>
          </a:p>
          <a:p>
            <a:endParaRPr lang="en-US" altLang="zh-TW" sz="1800" dirty="0" smtClean="0">
              <a:solidFill>
                <a:schemeClr val="tx2">
                  <a:lumMod val="75000"/>
                  <a:lumOff val="25000"/>
                </a:schemeClr>
              </a:solidFill>
            </a:endParaRPr>
          </a:p>
          <a:p>
            <a:r>
              <a:rPr lang="zh-TW" altLang="en-US" dirty="0" smtClean="0"/>
              <a:t>使用電子文本結合一些傳統資料和研究方法進入新的資訊行為模式。</a:t>
            </a:r>
            <a:endParaRPr lang="en-US" altLang="zh-TW" dirty="0" smtClean="0"/>
          </a:p>
          <a:p>
            <a:r>
              <a:rPr lang="en-US" sz="1800" dirty="0" smtClean="0">
                <a:solidFill>
                  <a:schemeClr val="tx2">
                    <a:lumMod val="75000"/>
                    <a:lumOff val="25000"/>
                  </a:schemeClr>
                </a:solidFill>
              </a:rPr>
              <a:t>Working with electronic texts combines some traditional information and research practices into new patterns of information behavior.</a:t>
            </a:r>
            <a:endParaRPr lang="en-US" altLang="zh-TW" sz="1800" dirty="0" smtClean="0">
              <a:solidFill>
                <a:schemeClr val="tx2">
                  <a:lumMod val="75000"/>
                  <a:lumOff val="25000"/>
                </a:schemeClr>
              </a:solidFill>
            </a:endParaRPr>
          </a:p>
          <a:p>
            <a:endParaRPr lang="zh-TW"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title"/>
          </p:nvPr>
        </p:nvSpPr>
        <p:spPr/>
        <p:txBody>
          <a:bodyPr/>
          <a:lstStyle/>
          <a:p>
            <a:r>
              <a:rPr lang="zh-TW" altLang="en-US" smtClean="0"/>
              <a:t>研究參與者</a:t>
            </a:r>
          </a:p>
        </p:txBody>
      </p:sp>
      <p:sp>
        <p:nvSpPr>
          <p:cNvPr id="4099" name="內容版面配置區 2"/>
          <p:cNvSpPr>
            <a:spLocks noGrp="1"/>
          </p:cNvSpPr>
          <p:nvPr>
            <p:ph idx="1"/>
          </p:nvPr>
        </p:nvSpPr>
        <p:spPr/>
        <p:txBody>
          <a:bodyPr/>
          <a:lstStyle/>
          <a:p>
            <a:r>
              <a:rPr lang="zh-TW" altLang="en-US" sz="2800" smtClean="0"/>
              <a:t>參與者從不同的學科方向研究了廣泛的時期和主題。</a:t>
            </a:r>
          </a:p>
          <a:p>
            <a:r>
              <a:rPr lang="zh-TW" altLang="en-US" sz="2800" smtClean="0"/>
              <a:t>文學學者討論在廣泛的時間範圍中去探討主題的計畫，從舊冰島文學至當代作家傳記， 並橫跨多領域，創造寫作至電子詩歌評論。也包括歷史計畫，如宗教研究</a:t>
            </a:r>
            <a:r>
              <a:rPr lang="en-US" altLang="zh-TW" sz="2800" smtClean="0"/>
              <a:t>,</a:t>
            </a:r>
            <a:r>
              <a:rPr lang="zh-TW" altLang="en-US" sz="2800" smtClean="0"/>
              <a:t>文化研究</a:t>
            </a:r>
            <a:r>
              <a:rPr lang="en-US" altLang="zh-TW" sz="2800" smtClean="0"/>
              <a:t>,</a:t>
            </a:r>
            <a:r>
              <a:rPr lang="zh-TW" altLang="en-US" sz="2800" smtClean="0"/>
              <a:t>和十八世紀英國歷史。</a:t>
            </a:r>
          </a:p>
          <a:p>
            <a:endParaRPr lang="zh-TW" alt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p:txBody>
          <a:bodyPr/>
          <a:lstStyle/>
          <a:p>
            <a:r>
              <a:rPr lang="zh-TW" altLang="en-US" smtClean="0"/>
              <a:t>研究參與者</a:t>
            </a:r>
          </a:p>
        </p:txBody>
      </p:sp>
      <p:sp>
        <p:nvSpPr>
          <p:cNvPr id="5123" name="內容版面配置區 2"/>
          <p:cNvSpPr>
            <a:spLocks noGrp="1"/>
          </p:cNvSpPr>
          <p:nvPr>
            <p:ph idx="1"/>
          </p:nvPr>
        </p:nvSpPr>
        <p:spPr/>
        <p:txBody>
          <a:bodyPr/>
          <a:lstStyle/>
          <a:p>
            <a:r>
              <a:rPr lang="zh-TW" altLang="en-US" sz="2100" smtClean="0"/>
              <a:t>為了保護參與者匿名，數值收集之姓名皆以數字代碼取代。</a:t>
            </a:r>
          </a:p>
          <a:p>
            <a:r>
              <a:rPr lang="zh-TW" altLang="en-US" sz="2100" smtClean="0"/>
              <a:t>數字代碼可能產生參與者周邊學習的結構影響</a:t>
            </a:r>
            <a:r>
              <a:rPr lang="en-US" sz="2100" smtClean="0">
                <a:ea typeface="新細明體" charset="-120"/>
              </a:rPr>
              <a:t/>
            </a:r>
            <a:br>
              <a:rPr lang="en-US" sz="2100" smtClean="0">
                <a:ea typeface="新細明體" charset="-120"/>
              </a:rPr>
            </a:br>
            <a:r>
              <a:rPr lang="zh-TW" altLang="en-US" sz="2100" smtClean="0"/>
              <a:t>在選擇數字代碼在這項研究是基於兩方面的考慮。第一，確保有效的方式標籤收集的數據在兩個階段的研究，不確定參與者是否繼續他們的參與。二，假名意味性別和種族，這些都沒有相關的研究。</a:t>
            </a:r>
          </a:p>
          <a:p>
            <a:r>
              <a:rPr lang="zh-TW" altLang="en-US" sz="2100" smtClean="0"/>
              <a:t>偶爾使用的個人帶詞</a:t>
            </a:r>
            <a:r>
              <a:rPr lang="en-US" altLang="zh-TW" sz="2100" smtClean="0"/>
              <a:t>,</a:t>
            </a:r>
            <a:r>
              <a:rPr lang="zh-TW" altLang="en-US" sz="2100" smtClean="0"/>
              <a:t>提出參與者的意見使得性別顯眼會出現這種情況，如果化名一再用來識別參與者。</a:t>
            </a:r>
          </a:p>
          <a:p>
            <a:r>
              <a:rPr lang="zh-TW" altLang="en-US" sz="2100" smtClean="0"/>
              <a:t>如果用頻繁用化名來識別參與者，那麼性別便較無法突顯。</a:t>
            </a:r>
          </a:p>
          <a:p>
            <a:r>
              <a:rPr lang="zh-TW" altLang="en-US" sz="2100" smtClean="0"/>
              <a:t>數字代碼不意味著要建立一個不露面的實體參與者</a:t>
            </a:r>
            <a:r>
              <a:rPr lang="zh-TW" altLang="en-US" smtClean="0"/>
              <a:t>。</a:t>
            </a:r>
          </a:p>
          <a:p>
            <a:endParaRPr lang="zh-TW" alt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標題 1"/>
          <p:cNvSpPr>
            <a:spLocks noGrp="1"/>
          </p:cNvSpPr>
          <p:nvPr>
            <p:ph type="title"/>
          </p:nvPr>
        </p:nvSpPr>
        <p:spPr/>
        <p:txBody>
          <a:bodyPr/>
          <a:lstStyle/>
          <a:p>
            <a:r>
              <a:rPr lang="zh-TW" altLang="en-US" smtClean="0"/>
              <a:t>研究參與者</a:t>
            </a:r>
          </a:p>
        </p:txBody>
      </p:sp>
      <p:sp>
        <p:nvSpPr>
          <p:cNvPr id="6147" name="內容版面配置區 2"/>
          <p:cNvSpPr>
            <a:spLocks noGrp="1"/>
          </p:cNvSpPr>
          <p:nvPr>
            <p:ph idx="1"/>
          </p:nvPr>
        </p:nvSpPr>
        <p:spPr/>
        <p:txBody>
          <a:bodyPr/>
          <a:lstStyle/>
          <a:p>
            <a:r>
              <a:rPr lang="zh-TW" altLang="en-US" smtClean="0"/>
              <a:t>偶爾使用的個人帶詞</a:t>
            </a:r>
            <a:r>
              <a:rPr lang="en-US" altLang="zh-TW" smtClean="0"/>
              <a:t>,</a:t>
            </a:r>
            <a:r>
              <a:rPr lang="zh-TW" altLang="en-US" smtClean="0"/>
              <a:t>提出參與者的意見使得性別顯眼會出現這種情況，如果化名一再用來識別參與者。</a:t>
            </a:r>
          </a:p>
          <a:p>
            <a:r>
              <a:rPr lang="zh-TW" altLang="en-US" smtClean="0"/>
              <a:t>如果用頻繁用化名來識別參與者，那麼性別便較無法突顯。</a:t>
            </a:r>
          </a:p>
          <a:p>
            <a:r>
              <a:rPr lang="zh-TW" altLang="en-US" smtClean="0"/>
              <a:t>數字代碼不意味著要建立一個不露面的實體參與者。</a:t>
            </a:r>
          </a:p>
          <a:p>
            <a:endParaRPr lang="zh-TW" alt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標題 1"/>
          <p:cNvSpPr>
            <a:spLocks noGrp="1"/>
          </p:cNvSpPr>
          <p:nvPr>
            <p:ph type="title"/>
          </p:nvPr>
        </p:nvSpPr>
        <p:spPr/>
        <p:txBody>
          <a:bodyPr/>
          <a:lstStyle/>
          <a:p>
            <a:r>
              <a:rPr lang="zh-TW" altLang="en-US" smtClean="0"/>
              <a:t>資料匯集</a:t>
            </a:r>
          </a:p>
        </p:txBody>
      </p:sp>
      <p:sp>
        <p:nvSpPr>
          <p:cNvPr id="3" name="內容版面配置區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zh-TW" altLang="en-US" dirty="0" smtClean="0"/>
              <a:t>這項研究有兩個階段。第一階段包括深入半結構化面試和參與者的手稿考試和出版作品，以及在面談時提到的一些電子文本的考試。第二階段涉及的詳細數據，蒐集參加第一階段的一組</a:t>
            </a:r>
            <a:r>
              <a:rPr lang="en-US" dirty="0" smtClean="0"/>
              <a:t> 4</a:t>
            </a:r>
            <a:r>
              <a:rPr lang="zh-TW" altLang="en-US" dirty="0" smtClean="0"/>
              <a:t>位學者，匯集在</a:t>
            </a:r>
            <a:r>
              <a:rPr lang="en-US" dirty="0" smtClean="0"/>
              <a:t>2005</a:t>
            </a:r>
            <a:r>
              <a:rPr lang="zh-TW" altLang="en-US" dirty="0" smtClean="0"/>
              <a:t>年和</a:t>
            </a:r>
            <a:r>
              <a:rPr lang="en-US" dirty="0" smtClean="0"/>
              <a:t>2006</a:t>
            </a:r>
            <a:r>
              <a:rPr lang="zh-TW" altLang="en-US" dirty="0" smtClean="0"/>
              <a:t>年的數據。該研究調查了</a:t>
            </a:r>
            <a:r>
              <a:rPr lang="en-US" dirty="0" smtClean="0"/>
              <a:t>30</a:t>
            </a:r>
            <a:r>
              <a:rPr lang="zh-TW" altLang="en-US" dirty="0" smtClean="0"/>
              <a:t>個研究項目。</a:t>
            </a:r>
          </a:p>
          <a:p>
            <a:pPr fontAlgn="auto">
              <a:spcAft>
                <a:spcPts val="0"/>
              </a:spcAft>
              <a:buFont typeface="Arial" pitchFamily="34" charset="0"/>
              <a:buChar char="•"/>
              <a:defRPr/>
            </a:pPr>
            <a:r>
              <a:rPr lang="zh-TW" altLang="en-US" dirty="0" smtClean="0"/>
              <a:t>在第一次面談中，與會者提出一些與他們參與的電子文本有關的一般性議題，他們討論了完成的計畫與目前正進行的研究計畫。在第一階段的面談平均約持續</a:t>
            </a:r>
            <a:r>
              <a:rPr lang="en-US" dirty="0" smtClean="0"/>
              <a:t>65</a:t>
            </a:r>
            <a:r>
              <a:rPr lang="zh-TW" altLang="en-US" dirty="0" smtClean="0"/>
              <a:t>分鐘。</a:t>
            </a:r>
          </a:p>
          <a:p>
            <a:pPr fontAlgn="auto">
              <a:spcAft>
                <a:spcPts val="0"/>
              </a:spcAft>
              <a:buFont typeface="Arial" pitchFamily="34" charset="0"/>
              <a:buChar char="•"/>
              <a:defRPr/>
            </a:pPr>
            <a:endParaRPr lang="zh-TW" alt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標題 1"/>
          <p:cNvSpPr>
            <a:spLocks noGrp="1"/>
          </p:cNvSpPr>
          <p:nvPr>
            <p:ph type="title"/>
          </p:nvPr>
        </p:nvSpPr>
        <p:spPr/>
        <p:txBody>
          <a:bodyPr/>
          <a:lstStyle/>
          <a:p>
            <a:r>
              <a:rPr lang="zh-TW" altLang="en-US" smtClean="0"/>
              <a:t>資料匯集</a:t>
            </a:r>
          </a:p>
        </p:txBody>
      </p:sp>
      <p:sp>
        <p:nvSpPr>
          <p:cNvPr id="3" name="內容版面配置區 2"/>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zh-TW" altLang="en-US" dirty="0" smtClean="0"/>
              <a:t>在第二階段的參與者，他們有關電子文本互動在當前的研究項目確定了第一次面談。</a:t>
            </a:r>
          </a:p>
          <a:p>
            <a:pPr fontAlgn="auto">
              <a:spcAft>
                <a:spcPts val="0"/>
              </a:spcAft>
              <a:buFont typeface="Arial" pitchFamily="34" charset="0"/>
              <a:buChar char="•"/>
              <a:defRPr/>
            </a:pPr>
            <a:r>
              <a:rPr lang="zh-TW" altLang="en-US" dirty="0" smtClean="0"/>
              <a:t>參與者被要求以表格及錄音帶紀錄，數據收集表格被設計為幫助參與者記憶，紀錄使用電子文本的簡短細節。參與者也被要求以錄音帶紀錄其意見，在此項目裡，反映出使用電子文本互動當中的有趣方面。</a:t>
            </a:r>
          </a:p>
          <a:p>
            <a:pPr fontAlgn="auto">
              <a:spcAft>
                <a:spcPts val="0"/>
              </a:spcAft>
              <a:buFont typeface="Arial" pitchFamily="34" charset="0"/>
              <a:buChar char="•"/>
              <a:defRPr/>
            </a:pPr>
            <a:r>
              <a:rPr lang="zh-TW" altLang="en-US" dirty="0" smtClean="0"/>
              <a:t>完成了表格</a:t>
            </a:r>
            <a:r>
              <a:rPr lang="en-US" dirty="0" smtClean="0"/>
              <a:t>,</a:t>
            </a:r>
            <a:r>
              <a:rPr lang="zh-TW" altLang="en-US" dirty="0" smtClean="0"/>
              <a:t>意見紀錄後，研究者在最後的訪談中討論紀錄資料。表格與錄音帶在最後的訪談中可幫助記憶。在第二階段</a:t>
            </a:r>
            <a:r>
              <a:rPr lang="en-US" dirty="0" smtClean="0"/>
              <a:t>,</a:t>
            </a:r>
            <a:r>
              <a:rPr lang="zh-TW" altLang="en-US" dirty="0" smtClean="0"/>
              <a:t>訪談平均歷經一個小時又十五分鐘。</a:t>
            </a:r>
          </a:p>
          <a:p>
            <a:pPr fontAlgn="auto">
              <a:spcAft>
                <a:spcPts val="0"/>
              </a:spcAft>
              <a:buFont typeface="Arial" pitchFamily="34" charset="0"/>
              <a:buChar char="•"/>
              <a:defRPr/>
            </a:pPr>
            <a:r>
              <a:rPr lang="zh-TW" altLang="en-US" dirty="0" smtClean="0"/>
              <a:t>在第二階段的資料收集中，參與者之出版品產生的項目被檢驗，以審核第二階段的資料匯集。 </a:t>
            </a:r>
          </a:p>
          <a:p>
            <a:pPr fontAlgn="auto">
              <a:spcAft>
                <a:spcPts val="0"/>
              </a:spcAft>
              <a:buFont typeface="Arial" pitchFamily="34" charset="0"/>
              <a:buChar char="•"/>
              <a:defRPr/>
            </a:pPr>
            <a:endParaRPr lang="zh-TW" alt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標題 1"/>
          <p:cNvSpPr>
            <a:spLocks noGrp="1"/>
          </p:cNvSpPr>
          <p:nvPr>
            <p:ph type="title"/>
          </p:nvPr>
        </p:nvSpPr>
        <p:spPr/>
        <p:txBody>
          <a:bodyPr/>
          <a:lstStyle/>
          <a:p>
            <a:r>
              <a:rPr lang="zh-TW" altLang="en-US" smtClean="0"/>
              <a:t>資料匯集</a:t>
            </a:r>
          </a:p>
        </p:txBody>
      </p:sp>
      <p:graphicFrame>
        <p:nvGraphicFramePr>
          <p:cNvPr id="4" name="內容版面配置區 3"/>
          <p:cNvGraphicFramePr>
            <a:graphicFrameLocks noGrp="1"/>
          </p:cNvGraphicFramePr>
          <p:nvPr>
            <p:ph idx="1"/>
          </p:nvPr>
        </p:nvGraphicFramePr>
        <p:xfrm>
          <a:off x="571500" y="2214563"/>
          <a:ext cx="8229600" cy="3688080"/>
        </p:xfrm>
        <a:graphic>
          <a:graphicData uri="http://schemas.openxmlformats.org/drawingml/2006/table">
            <a:tbl>
              <a:tblPr firstRow="1" bandRow="1">
                <a:tableStyleId>{5C22544A-7EE6-4342-B048-85BDC9FD1C3A}</a:tableStyleId>
              </a:tblPr>
              <a:tblGrid>
                <a:gridCol w="1357322"/>
                <a:gridCol w="4129078"/>
                <a:gridCol w="2743200"/>
              </a:tblGrid>
              <a:tr h="500066">
                <a:tc gridSpan="2">
                  <a:txBody>
                    <a:bodyPr/>
                    <a:lstStyle/>
                    <a:p>
                      <a:r>
                        <a:rPr lang="en-US" altLang="zh-TW" sz="2000" dirty="0" smtClean="0"/>
                        <a:t>Stage of the study and Method</a:t>
                      </a:r>
                      <a:endParaRPr lang="zh-TW" altLang="en-US" sz="2000" dirty="0"/>
                    </a:p>
                  </a:txBody>
                  <a:tcPr/>
                </a:tc>
                <a:tc hMerge="1">
                  <a:txBody>
                    <a:bodyPr/>
                    <a:lstStyle/>
                    <a:p>
                      <a:endParaRPr lang="zh-TW" altLang="en-US" dirty="0"/>
                    </a:p>
                  </a:txBody>
                  <a:tcPr/>
                </a:tc>
                <a:tc>
                  <a:txBody>
                    <a:bodyPr/>
                    <a:lstStyle/>
                    <a:p>
                      <a:r>
                        <a:rPr lang="en-US" altLang="zh-TW" sz="2000" dirty="0" smtClean="0"/>
                        <a:t>Number of Participants</a:t>
                      </a:r>
                      <a:endParaRPr lang="zh-TW" altLang="en-US" sz="2000" dirty="0"/>
                    </a:p>
                  </a:txBody>
                  <a:tcPr/>
                </a:tc>
              </a:tr>
              <a:tr h="370840">
                <a:tc>
                  <a:txBody>
                    <a:bodyPr/>
                    <a:lstStyle/>
                    <a:p>
                      <a:r>
                        <a:rPr lang="en-US" altLang="zh-TW" sz="2000" dirty="0" smtClean="0"/>
                        <a:t>First:</a:t>
                      </a:r>
                      <a:endParaRPr lang="zh-TW" altLang="en-US" sz="2000" dirty="0"/>
                    </a:p>
                  </a:txBody>
                  <a:tcPr/>
                </a:tc>
                <a:tc>
                  <a:txBody>
                    <a:bodyPr/>
                    <a:lstStyle/>
                    <a:p>
                      <a:r>
                        <a:rPr lang="en-US" altLang="zh-TW" sz="2000" dirty="0" smtClean="0"/>
                        <a:t>Interview</a:t>
                      </a:r>
                      <a:endParaRPr lang="zh-TW" altLang="en-US" sz="2000" dirty="0"/>
                    </a:p>
                  </a:txBody>
                  <a:tcPr/>
                </a:tc>
                <a:tc>
                  <a:txBody>
                    <a:bodyPr/>
                    <a:lstStyle/>
                    <a:p>
                      <a:r>
                        <a:rPr lang="en-US" altLang="zh-TW" sz="2000" dirty="0" smtClean="0"/>
                        <a:t>16</a:t>
                      </a:r>
                      <a:endParaRPr lang="zh-TW" altLang="en-US" sz="2000" dirty="0"/>
                    </a:p>
                  </a:txBody>
                  <a:tcPr/>
                </a:tc>
              </a:tr>
              <a:tr h="370840">
                <a:tc>
                  <a:txBody>
                    <a:bodyPr/>
                    <a:lstStyle/>
                    <a:p>
                      <a:endParaRPr lang="zh-TW" altLang="en-US" sz="2000" dirty="0"/>
                    </a:p>
                  </a:txBody>
                  <a:tcPr/>
                </a:tc>
                <a:tc>
                  <a:txBody>
                    <a:bodyPr/>
                    <a:lstStyle/>
                    <a:p>
                      <a:r>
                        <a:rPr lang="en-US" altLang="zh-TW" sz="2000" dirty="0" smtClean="0"/>
                        <a:t>Examination of participants’ works</a:t>
                      </a:r>
                      <a:endParaRPr lang="zh-TW" altLang="en-US" sz="2000" dirty="0"/>
                    </a:p>
                  </a:txBody>
                  <a:tcPr/>
                </a:tc>
                <a:tc>
                  <a:txBody>
                    <a:bodyPr/>
                    <a:lstStyle/>
                    <a:p>
                      <a:r>
                        <a:rPr lang="en-US" altLang="zh-TW" sz="2000" dirty="0" smtClean="0"/>
                        <a:t>15</a:t>
                      </a:r>
                      <a:endParaRPr lang="zh-TW" altLang="en-US" sz="2000" dirty="0"/>
                    </a:p>
                  </a:txBody>
                  <a:tcPr/>
                </a:tc>
              </a:tr>
              <a:tr h="370840">
                <a:tc>
                  <a:txBody>
                    <a:bodyPr/>
                    <a:lstStyle/>
                    <a:p>
                      <a:r>
                        <a:rPr lang="en-US" altLang="zh-TW" sz="2000" dirty="0" smtClean="0"/>
                        <a:t>Second:</a:t>
                      </a:r>
                      <a:endParaRPr lang="zh-TW" altLang="en-US" sz="2000" dirty="0"/>
                    </a:p>
                  </a:txBody>
                  <a:tcPr/>
                </a:tc>
                <a:tc>
                  <a:txBody>
                    <a:bodyPr/>
                    <a:lstStyle/>
                    <a:p>
                      <a:r>
                        <a:rPr lang="en-US" altLang="zh-TW" sz="2000" dirty="0" smtClean="0"/>
                        <a:t>Interview</a:t>
                      </a:r>
                      <a:endParaRPr lang="zh-TW" altLang="en-US" sz="2000" dirty="0"/>
                    </a:p>
                  </a:txBody>
                  <a:tcPr/>
                </a:tc>
                <a:tc>
                  <a:txBody>
                    <a:bodyPr/>
                    <a:lstStyle/>
                    <a:p>
                      <a:r>
                        <a:rPr lang="en-US" altLang="zh-TW" sz="2000" dirty="0" smtClean="0"/>
                        <a:t>4</a:t>
                      </a:r>
                      <a:endParaRPr lang="zh-TW" altLang="en-US" sz="2000" dirty="0"/>
                    </a:p>
                  </a:txBody>
                  <a:tcPr/>
                </a:tc>
              </a:tr>
              <a:tr h="370840">
                <a:tc>
                  <a:txBody>
                    <a:bodyPr/>
                    <a:lstStyle/>
                    <a:p>
                      <a:endParaRPr lang="zh-TW" altLang="en-US" sz="2000"/>
                    </a:p>
                  </a:txBody>
                  <a:tcPr/>
                </a:tc>
                <a:tc>
                  <a:txBody>
                    <a:bodyPr/>
                    <a:lstStyle/>
                    <a:p>
                      <a:r>
                        <a:rPr lang="en-US" altLang="zh-TW" sz="2000" dirty="0" smtClean="0"/>
                        <a:t>Audiotape</a:t>
                      </a:r>
                      <a:r>
                        <a:rPr lang="en-US" altLang="zh-TW" sz="2000" baseline="0" dirty="0" smtClean="0"/>
                        <a:t> with comments</a:t>
                      </a:r>
                      <a:endParaRPr lang="zh-TW" altLang="en-US" sz="2000" dirty="0"/>
                    </a:p>
                  </a:txBody>
                  <a:tcPr/>
                </a:tc>
                <a:tc>
                  <a:txBody>
                    <a:bodyPr/>
                    <a:lstStyle/>
                    <a:p>
                      <a:r>
                        <a:rPr lang="en-US" altLang="zh-TW" sz="2000" dirty="0" smtClean="0"/>
                        <a:t>2</a:t>
                      </a:r>
                      <a:endParaRPr lang="zh-TW" altLang="en-US" sz="2000" dirty="0"/>
                    </a:p>
                  </a:txBody>
                  <a:tcPr/>
                </a:tc>
              </a:tr>
              <a:tr h="370840">
                <a:tc>
                  <a:txBody>
                    <a:bodyPr/>
                    <a:lstStyle/>
                    <a:p>
                      <a:endParaRPr lang="zh-TW" altLang="en-US" sz="2000"/>
                    </a:p>
                  </a:txBody>
                  <a:tcPr/>
                </a:tc>
                <a:tc>
                  <a:txBody>
                    <a:bodyPr/>
                    <a:lstStyle/>
                    <a:p>
                      <a:r>
                        <a:rPr lang="en-US" altLang="zh-TW" sz="2000" dirty="0" smtClean="0"/>
                        <a:t>Data-gathering forms</a:t>
                      </a:r>
                      <a:endParaRPr lang="zh-TW" altLang="en-US" sz="2000" dirty="0"/>
                    </a:p>
                  </a:txBody>
                  <a:tcPr/>
                </a:tc>
                <a:tc>
                  <a:txBody>
                    <a:bodyPr/>
                    <a:lstStyle/>
                    <a:p>
                      <a:r>
                        <a:rPr lang="en-US" altLang="zh-TW" sz="2000" dirty="0" smtClean="0"/>
                        <a:t>2</a:t>
                      </a:r>
                      <a:endParaRPr lang="zh-TW" altLang="en-US" sz="2000" dirty="0"/>
                    </a:p>
                  </a:txBody>
                  <a:tcPr/>
                </a:tc>
              </a:tr>
              <a:tr h="370840">
                <a:tc>
                  <a:txBody>
                    <a:bodyPr/>
                    <a:lstStyle/>
                    <a:p>
                      <a:endParaRPr lang="zh-TW" altLang="en-US" sz="2000"/>
                    </a:p>
                  </a:txBody>
                  <a:tcPr/>
                </a:tc>
                <a:tc>
                  <a:txBody>
                    <a:bodyPr/>
                    <a:lstStyle/>
                    <a:p>
                      <a:r>
                        <a:rPr lang="en-US" altLang="zh-TW" sz="2000" dirty="0" smtClean="0"/>
                        <a:t>Examination of participants’ works</a:t>
                      </a:r>
                      <a:endParaRPr lang="zh-TW" altLang="en-US" sz="2000" dirty="0"/>
                    </a:p>
                  </a:txBody>
                  <a:tcPr/>
                </a:tc>
                <a:tc>
                  <a:txBody>
                    <a:bodyPr/>
                    <a:lstStyle/>
                    <a:p>
                      <a:r>
                        <a:rPr lang="en-US" altLang="zh-TW" sz="2000" dirty="0" smtClean="0"/>
                        <a:t>3</a:t>
                      </a:r>
                      <a:endParaRPr lang="zh-TW" altLang="en-US" sz="2000" dirty="0"/>
                    </a:p>
                  </a:txBody>
                  <a:tcPr/>
                </a:tc>
              </a:tr>
            </a:tbl>
          </a:graphicData>
        </a:graphic>
      </p:graphicFrame>
      <p:sp>
        <p:nvSpPr>
          <p:cNvPr id="9252" name="文字方塊 4"/>
          <p:cNvSpPr txBox="1">
            <a:spLocks noChangeArrowheads="1"/>
          </p:cNvSpPr>
          <p:nvPr/>
        </p:nvSpPr>
        <p:spPr bwMode="auto">
          <a:xfrm>
            <a:off x="2857500" y="1571625"/>
            <a:ext cx="3357563" cy="400050"/>
          </a:xfrm>
          <a:prstGeom prst="rect">
            <a:avLst/>
          </a:prstGeom>
          <a:noFill/>
          <a:ln w="9525">
            <a:noFill/>
            <a:miter lim="800000"/>
            <a:headEnd/>
            <a:tailEnd/>
          </a:ln>
        </p:spPr>
        <p:txBody>
          <a:bodyPr>
            <a:spAutoFit/>
          </a:bodyPr>
          <a:lstStyle/>
          <a:p>
            <a:r>
              <a:rPr kumimoji="0" lang="en-US" altLang="zh-TW" sz="2000" b="1">
                <a:latin typeface="Calibri" pitchFamily="34" charset="0"/>
              </a:rPr>
              <a:t>DATA-GATHERING SUMMARY</a:t>
            </a:r>
            <a:endParaRPr kumimoji="0" lang="zh-TW" altLang="en-US" sz="2000" b="1">
              <a:latin typeface="Calibri"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smtClean="0"/>
              <a:t>資料分析</a:t>
            </a:r>
          </a:p>
        </p:txBody>
      </p:sp>
      <p:sp>
        <p:nvSpPr>
          <p:cNvPr id="10243" name="內容版面配置區 2"/>
          <p:cNvSpPr>
            <a:spLocks noGrp="1"/>
          </p:cNvSpPr>
          <p:nvPr>
            <p:ph idx="1"/>
          </p:nvPr>
        </p:nvSpPr>
        <p:spPr/>
        <p:txBody>
          <a:bodyPr/>
          <a:lstStyle/>
          <a:p>
            <a:r>
              <a:rPr lang="zh-TW" altLang="en-US" sz="2400" smtClean="0"/>
              <a:t>面談和磁帶上的意見被完全轉錄。從訪談資料中使用了聲音和書面的形式，在大部分的分析過程中幫助解釋。</a:t>
            </a:r>
            <a:endParaRPr lang="en-US" altLang="zh-TW" sz="2400" smtClean="0"/>
          </a:p>
          <a:p>
            <a:r>
              <a:rPr lang="zh-TW" altLang="en-US" sz="2400" smtClean="0"/>
              <a:t>理解程度佔整個詮釋循環中考慮的一部分，其中托馬斯施萬特描述一個方法</a:t>
            </a:r>
            <a:endParaRPr lang="en-US" altLang="zh-TW" sz="2400" smtClean="0"/>
          </a:p>
          <a:p>
            <a:pPr lvl="1">
              <a:buFont typeface="Arial" charset="0"/>
              <a:buNone/>
            </a:pPr>
            <a:r>
              <a:rPr lang="zh-TW" altLang="en-US" sz="2000" smtClean="0"/>
              <a:t>「包括運用陌生的部分，由一個動作，文字或話語抵減動作的完整，直至奇怪的意義和全部的意義被推斷出加以解釋，敘述或言論才被視為一個整體</a:t>
            </a:r>
            <a:r>
              <a:rPr lang="en-US" sz="2000" smtClean="0">
                <a:ea typeface="新細明體" charset="-120"/>
              </a:rPr>
              <a:t> “</a:t>
            </a:r>
            <a:r>
              <a:rPr lang="zh-TW" altLang="en-US" sz="2000" smtClean="0"/>
              <a:t>。」</a:t>
            </a:r>
          </a:p>
          <a:p>
            <a:endParaRPr lang="zh-TW" alt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a:spLocks noGrp="1"/>
          </p:cNvSpPr>
          <p:nvPr>
            <p:ph type="title"/>
          </p:nvPr>
        </p:nvSpPr>
        <p:spPr/>
        <p:txBody>
          <a:bodyPr/>
          <a:lstStyle/>
          <a:p>
            <a:endParaRPr lang="zh-TW" altLang="en-US" dirty="0" smtClean="0"/>
          </a:p>
        </p:txBody>
      </p:sp>
      <p:sp>
        <p:nvSpPr>
          <p:cNvPr id="11267" name="內容版面配置區 2"/>
          <p:cNvSpPr>
            <a:spLocks noGrp="1"/>
          </p:cNvSpPr>
          <p:nvPr>
            <p:ph idx="1"/>
          </p:nvPr>
        </p:nvSpPr>
        <p:spPr/>
        <p:txBody>
          <a:bodyPr/>
          <a:lstStyle/>
          <a:p>
            <a:r>
              <a:rPr lang="zh-TW" altLang="en-US" sz="2800" dirty="0" smtClean="0"/>
              <a:t>技術基礎理論被安瑟倫施特勞斯</a:t>
            </a:r>
            <a:r>
              <a:rPr lang="en-US" altLang="zh-TW" sz="2800" dirty="0" smtClean="0"/>
              <a:t>(Anselm Strauss)</a:t>
            </a:r>
            <a:r>
              <a:rPr lang="zh-TW" altLang="en-US" sz="2800" dirty="0" smtClean="0"/>
              <a:t>，施特勞斯</a:t>
            </a:r>
            <a:r>
              <a:rPr lang="en-US" altLang="zh-TW" sz="2800" dirty="0" smtClean="0"/>
              <a:t>Strauss</a:t>
            </a:r>
            <a:r>
              <a:rPr lang="zh-TW" altLang="en-US" sz="2800" dirty="0" smtClean="0"/>
              <a:t>與朱麗葉爾賓</a:t>
            </a:r>
            <a:r>
              <a:rPr lang="en-US" altLang="zh-TW" sz="2800" dirty="0" smtClean="0"/>
              <a:t>Juliet Corbin</a:t>
            </a:r>
            <a:r>
              <a:rPr lang="zh-TW" altLang="en-US" sz="2800" dirty="0" smtClean="0"/>
              <a:t>所描述。巴尼格拉澤</a:t>
            </a:r>
            <a:r>
              <a:rPr lang="en-US" altLang="zh-TW" sz="2800" dirty="0" smtClean="0"/>
              <a:t>Barney Glaser</a:t>
            </a:r>
            <a:r>
              <a:rPr lang="zh-TW" altLang="en-US" sz="2800" dirty="0" smtClean="0"/>
              <a:t>被用來代碼記錄。經過初步開發的編碼方案，被精製發展在不同抽象層次，作為額外的資料匯集。</a:t>
            </a:r>
          </a:p>
          <a:p>
            <a:endParaRPr lang="zh-TW" alt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zh-TW" altLang="en-US" smtClean="0"/>
              <a:t>可信度 </a:t>
            </a:r>
            <a:r>
              <a:rPr lang="en-US" altLang="zh-TW" smtClean="0"/>
              <a:t>Credibility</a:t>
            </a:r>
            <a:endParaRPr lang="zh-TW" altLang="en-US" smtClean="0"/>
          </a:p>
        </p:txBody>
      </p:sp>
      <p:sp>
        <p:nvSpPr>
          <p:cNvPr id="12291" name="內容版面配置區 2"/>
          <p:cNvSpPr>
            <a:spLocks noGrp="1"/>
          </p:cNvSpPr>
          <p:nvPr>
            <p:ph idx="1"/>
          </p:nvPr>
        </p:nvSpPr>
        <p:spPr/>
        <p:txBody>
          <a:bodyPr/>
          <a:lstStyle/>
          <a:p>
            <a:r>
              <a:rPr lang="zh-TW" altLang="en-US" sz="2400" smtClean="0"/>
              <a:t>可信度確保了三角測量的數據來源和方法，以及長期和持續的接觸與實地調查，避免危險，</a:t>
            </a:r>
            <a:r>
              <a:rPr lang="en-US" sz="2400" smtClean="0">
                <a:ea typeface="新細明體" charset="-120"/>
              </a:rPr>
              <a:t>‘</a:t>
            </a:r>
            <a:r>
              <a:rPr lang="zh-TW" altLang="en-US" sz="2400" smtClean="0"/>
              <a:t>去當地</a:t>
            </a:r>
            <a:r>
              <a:rPr lang="en-US" sz="2400" smtClean="0">
                <a:ea typeface="新細明體" charset="-120"/>
              </a:rPr>
              <a:t>’</a:t>
            </a:r>
            <a:r>
              <a:rPr lang="zh-TW" altLang="en-US" sz="2400" smtClean="0"/>
              <a:t>和建立信任與參與者。研究程序的文件成為研究的可信度的因素。</a:t>
            </a:r>
            <a:r>
              <a:rPr lang="en-US" sz="2400" smtClean="0">
                <a:ea typeface="新細明體" charset="-120"/>
              </a:rPr>
              <a:t/>
            </a:r>
            <a:br>
              <a:rPr lang="en-US" sz="2400" smtClean="0">
                <a:ea typeface="新細明體" charset="-120"/>
              </a:rPr>
            </a:br>
            <a:endParaRPr lang="en-US" sz="2400" smtClean="0">
              <a:ea typeface="新細明體" charset="-120"/>
            </a:endParaRPr>
          </a:p>
          <a:p>
            <a:r>
              <a:rPr lang="zh-TW" altLang="en-US" sz="2400" smtClean="0"/>
              <a:t>參考充足和描述的有效性得到保證用錄音帶和整理採訪記錄和與會者的意見，參與者發表的作品還提供了一個參照點。程序和對照備忘是記錄在研究期間提供檔案的研究工具。</a:t>
            </a:r>
          </a:p>
          <a:p>
            <a:pPr>
              <a:buFont typeface="Arial" charset="0"/>
              <a:buNone/>
            </a:pPr>
            <a:endParaRPr lang="zh-TW" altLang="en-US" sz="2800" smtClean="0"/>
          </a:p>
          <a:p>
            <a:endParaRPr lang="zh-TW" alt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dirty="0" smtClean="0"/>
              <a:t>研究的侷限性</a:t>
            </a:r>
            <a:r>
              <a:rPr lang="en-US" altLang="zh-TW" dirty="0" smtClean="0"/>
              <a:t/>
            </a:r>
            <a:br>
              <a:rPr lang="en-US" altLang="zh-TW" dirty="0" smtClean="0"/>
            </a:br>
            <a:r>
              <a:rPr lang="en-US" altLang="zh-TW" dirty="0" smtClean="0"/>
              <a:t>Limitations of the study</a:t>
            </a:r>
            <a:endParaRPr lang="zh-TW" altLang="en-US" dirty="0" smtClean="0"/>
          </a:p>
        </p:txBody>
      </p:sp>
      <p:sp>
        <p:nvSpPr>
          <p:cNvPr id="13315" name="內容版面配置區 2"/>
          <p:cNvSpPr>
            <a:spLocks noGrp="1"/>
          </p:cNvSpPr>
          <p:nvPr>
            <p:ph idx="1"/>
          </p:nvPr>
        </p:nvSpPr>
        <p:spPr/>
        <p:txBody>
          <a:bodyPr/>
          <a:lstStyle/>
          <a:p>
            <a:r>
              <a:rPr lang="zh-TW" altLang="en-US" smtClean="0"/>
              <a:t>探索性研究的目的，調查範圍有關的問題學者參與的電子文本的基礎上，深入的數據收集。研究的結果沒有任何的辦法，所以比較類似群體的學者較可能的。</a:t>
            </a:r>
          </a:p>
          <a:p>
            <a:r>
              <a:rPr lang="zh-TW" altLang="en-US" smtClean="0"/>
              <a:t>文獻顯示，研究人員的相似程度，位於不同的國家將有一些國際性的差異。</a:t>
            </a:r>
          </a:p>
          <a:p>
            <a:pPr>
              <a:buFont typeface="Arial" charset="0"/>
              <a:buNone/>
            </a:pPr>
            <a:endParaRPr lang="zh-TW"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27540"/>
          </a:xfrm>
        </p:spPr>
        <p:txBody>
          <a:bodyPr>
            <a:normAutofit/>
          </a:bodyPr>
          <a:lstStyle/>
          <a:p>
            <a:r>
              <a:rPr lang="zh-TW" altLang="en-US" dirty="0" smtClean="0"/>
              <a:t>這個實際行動稱為</a:t>
            </a:r>
            <a:r>
              <a:rPr lang="en-US" dirty="0" smtClean="0"/>
              <a:t> “</a:t>
            </a:r>
            <a:r>
              <a:rPr lang="en-US" dirty="0" err="1" smtClean="0"/>
              <a:t>netchaining</a:t>
            </a:r>
            <a:r>
              <a:rPr lang="en-US" dirty="0" smtClean="0"/>
              <a:t>”</a:t>
            </a:r>
            <a:r>
              <a:rPr lang="zh-TW" altLang="en-US" dirty="0" smtClean="0"/>
              <a:t>以網路搜尋的做法建立並形成聯繫人與消息來源的線上資訊鏈。</a:t>
            </a:r>
            <a:endParaRPr lang="en-US" altLang="zh-TW" dirty="0" smtClean="0"/>
          </a:p>
          <a:p>
            <a:r>
              <a:rPr lang="en-US" sz="1900" dirty="0" smtClean="0">
                <a:solidFill>
                  <a:schemeClr val="tx2">
                    <a:lumMod val="75000"/>
                    <a:lumOff val="25000"/>
                  </a:schemeClr>
                </a:solidFill>
              </a:rPr>
              <a:t>The practice called. “</a:t>
            </a:r>
            <a:r>
              <a:rPr lang="en-US" sz="1900" dirty="0" err="1" smtClean="0">
                <a:solidFill>
                  <a:schemeClr val="tx2">
                    <a:lumMod val="75000"/>
                    <a:lumOff val="25000"/>
                  </a:schemeClr>
                </a:solidFill>
              </a:rPr>
              <a:t>netchaining</a:t>
            </a:r>
            <a:r>
              <a:rPr lang="en-US" sz="1900" dirty="0" smtClean="0">
                <a:solidFill>
                  <a:schemeClr val="tx2">
                    <a:lumMod val="75000"/>
                    <a:lumOff val="25000"/>
                  </a:schemeClr>
                </a:solidFill>
              </a:rPr>
              <a:t>” combines aspects of networking with information-seeking practices to establish and shape online information chains, which link sources and people. </a:t>
            </a:r>
          </a:p>
          <a:p>
            <a:pPr>
              <a:buNone/>
            </a:pPr>
            <a:endParaRPr lang="en-US" altLang="zh-TW" dirty="0" smtClean="0"/>
          </a:p>
          <a:p>
            <a:r>
              <a:rPr lang="zh-TW" altLang="en-US" dirty="0" smtClean="0"/>
              <a:t>不同形式的研究成員的研究問題藉著與電子文本的互動成為可能。 </a:t>
            </a:r>
            <a:endParaRPr lang="en-US" altLang="zh-TW" dirty="0" smtClean="0"/>
          </a:p>
          <a:p>
            <a:r>
              <a:rPr lang="en-US" sz="1900" dirty="0" smtClean="0">
                <a:solidFill>
                  <a:schemeClr val="tx2">
                    <a:lumMod val="75000"/>
                    <a:lumOff val="25000"/>
                  </a:schemeClr>
                </a:solidFill>
              </a:rPr>
              <a:t>Different forms of exploration participants’ research questions were enabled by interactions with electronic texts.</a:t>
            </a:r>
            <a:endParaRPr lang="zh-TW" altLang="en-US" sz="1900" dirty="0" smtClean="0">
              <a:solidFill>
                <a:schemeClr val="tx2">
                  <a:lumMod val="75000"/>
                  <a:lumOff val="25000"/>
                </a:schemeClr>
              </a:solidFill>
            </a:endParaRPr>
          </a:p>
          <a:p>
            <a:endParaRPr lang="zh-TW" altLang="en-US" dirty="0" smtClean="0"/>
          </a:p>
          <a:p>
            <a:endParaRPr lang="en-US" altLang="zh-TW" dirty="0" smtClean="0"/>
          </a:p>
          <a:p>
            <a:endParaRPr lang="zh-TW" alt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lstStyle/>
          <a:p>
            <a:r>
              <a:rPr lang="zh-TW" altLang="en-US" dirty="0" smtClean="0"/>
              <a:t>圖書館的季刊</a:t>
            </a:r>
            <a:endParaRPr lang="zh-TW" altLang="en-US" dirty="0"/>
          </a:p>
        </p:txBody>
      </p:sp>
      <p:sp>
        <p:nvSpPr>
          <p:cNvPr id="3" name="副標題 2"/>
          <p:cNvSpPr>
            <a:spLocks noGrp="1"/>
          </p:cNvSpPr>
          <p:nvPr>
            <p:ph type="subTitle" idx="1"/>
          </p:nvPr>
        </p:nvSpPr>
        <p:spPr>
          <a:xfrm>
            <a:off x="642910" y="1500150"/>
            <a:ext cx="7786742" cy="5357850"/>
          </a:xfrm>
        </p:spPr>
        <p:txBody>
          <a:bodyPr>
            <a:normAutofit/>
          </a:bodyPr>
          <a:lstStyle/>
          <a:p>
            <a:pPr algn="l"/>
            <a:r>
              <a:rPr lang="en-US" altLang="zh-TW" sz="2400" b="1" dirty="0" smtClean="0">
                <a:solidFill>
                  <a:schemeClr val="tx1"/>
                </a:solidFill>
              </a:rPr>
              <a:t>•</a:t>
            </a:r>
            <a:r>
              <a:rPr lang="zh-TW" altLang="zh-TW" sz="2400" b="1" dirty="0">
                <a:solidFill>
                  <a:schemeClr val="tx1"/>
                </a:solidFill>
              </a:rPr>
              <a:t>本文介紹的一些研究結果與整合過的格式、媒體、做法和想法有關這些都來自於電子文本的</a:t>
            </a:r>
            <a:r>
              <a:rPr lang="zh-TW" altLang="zh-TW" sz="2400" b="1" dirty="0" smtClean="0">
                <a:solidFill>
                  <a:schemeClr val="tx1"/>
                </a:solidFill>
              </a:rPr>
              <a:t>運作</a:t>
            </a:r>
            <a:endParaRPr lang="en-US" altLang="zh-TW" sz="2400" b="1" dirty="0" smtClean="0">
              <a:solidFill>
                <a:schemeClr val="tx1"/>
              </a:solidFill>
            </a:endParaRPr>
          </a:p>
          <a:p>
            <a:pPr algn="l"/>
            <a:endParaRPr lang="en-US" altLang="zh-TW" sz="2400" b="1" dirty="0">
              <a:solidFill>
                <a:schemeClr val="tx1"/>
              </a:solidFill>
            </a:endParaRPr>
          </a:p>
          <a:p>
            <a:pPr algn="l"/>
            <a:r>
              <a:rPr lang="en-US" altLang="zh-TW" sz="2400" b="1" dirty="0" smtClean="0">
                <a:solidFill>
                  <a:schemeClr val="tx1"/>
                </a:solidFill>
              </a:rPr>
              <a:t>•</a:t>
            </a:r>
            <a:r>
              <a:rPr lang="zh-TW" altLang="zh-TW" sz="2400" b="1" dirty="0">
                <a:solidFill>
                  <a:schemeClr val="tx1"/>
                </a:solidFill>
              </a:rPr>
              <a:t>必須承認存在趨同傾向的學術風格和體裁，這有助於改變在研究過程</a:t>
            </a:r>
            <a:r>
              <a:rPr lang="zh-TW" altLang="zh-TW" sz="2400" b="1" dirty="0" smtClean="0">
                <a:solidFill>
                  <a:schemeClr val="tx1"/>
                </a:solidFill>
              </a:rPr>
              <a:t>中</a:t>
            </a:r>
            <a:r>
              <a:rPr lang="zh-TW" altLang="en-US" sz="2400" b="1" dirty="0" smtClean="0">
                <a:solidFill>
                  <a:schemeClr val="tx1"/>
                </a:solidFill>
              </a:rPr>
              <a:t> 和 </a:t>
            </a:r>
            <a:r>
              <a:rPr lang="zh-TW" altLang="zh-TW" sz="2400" b="1" dirty="0" smtClean="0">
                <a:solidFill>
                  <a:schemeClr val="tx1"/>
                </a:solidFill>
              </a:rPr>
              <a:t>融合</a:t>
            </a:r>
            <a:r>
              <a:rPr lang="zh-TW" altLang="zh-TW" sz="2400" b="1" dirty="0">
                <a:solidFill>
                  <a:schemeClr val="tx1"/>
                </a:solidFill>
              </a:rPr>
              <a:t>的趨勢不代表全圖片學者的工作與電子本文</a:t>
            </a:r>
            <a:r>
              <a:rPr lang="zh-TW" altLang="zh-TW" sz="2400" b="1" dirty="0" smtClean="0">
                <a:solidFill>
                  <a:schemeClr val="tx1"/>
                </a:solidFill>
              </a:rPr>
              <a:t>是發散</a:t>
            </a:r>
            <a:r>
              <a:rPr lang="zh-TW" altLang="zh-TW" sz="2400" b="1" dirty="0">
                <a:solidFill>
                  <a:schemeClr val="tx1"/>
                </a:solidFill>
              </a:rPr>
              <a:t>性和並行發展哪個存在的好</a:t>
            </a:r>
            <a:r>
              <a:rPr lang="zh-TW" altLang="zh-TW" sz="2400" b="1" dirty="0" smtClean="0">
                <a:solidFill>
                  <a:schemeClr val="tx1"/>
                </a:solidFill>
              </a:rPr>
              <a:t>？</a:t>
            </a:r>
            <a:endParaRPr lang="en-US" altLang="zh-TW" sz="2400" b="1" dirty="0" smtClean="0">
              <a:solidFill>
                <a:schemeClr val="tx1"/>
              </a:solidFill>
            </a:endParaRPr>
          </a:p>
          <a:p>
            <a:pPr algn="l"/>
            <a:endParaRPr lang="en-US" altLang="zh-TW" sz="2400" b="1" dirty="0">
              <a:solidFill>
                <a:schemeClr val="tx1"/>
              </a:solidFill>
            </a:endParaRPr>
          </a:p>
          <a:p>
            <a:pPr algn="l"/>
            <a:r>
              <a:rPr lang="en-US" altLang="zh-TW" sz="2400" b="1" dirty="0" smtClean="0">
                <a:solidFill>
                  <a:schemeClr val="tx1"/>
                </a:solidFill>
              </a:rPr>
              <a:t>•</a:t>
            </a:r>
            <a:r>
              <a:rPr lang="zh-TW" altLang="zh-TW" sz="2400" b="1" dirty="0">
                <a:solidFill>
                  <a:schemeClr val="tx1"/>
                </a:solidFill>
              </a:rPr>
              <a:t> 。雖然承認存在發散性和平行流動兩種，但我仍將集中在討論收斂流動</a:t>
            </a:r>
            <a:endParaRPr lang="zh-TW" altLang="en-US" sz="2400" b="1"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428596" y="571480"/>
            <a:ext cx="7572428" cy="5715040"/>
          </a:xfrm>
        </p:spPr>
        <p:txBody>
          <a:bodyPr>
            <a:normAutofit/>
          </a:bodyPr>
          <a:lstStyle/>
          <a:p>
            <a:pPr algn="l"/>
            <a:r>
              <a:rPr lang="en-US" altLang="zh-TW" sz="2400" b="1" dirty="0" smtClean="0">
                <a:solidFill>
                  <a:schemeClr val="tx1"/>
                </a:solidFill>
              </a:rPr>
              <a:t>•</a:t>
            </a:r>
            <a:r>
              <a:rPr lang="zh-TW" altLang="zh-TW" sz="2400" b="1" dirty="0">
                <a:solidFill>
                  <a:schemeClr val="tx1"/>
                </a:solidFill>
              </a:rPr>
              <a:t>電子文本之瞭解：融合媒介和形式</a:t>
            </a:r>
            <a:r>
              <a:rPr lang="zh-TW" altLang="zh-TW" sz="2400" b="1" dirty="0" smtClean="0">
                <a:solidFill>
                  <a:schemeClr val="tx1"/>
                </a:solidFill>
              </a:rPr>
              <a:t>，</a:t>
            </a:r>
            <a:endParaRPr lang="en-US" altLang="zh-TW" sz="2400" b="1" dirty="0" smtClean="0">
              <a:solidFill>
                <a:schemeClr val="tx1"/>
              </a:solidFill>
            </a:endParaRPr>
          </a:p>
          <a:p>
            <a:pPr algn="l"/>
            <a:endParaRPr lang="en-US" altLang="zh-TW" sz="2400" b="1" dirty="0">
              <a:solidFill>
                <a:schemeClr val="tx1"/>
              </a:solidFill>
            </a:endParaRPr>
          </a:p>
          <a:p>
            <a:pPr algn="l"/>
            <a:r>
              <a:rPr lang="en-US" altLang="zh-TW" sz="2400" b="1" dirty="0" smtClean="0">
                <a:solidFill>
                  <a:schemeClr val="tx1"/>
                </a:solidFill>
              </a:rPr>
              <a:t>•</a:t>
            </a:r>
            <a:r>
              <a:rPr lang="zh-TW" altLang="zh-TW" sz="2400" b="1" dirty="0">
                <a:solidFill>
                  <a:schemeClr val="tx1"/>
                </a:solidFill>
              </a:rPr>
              <a:t> 對文本的理解。此項研究的來源自法國拉斯捷的</a:t>
            </a:r>
            <a:r>
              <a:rPr lang="en-US" altLang="zh-TW" sz="2400" b="1" dirty="0">
                <a:solidFill>
                  <a:schemeClr val="tx1"/>
                </a:solidFill>
              </a:rPr>
              <a:t>[46</a:t>
            </a:r>
            <a:r>
              <a:rPr lang="zh-TW" altLang="zh-TW" sz="2400" b="1" dirty="0">
                <a:solidFill>
                  <a:schemeClr val="tx1"/>
                </a:solidFill>
              </a:rPr>
              <a:t>，</a:t>
            </a:r>
            <a:r>
              <a:rPr lang="en-US" altLang="zh-TW" sz="2400" b="1" dirty="0">
                <a:solidFill>
                  <a:schemeClr val="tx1"/>
                </a:solidFill>
              </a:rPr>
              <a:t>p 265</a:t>
            </a:r>
            <a:r>
              <a:rPr lang="en-US" altLang="zh-TW" sz="2400" b="1" dirty="0" smtClean="0">
                <a:solidFill>
                  <a:schemeClr val="tx1"/>
                </a:solidFill>
              </a:rPr>
              <a:t>]</a:t>
            </a:r>
            <a:r>
              <a:rPr lang="zh-TW" altLang="zh-TW" sz="2400" b="1" dirty="0" smtClean="0">
                <a:solidFill>
                  <a:schemeClr val="tx1"/>
                </a:solidFill>
              </a:rPr>
              <a:t>和</a:t>
            </a:r>
            <a:r>
              <a:rPr lang="zh-TW" altLang="zh-TW" sz="2400" b="1" dirty="0">
                <a:solidFill>
                  <a:schemeClr val="tx1"/>
                </a:solidFill>
              </a:rPr>
              <a:t>保羅利科</a:t>
            </a:r>
            <a:r>
              <a:rPr lang="en-US" altLang="zh-TW" sz="2400" b="1" dirty="0">
                <a:solidFill>
                  <a:schemeClr val="tx1"/>
                </a:solidFill>
              </a:rPr>
              <a:t>[47</a:t>
            </a:r>
            <a:r>
              <a:rPr lang="zh-TW" altLang="zh-TW" sz="2400" b="1" dirty="0">
                <a:solidFill>
                  <a:schemeClr val="tx1"/>
                </a:solidFill>
              </a:rPr>
              <a:t>，第</a:t>
            </a:r>
            <a:r>
              <a:rPr lang="en-US" altLang="zh-TW" sz="2400" b="1" dirty="0">
                <a:solidFill>
                  <a:schemeClr val="tx1"/>
                </a:solidFill>
              </a:rPr>
              <a:t>43]</a:t>
            </a:r>
            <a:r>
              <a:rPr lang="zh-TW" altLang="zh-TW" sz="2400" b="1" dirty="0">
                <a:solidFill>
                  <a:schemeClr val="tx1"/>
                </a:solidFill>
              </a:rPr>
              <a:t>的定義，它看文本如同一種語言現象</a:t>
            </a:r>
            <a:r>
              <a:rPr lang="zh-TW" altLang="zh-TW" sz="2400" b="1" dirty="0" smtClean="0">
                <a:solidFill>
                  <a:schemeClr val="tx1"/>
                </a:solidFill>
              </a:rPr>
              <a:t>。對於</a:t>
            </a:r>
            <a:r>
              <a:rPr lang="zh-TW" altLang="zh-TW" sz="2400" b="1" dirty="0">
                <a:solidFill>
                  <a:schemeClr val="tx1"/>
                </a:solidFill>
              </a:rPr>
              <a:t>這項研究的目的，</a:t>
            </a:r>
            <a:r>
              <a:rPr lang="en-US" altLang="zh-TW" sz="2400" b="1" dirty="0">
                <a:solidFill>
                  <a:schemeClr val="tx1"/>
                </a:solidFill>
              </a:rPr>
              <a:t>“text”</a:t>
            </a:r>
            <a:r>
              <a:rPr lang="zh-TW" altLang="zh-TW" sz="2400" b="1" dirty="0">
                <a:solidFill>
                  <a:schemeClr val="tx1"/>
                </a:solidFill>
              </a:rPr>
              <a:t>被定義為一個獨立的語言鏈（口頭或書面），構成一個經驗的單位，固定以書面或錄音。</a:t>
            </a:r>
          </a:p>
          <a:p>
            <a:pPr algn="l"/>
            <a:endParaRPr lang="en-US" altLang="zh-TW" sz="2400" b="1" dirty="0" smtClean="0">
              <a:solidFill>
                <a:schemeClr val="tx1"/>
              </a:solidFill>
            </a:endParaRPr>
          </a:p>
          <a:p>
            <a:pPr algn="l"/>
            <a:r>
              <a:rPr lang="en-US" altLang="zh-TW" sz="2400" b="1" dirty="0" smtClean="0">
                <a:solidFill>
                  <a:schemeClr val="tx1"/>
                </a:solidFill>
              </a:rPr>
              <a:t>•</a:t>
            </a:r>
            <a:r>
              <a:rPr lang="zh-TW" altLang="zh-TW" sz="2400" b="1" dirty="0">
                <a:solidFill>
                  <a:schemeClr val="tx1"/>
                </a:solidFill>
              </a:rPr>
              <a:t>本文的流動量</a:t>
            </a:r>
            <a:r>
              <a:rPr lang="en-US" altLang="zh-TW" sz="2400" b="1" dirty="0">
                <a:solidFill>
                  <a:schemeClr val="tx1"/>
                </a:solidFill>
              </a:rPr>
              <a:t>–</a:t>
            </a:r>
            <a:r>
              <a:rPr lang="zh-TW" altLang="zh-TW" sz="2400" b="1" dirty="0">
                <a:solidFill>
                  <a:schemeClr val="tx1"/>
                </a:solidFill>
              </a:rPr>
              <a:t>前段的定義被研究參與者用不同種方式結合方法雖然我已意識到了可變性質電子文本性，我仍期待偶爾性的澄清可被需要，這是考慮到參加者對自然的原始材料有非常清楚的理解力。</a:t>
            </a:r>
            <a:endParaRPr lang="zh-TW" altLang="en-US" sz="2400" b="1"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785786" y="642918"/>
            <a:ext cx="8001056" cy="5715040"/>
          </a:xfrm>
        </p:spPr>
        <p:txBody>
          <a:bodyPr>
            <a:normAutofit/>
          </a:bodyPr>
          <a:lstStyle/>
          <a:p>
            <a:pPr algn="l"/>
            <a:r>
              <a:rPr lang="en-US" altLang="zh-TW" sz="2400" b="1" dirty="0" smtClean="0"/>
              <a:t>•</a:t>
            </a:r>
            <a:r>
              <a:rPr lang="zh-TW" altLang="zh-TW" sz="2400" b="1" dirty="0" smtClean="0"/>
              <a:t>電子</a:t>
            </a:r>
            <a:r>
              <a:rPr lang="zh-TW" altLang="zh-TW" sz="2400" b="1" dirty="0"/>
              <a:t>文本沒有絕對的對象。對格式、媒體和信息流的整合使</a:t>
            </a:r>
            <a:r>
              <a:rPr lang="zh-TW" altLang="zh-TW" sz="2400" b="1" dirty="0" smtClean="0"/>
              <a:t>流動性</a:t>
            </a:r>
            <a:r>
              <a:rPr lang="zh-TW" altLang="zh-TW" sz="2400" b="1" dirty="0"/>
              <a:t>成為一個最重要的電子文本性的特點</a:t>
            </a:r>
            <a:r>
              <a:rPr lang="zh-TW" altLang="zh-TW" sz="2400" b="1" dirty="0" smtClean="0"/>
              <a:t>。</a:t>
            </a:r>
            <a:endParaRPr lang="en-US" altLang="zh-TW" sz="2400" b="1" dirty="0" smtClean="0"/>
          </a:p>
          <a:p>
            <a:pPr algn="l"/>
            <a:endParaRPr lang="en-US" altLang="zh-TW" sz="2400" b="1" dirty="0"/>
          </a:p>
          <a:p>
            <a:pPr algn="l"/>
            <a:r>
              <a:rPr lang="en-US" altLang="zh-TW" sz="2400" b="1" dirty="0" smtClean="0"/>
              <a:t>•</a:t>
            </a:r>
            <a:r>
              <a:rPr lang="zh-TW" altLang="zh-TW" sz="2400" b="1" dirty="0"/>
              <a:t>融合媒介和形式的流動性電子文本有不同的格式和媒體，如書目記錄，轉錄文字材料，網頁圖像，並視聽材料，來源不屬於傳統部門的材料類型</a:t>
            </a:r>
            <a:r>
              <a:rPr lang="zh-TW" altLang="zh-TW" sz="2400" b="1" dirty="0" smtClean="0"/>
              <a:t>。</a:t>
            </a:r>
            <a:endParaRPr lang="en-US" altLang="zh-TW" sz="2400" b="1" dirty="0" smtClean="0"/>
          </a:p>
          <a:p>
            <a:pPr algn="l"/>
            <a:endParaRPr lang="en-US" altLang="zh-TW" sz="2400" b="1" dirty="0"/>
          </a:p>
          <a:p>
            <a:pPr algn="l"/>
            <a:r>
              <a:rPr lang="en-US" altLang="zh-TW" sz="2400" b="1" dirty="0" smtClean="0"/>
              <a:t>•</a:t>
            </a:r>
            <a:r>
              <a:rPr lang="zh-TW" altLang="zh-TW" sz="2400" b="1" dirty="0"/>
              <a:t>往往很難又或者有不相關的研究人員去區分頁圖像和轉錄文本。同時，圖像語言的內容不容易合併文本來源。出現這種情況可能是因為圖像的數字化網頁的一部分和</a:t>
            </a:r>
            <a:r>
              <a:rPr lang="en-US" altLang="zh-TW" sz="2400" b="1" dirty="0"/>
              <a:t>/</a:t>
            </a:r>
            <a:r>
              <a:rPr lang="zh-TW" altLang="zh-TW" sz="2400" b="1" dirty="0"/>
              <a:t>或因搜索過程並不要求他們被視為不同格式。</a:t>
            </a:r>
            <a:endParaRPr lang="zh-TW" altLang="en-US" sz="24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14282" y="-285776"/>
            <a:ext cx="7772400" cy="1470025"/>
          </a:xfrm>
        </p:spPr>
        <p:txBody>
          <a:bodyPr>
            <a:normAutofit/>
          </a:bodyPr>
          <a:lstStyle/>
          <a:p>
            <a:r>
              <a:rPr lang="en-US" altLang="zh-TW" sz="3000" dirty="0" smtClean="0"/>
              <a:t>HUMANITIES SCHOLARS AND E-TEXTS</a:t>
            </a:r>
            <a:endParaRPr lang="zh-TW" altLang="en-US" sz="3000" dirty="0"/>
          </a:p>
        </p:txBody>
      </p:sp>
      <p:sp>
        <p:nvSpPr>
          <p:cNvPr id="3" name="副標題 2"/>
          <p:cNvSpPr>
            <a:spLocks noGrp="1"/>
          </p:cNvSpPr>
          <p:nvPr>
            <p:ph type="subTitle" idx="1"/>
          </p:nvPr>
        </p:nvSpPr>
        <p:spPr>
          <a:xfrm>
            <a:off x="857224" y="1500174"/>
            <a:ext cx="7129490" cy="4643470"/>
          </a:xfrm>
        </p:spPr>
        <p:txBody>
          <a:bodyPr>
            <a:normAutofit fontScale="92500" lnSpcReduction="20000"/>
          </a:bodyPr>
          <a:lstStyle/>
          <a:p>
            <a:pPr algn="l"/>
            <a:r>
              <a:rPr lang="en-US" altLang="zh-TW" b="1" dirty="0" smtClean="0"/>
              <a:t>G</a:t>
            </a:r>
            <a:r>
              <a:rPr lang="en-US" b="1" dirty="0" smtClean="0"/>
              <a:t>raphic </a:t>
            </a:r>
            <a:r>
              <a:rPr lang="en-US" b="1" dirty="0"/>
              <a:t>elements have been significant in some print-based genres, electronic media enable movement and inclusion of other media in novel ways. </a:t>
            </a:r>
            <a:r>
              <a:rPr lang="en-US" altLang="zh-TW" b="1" dirty="0"/>
              <a:t>(</a:t>
            </a:r>
            <a:r>
              <a:rPr lang="zh-TW" altLang="en-US" b="1" dirty="0" smtClean="0"/>
              <a:t>圖形</a:t>
            </a:r>
            <a:r>
              <a:rPr lang="zh-TW" altLang="en-US" b="1" dirty="0"/>
              <a:t>內容</a:t>
            </a:r>
            <a:r>
              <a:rPr lang="zh-TW" altLang="en-US" b="1" dirty="0" smtClean="0"/>
              <a:t>已經很重要在一些印刷</a:t>
            </a:r>
            <a:r>
              <a:rPr lang="zh-TW" altLang="en-US" b="1" dirty="0"/>
              <a:t>的風格，使運動的電子媒體和其他媒體納入以全新的方式</a:t>
            </a:r>
            <a:r>
              <a:rPr lang="zh-TW" altLang="en-US" b="1" dirty="0" smtClean="0"/>
              <a:t>。</a:t>
            </a:r>
            <a:r>
              <a:rPr lang="en-US" altLang="zh-TW" b="1" dirty="0" smtClean="0"/>
              <a:t>)</a:t>
            </a:r>
            <a:endParaRPr lang="en-US" b="1" dirty="0" smtClean="0"/>
          </a:p>
          <a:p>
            <a:pPr algn="l"/>
            <a:endParaRPr lang="en-US" altLang="zh-TW" b="1" dirty="0"/>
          </a:p>
          <a:p>
            <a:pPr algn="l"/>
            <a:r>
              <a:rPr lang="en-US" altLang="zh-TW" b="1" dirty="0" smtClean="0"/>
              <a:t>T</a:t>
            </a:r>
            <a:r>
              <a:rPr lang="en-US" b="1" dirty="0" smtClean="0"/>
              <a:t>he </a:t>
            </a:r>
            <a:r>
              <a:rPr lang="en-US" b="1" dirty="0"/>
              <a:t>relationship with music is easily establishes in the environment in which written words are often associated with sounds</a:t>
            </a:r>
            <a:r>
              <a:rPr lang="en-US" b="1" dirty="0" smtClean="0"/>
              <a:t>.</a:t>
            </a:r>
            <a:r>
              <a:rPr lang="en-US" altLang="zh-TW" b="1" dirty="0" smtClean="0"/>
              <a:t>(</a:t>
            </a:r>
            <a:r>
              <a:rPr lang="zh-TW" altLang="en-US" b="1" dirty="0" smtClean="0"/>
              <a:t>與</a:t>
            </a:r>
            <a:r>
              <a:rPr lang="zh-TW" altLang="en-US" b="1" dirty="0"/>
              <a:t>音樂的</a:t>
            </a:r>
            <a:r>
              <a:rPr lang="zh-TW" altLang="en-US" b="1" dirty="0" smtClean="0"/>
              <a:t>關係往往是建立在文字與聲音的環境中。</a:t>
            </a:r>
            <a:r>
              <a:rPr lang="en-US" altLang="zh-TW" b="1" dirty="0" smtClean="0"/>
              <a:t>)</a:t>
            </a:r>
            <a:endParaRPr lang="en-US" b="1" dirty="0" smtClean="0"/>
          </a:p>
          <a:p>
            <a:pPr algn="l"/>
            <a:endParaRPr lang="zh-TW"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71472" y="642918"/>
            <a:ext cx="8115328" cy="5483245"/>
          </a:xfrm>
        </p:spPr>
        <p:txBody>
          <a:bodyPr/>
          <a:lstStyle/>
          <a:p>
            <a:r>
              <a:rPr lang="en-US" altLang="zh-TW" dirty="0" smtClean="0"/>
              <a:t>Sometimes it is even hard to distinguish between analog and electronic texts.</a:t>
            </a:r>
          </a:p>
          <a:p>
            <a:endParaRPr lang="en-US" altLang="zh-TW" dirty="0"/>
          </a:p>
          <a:p>
            <a:pPr>
              <a:buNone/>
            </a:pPr>
            <a:r>
              <a:rPr lang="en-US" altLang="zh-TW" dirty="0" smtClean="0"/>
              <a:t>    </a:t>
            </a:r>
            <a:r>
              <a:rPr lang="zh-TW" altLang="en-US" dirty="0" smtClean="0"/>
              <a:t>有時</a:t>
            </a:r>
            <a:r>
              <a:rPr lang="zh-TW" altLang="en-US" dirty="0"/>
              <a:t>甚至是很難區分模擬和電子文本</a:t>
            </a:r>
            <a:r>
              <a:rPr lang="zh-TW" altLang="en-US" dirty="0" smtClean="0"/>
              <a:t>。</a:t>
            </a:r>
            <a:endParaRPr lang="zh-TW"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714356"/>
            <a:ext cx="8229600" cy="5411807"/>
          </a:xfrm>
        </p:spPr>
        <p:txBody>
          <a:bodyPr>
            <a:normAutofit/>
          </a:bodyPr>
          <a:lstStyle/>
          <a:p>
            <a:r>
              <a:rPr lang="en-US" dirty="0"/>
              <a:t>Not only is it</a:t>
            </a:r>
            <a:r>
              <a:rPr lang="en-US" b="1" dirty="0"/>
              <a:t> convenient </a:t>
            </a:r>
            <a:r>
              <a:rPr lang="en-US" b="1" dirty="0" smtClean="0"/>
              <a:t>,</a:t>
            </a:r>
            <a:r>
              <a:rPr lang="en-US" dirty="0" smtClean="0"/>
              <a:t>but it is usually </a:t>
            </a:r>
            <a:r>
              <a:rPr lang="en-US" b="1" dirty="0" smtClean="0"/>
              <a:t>easier to handle</a:t>
            </a:r>
            <a:r>
              <a:rPr lang="en-US" dirty="0" smtClean="0"/>
              <a:t> electronic files than large bound volumes or crumbling microfiche.</a:t>
            </a:r>
          </a:p>
          <a:p>
            <a:pPr>
              <a:buNone/>
            </a:pPr>
            <a:r>
              <a:rPr lang="en-US" altLang="zh-TW" dirty="0" smtClean="0"/>
              <a:t>   </a:t>
            </a:r>
          </a:p>
          <a:p>
            <a:pPr>
              <a:buNone/>
            </a:pPr>
            <a:r>
              <a:rPr lang="en-US" altLang="zh-TW" dirty="0"/>
              <a:t> </a:t>
            </a:r>
            <a:r>
              <a:rPr lang="en-US" altLang="zh-TW" dirty="0" smtClean="0"/>
              <a:t>   </a:t>
            </a:r>
            <a:r>
              <a:rPr lang="zh-TW" altLang="en-US" dirty="0" smtClean="0"/>
              <a:t>它</a:t>
            </a:r>
            <a:r>
              <a:rPr lang="zh-TW" altLang="en-US" dirty="0"/>
              <a:t>不僅是方便</a:t>
            </a:r>
            <a:r>
              <a:rPr lang="zh-TW" altLang="en-US" dirty="0" smtClean="0"/>
              <a:t>，也是比大合訂本或損壞的縮微膠片來的容易</a:t>
            </a:r>
            <a:r>
              <a:rPr lang="zh-TW" altLang="en-US" dirty="0"/>
              <a:t>處理的電子</a:t>
            </a:r>
            <a:r>
              <a:rPr lang="zh-TW" altLang="en-US" dirty="0" smtClean="0"/>
              <a:t>文件</a:t>
            </a:r>
            <a:endParaRPr lang="zh-TW"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660" y="928670"/>
            <a:ext cx="8058152" cy="1470025"/>
          </a:xfrm>
        </p:spPr>
        <p:txBody>
          <a:bodyPr>
            <a:normAutofit fontScale="90000"/>
          </a:bodyPr>
          <a:lstStyle/>
          <a:p>
            <a:r>
              <a:rPr lang="en-US" altLang="zh-TW" dirty="0" smtClean="0">
                <a:solidFill>
                  <a:srgbClr val="000000"/>
                </a:solidFill>
                <a:latin typeface="標楷體" pitchFamily="65" charset="-120"/>
                <a:ea typeface="標楷體" pitchFamily="65" charset="-120"/>
              </a:rPr>
              <a:t/>
            </a:r>
            <a:br>
              <a:rPr lang="en-US" altLang="zh-TW" dirty="0" smtClean="0">
                <a:solidFill>
                  <a:srgbClr val="000000"/>
                </a:solidFill>
                <a:latin typeface="標楷體" pitchFamily="65" charset="-120"/>
                <a:ea typeface="標楷體" pitchFamily="65" charset="-120"/>
              </a:rPr>
            </a:br>
            <a:r>
              <a:rPr lang="en-US" altLang="zh-TW" dirty="0" err="1" smtClean="0">
                <a:solidFill>
                  <a:srgbClr val="000000"/>
                </a:solidFill>
                <a:latin typeface="標楷體" pitchFamily="65" charset="-120"/>
                <a:ea typeface="標楷體" pitchFamily="65" charset="-120"/>
              </a:rPr>
              <a:t>Netchaining</a:t>
            </a:r>
            <a:r>
              <a:rPr lang="en-US" dirty="0" err="1" smtClean="0">
                <a:solidFill>
                  <a:srgbClr val="000000"/>
                </a:solidFill>
                <a:latin typeface="標楷體" pitchFamily="65" charset="-120"/>
                <a:ea typeface="標楷體" pitchFamily="65" charset="-120"/>
                <a:cs typeface="Lucida Sans Unicode" pitchFamily="34" charset="0"/>
              </a:rPr>
              <a:t>：</a:t>
            </a:r>
            <a:r>
              <a:rPr lang="en-US" altLang="zh-TW" dirty="0" err="1" smtClean="0">
                <a:solidFill>
                  <a:srgbClr val="000000"/>
                </a:solidFill>
                <a:latin typeface="標楷體" pitchFamily="65" charset="-120"/>
                <a:ea typeface="標楷體" pitchFamily="65" charset="-120"/>
              </a:rPr>
              <a:t>Converging</a:t>
            </a:r>
            <a:r>
              <a:rPr lang="en-US" altLang="zh-TW" dirty="0" smtClean="0">
                <a:solidFill>
                  <a:srgbClr val="000000"/>
                </a:solidFill>
                <a:latin typeface="標楷體" pitchFamily="65" charset="-120"/>
                <a:ea typeface="標楷體" pitchFamily="65" charset="-120"/>
              </a:rPr>
              <a:t> practices</a:t>
            </a:r>
            <a:br>
              <a:rPr lang="en-US" altLang="zh-TW" dirty="0" smtClean="0">
                <a:solidFill>
                  <a:srgbClr val="000000"/>
                </a:solidFill>
                <a:latin typeface="標楷體" pitchFamily="65" charset="-120"/>
                <a:ea typeface="標楷體" pitchFamily="65" charset="-120"/>
              </a:rPr>
            </a:br>
            <a:endParaRPr lang="zh-TW" altLang="en-US" dirty="0"/>
          </a:p>
        </p:txBody>
      </p:sp>
      <p:sp>
        <p:nvSpPr>
          <p:cNvPr id="3" name="副標題 2"/>
          <p:cNvSpPr>
            <a:spLocks noGrp="1"/>
          </p:cNvSpPr>
          <p:nvPr>
            <p:ph type="subTitle" idx="1"/>
          </p:nvPr>
        </p:nvSpPr>
        <p:spPr>
          <a:xfrm>
            <a:off x="500034" y="1643050"/>
            <a:ext cx="8072494" cy="5000660"/>
          </a:xfrm>
        </p:spPr>
        <p:txBody>
          <a:bodyPr>
            <a:normAutofit fontScale="92500"/>
          </a:bodyPr>
          <a:lstStyle/>
          <a:p>
            <a:pPr algn="l"/>
            <a:endParaRPr lang="en-US" altLang="zh-TW" b="1" dirty="0" smtClean="0"/>
          </a:p>
          <a:p>
            <a:pPr algn="l"/>
            <a:r>
              <a:rPr lang="en-US" altLang="zh-TW" b="1" dirty="0" err="1" smtClean="0"/>
              <a:t>Netchaining</a:t>
            </a:r>
            <a:r>
              <a:rPr lang="zh-TW" altLang="en-US" b="1" dirty="0" smtClean="0"/>
              <a:t>：</a:t>
            </a:r>
            <a:r>
              <a:rPr lang="en-US" altLang="zh-TW" b="1" dirty="0" smtClean="0"/>
              <a:t> a combination of information behaviors occurring on the Internet.</a:t>
            </a:r>
          </a:p>
          <a:p>
            <a:pPr algn="l"/>
            <a:r>
              <a:rPr lang="en-US" altLang="zh-TW" b="1" dirty="0" smtClean="0"/>
              <a:t>(</a:t>
            </a:r>
            <a:r>
              <a:rPr lang="zh-TW" altLang="en-US" b="1" dirty="0"/>
              <a:t>一個在網路</a:t>
            </a:r>
            <a:r>
              <a:rPr lang="zh-TW" altLang="en-US" b="1" dirty="0" smtClean="0"/>
              <a:t>上結合資訊所</a:t>
            </a:r>
            <a:r>
              <a:rPr lang="zh-TW" altLang="en-US" b="1" dirty="0"/>
              <a:t>發生</a:t>
            </a:r>
            <a:r>
              <a:rPr lang="zh-TW" altLang="en-US" b="1" dirty="0" smtClean="0"/>
              <a:t>的</a:t>
            </a:r>
            <a:r>
              <a:rPr lang="zh-TW" altLang="en-US" b="1" dirty="0"/>
              <a:t>行為</a:t>
            </a:r>
            <a:r>
              <a:rPr lang="en-US" altLang="zh-TW" b="1" dirty="0" smtClean="0"/>
              <a:t>)</a:t>
            </a:r>
          </a:p>
          <a:p>
            <a:pPr algn="l"/>
            <a:endParaRPr lang="en-US" altLang="zh-TW" b="1" dirty="0" smtClean="0"/>
          </a:p>
          <a:p>
            <a:pPr algn="l"/>
            <a:r>
              <a:rPr lang="en-US" altLang="zh-TW" b="1" dirty="0" err="1" smtClean="0"/>
              <a:t>Netchaining</a:t>
            </a:r>
            <a:r>
              <a:rPr lang="en-US" altLang="zh-TW" b="1" dirty="0" smtClean="0"/>
              <a:t> is about establishing and shaping online information chains that link sources and people.</a:t>
            </a:r>
          </a:p>
          <a:p>
            <a:pPr algn="l"/>
            <a:r>
              <a:rPr lang="en-US" altLang="zh-TW" b="1" dirty="0" smtClean="0"/>
              <a:t>(</a:t>
            </a:r>
            <a:r>
              <a:rPr lang="zh-TW" altLang="en-US" b="1" dirty="0" smtClean="0"/>
              <a:t>建立跟塑造線上資訊鏈以連接資源跟人們。</a:t>
            </a:r>
            <a:r>
              <a:rPr lang="en-US" altLang="zh-TW" b="1" dirty="0" smtClean="0"/>
              <a:t>)</a:t>
            </a:r>
            <a:endParaRPr lang="zh-TW" altLang="en-US" b="1" dirty="0" smtClean="0"/>
          </a:p>
          <a:p>
            <a:pPr algn="l"/>
            <a:endParaRPr lang="en-US" altLang="zh-TW" dirty="0" smtClean="0"/>
          </a:p>
          <a:p>
            <a:r>
              <a:rPr lang="en-US" altLang="zh-TW" dirty="0" smtClean="0"/>
              <a:t> </a:t>
            </a:r>
            <a:endParaRPr lang="zh-TW"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642910" y="857232"/>
            <a:ext cx="7786742" cy="5500726"/>
          </a:xfrm>
        </p:spPr>
        <p:txBody>
          <a:bodyPr/>
          <a:lstStyle/>
          <a:p>
            <a:pPr algn="l"/>
            <a:r>
              <a:rPr lang="en-US" altLang="zh-TW" b="1" dirty="0" smtClean="0"/>
              <a:t>Chaining is a traditional form of following references, but on the Internet, another source may be only a click away if there is a link, or it may require a brief additional search to retrieve the referenced source.</a:t>
            </a:r>
          </a:p>
          <a:p>
            <a:pPr algn="l"/>
            <a:endParaRPr lang="en-US" b="1" dirty="0" smtClean="0">
              <a:solidFill>
                <a:schemeClr val="tx1"/>
              </a:solidFill>
              <a:latin typeface="標楷體" pitchFamily="65" charset="-120"/>
              <a:ea typeface="標楷體" pitchFamily="65" charset="-120"/>
              <a:cs typeface="Lucida Sans Unicode" pitchFamily="34" charset="0"/>
            </a:endParaRPr>
          </a:p>
          <a:p>
            <a:pPr algn="l"/>
            <a:r>
              <a:rPr lang="en-US" b="1" dirty="0" err="1" smtClean="0">
                <a:solidFill>
                  <a:schemeClr val="tx1"/>
                </a:solidFill>
                <a:latin typeface="標楷體" pitchFamily="65" charset="-120"/>
                <a:ea typeface="標楷體" pitchFamily="65" charset="-120"/>
                <a:cs typeface="Lucida Sans Unicode" pitchFamily="34" charset="0"/>
              </a:rPr>
              <a:t>是一個跟隨參考的傳統形式</a:t>
            </a:r>
            <a:r>
              <a:rPr lang="en-US" b="1" dirty="0" err="1">
                <a:solidFill>
                  <a:schemeClr val="tx1"/>
                </a:solidFill>
                <a:latin typeface="標楷體" pitchFamily="65" charset="-120"/>
                <a:ea typeface="標楷體" pitchFamily="65" charset="-120"/>
                <a:cs typeface="Lucida Sans Unicode" pitchFamily="34" charset="0"/>
              </a:rPr>
              <a:t>，但在網路上其他的資源可以只有一個連接，當那邊有一個連接或是它可以要求簡短的補充搜尋給檢索這參照資源</a:t>
            </a:r>
            <a:r>
              <a:rPr lang="en-US" b="1" dirty="0">
                <a:solidFill>
                  <a:schemeClr val="tx1"/>
                </a:solidFill>
                <a:latin typeface="標楷體" pitchFamily="65" charset="-120"/>
                <a:ea typeface="標楷體" pitchFamily="65" charset="-120"/>
                <a:cs typeface="Lucida Sans Unicode" pitchFamily="34" charset="0"/>
              </a:rPr>
              <a:t>。</a:t>
            </a:r>
            <a:endParaRPr lang="zh-TW" altLang="en-US" b="1"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500034" y="428604"/>
            <a:ext cx="7929618" cy="5857916"/>
          </a:xfrm>
        </p:spPr>
        <p:txBody>
          <a:bodyPr>
            <a:normAutofit/>
          </a:bodyPr>
          <a:lstStyle/>
          <a:p>
            <a:pPr algn="l"/>
            <a:endParaRPr lang="en-US" altLang="zh-TW" b="1" dirty="0" smtClean="0">
              <a:solidFill>
                <a:schemeClr val="tx1"/>
              </a:solidFill>
            </a:endParaRPr>
          </a:p>
          <a:p>
            <a:pPr algn="l"/>
            <a:r>
              <a:rPr lang="en-US" altLang="zh-TW" b="1" dirty="0" smtClean="0">
                <a:solidFill>
                  <a:schemeClr val="tx1"/>
                </a:solidFill>
              </a:rPr>
              <a:t>The difference between traditional chaining and browsing often disappears Online.</a:t>
            </a:r>
          </a:p>
          <a:p>
            <a:pPr algn="l"/>
            <a:r>
              <a:rPr lang="en-US" altLang="zh-TW" b="1" dirty="0" smtClean="0">
                <a:solidFill>
                  <a:schemeClr val="tx1"/>
                </a:solidFill>
                <a:latin typeface="標楷體" pitchFamily="65" charset="-120"/>
                <a:ea typeface="標楷體" pitchFamily="65" charset="-120"/>
                <a:cs typeface="Lucida Sans Unicode" pitchFamily="34" charset="0"/>
              </a:rPr>
              <a:t>(</a:t>
            </a:r>
            <a:r>
              <a:rPr lang="en-US" b="1" dirty="0" err="1" smtClean="0">
                <a:solidFill>
                  <a:schemeClr val="tx1"/>
                </a:solidFill>
                <a:latin typeface="標楷體" pitchFamily="65" charset="-120"/>
                <a:ea typeface="標楷體" pitchFamily="65" charset="-120"/>
                <a:cs typeface="Lucida Sans Unicode" pitchFamily="34" charset="0"/>
              </a:rPr>
              <a:t>傳統鏈</a:t>
            </a:r>
            <a:r>
              <a:rPr lang="zh-TW" altLang="en-US" b="1" dirty="0" smtClean="0">
                <a:solidFill>
                  <a:schemeClr val="tx1"/>
                </a:solidFill>
                <a:latin typeface="標楷體" pitchFamily="65" charset="-120"/>
                <a:ea typeface="標楷體" pitchFamily="65" charset="-120"/>
                <a:cs typeface="Lucida Sans Unicode" pitchFamily="34" charset="0"/>
              </a:rPr>
              <a:t>結</a:t>
            </a:r>
            <a:r>
              <a:rPr lang="en-US" b="1" dirty="0" err="1" smtClean="0">
                <a:solidFill>
                  <a:schemeClr val="tx1"/>
                </a:solidFill>
                <a:latin typeface="標楷體" pitchFamily="65" charset="-120"/>
                <a:ea typeface="標楷體" pitchFamily="65" charset="-120"/>
                <a:cs typeface="Lucida Sans Unicode" pitchFamily="34" charset="0"/>
              </a:rPr>
              <a:t>跟瀏覽的差異已經消失於線上</a:t>
            </a:r>
            <a:r>
              <a:rPr lang="en-US" b="1" dirty="0" smtClean="0">
                <a:solidFill>
                  <a:schemeClr val="tx1"/>
                </a:solidFill>
                <a:latin typeface="標楷體" pitchFamily="65" charset="-120"/>
                <a:ea typeface="標楷體" pitchFamily="65" charset="-120"/>
                <a:cs typeface="Lucida Sans Unicode" pitchFamily="34" charset="0"/>
              </a:rPr>
              <a:t>。</a:t>
            </a:r>
            <a:r>
              <a:rPr lang="en-US" altLang="zh-TW" b="1" dirty="0" smtClean="0">
                <a:solidFill>
                  <a:schemeClr val="tx1"/>
                </a:solidFill>
                <a:latin typeface="標楷體" pitchFamily="65" charset="-120"/>
                <a:ea typeface="標楷體" pitchFamily="65" charset="-120"/>
                <a:cs typeface="Lucida Sans Unicode" pitchFamily="34" charset="0"/>
              </a:rPr>
              <a:t>)</a:t>
            </a:r>
            <a:endParaRPr lang="en-US" altLang="zh-TW" b="1" dirty="0">
              <a:solidFill>
                <a:schemeClr val="tx1"/>
              </a:solidFill>
            </a:endParaRPr>
          </a:p>
          <a:p>
            <a:pPr algn="l"/>
            <a:endParaRPr lang="en-US" altLang="zh-TW" b="1" dirty="0" smtClean="0">
              <a:solidFill>
                <a:schemeClr val="tx1"/>
              </a:solidFill>
            </a:endParaRPr>
          </a:p>
          <a:p>
            <a:pPr algn="l"/>
            <a:r>
              <a:rPr lang="en-US" altLang="zh-TW" b="1" dirty="0" smtClean="0">
                <a:solidFill>
                  <a:schemeClr val="tx1"/>
                </a:solidFill>
              </a:rPr>
              <a:t>Traditional browsing and chaining are ways of discovering materials that cannot be found through catalogs and indexes.</a:t>
            </a:r>
          </a:p>
          <a:p>
            <a:pPr algn="l"/>
            <a:r>
              <a:rPr lang="en-US" altLang="zh-TW" b="1" dirty="0">
                <a:solidFill>
                  <a:schemeClr val="tx1"/>
                </a:solidFill>
                <a:latin typeface="標楷體" pitchFamily="65" charset="-120"/>
                <a:ea typeface="標楷體" pitchFamily="65" charset="-120"/>
                <a:cs typeface="Lucida Sans Unicode" pitchFamily="34" charset="0"/>
              </a:rPr>
              <a:t>(</a:t>
            </a:r>
            <a:r>
              <a:rPr lang="en-US" b="1" dirty="0" err="1" smtClean="0">
                <a:solidFill>
                  <a:schemeClr val="tx1"/>
                </a:solidFill>
                <a:latin typeface="標楷體" pitchFamily="65" charset="-120"/>
                <a:ea typeface="標楷體" pitchFamily="65" charset="-120"/>
                <a:cs typeface="Lucida Sans Unicode" pitchFamily="34" charset="0"/>
              </a:rPr>
              <a:t>傳統瀏覽跟練是發現材料的一個方式，它是不會被透過目錄跟索引發現出來</a:t>
            </a:r>
            <a:r>
              <a:rPr lang="en-US" b="1" dirty="0" smtClean="0">
                <a:solidFill>
                  <a:schemeClr val="tx1"/>
                </a:solidFill>
                <a:latin typeface="標楷體" pitchFamily="65" charset="-120"/>
                <a:ea typeface="標楷體" pitchFamily="65" charset="-120"/>
                <a:cs typeface="Lucida Sans Unicode" pitchFamily="34" charset="0"/>
              </a:rPr>
              <a:t>。</a:t>
            </a:r>
            <a:r>
              <a:rPr lang="en-US" altLang="zh-TW" b="1" dirty="0" smtClean="0">
                <a:solidFill>
                  <a:schemeClr val="tx1"/>
                </a:solidFill>
                <a:latin typeface="標楷體" pitchFamily="65" charset="-120"/>
                <a:ea typeface="標楷體" pitchFamily="65" charset="-120"/>
                <a:cs typeface="Lucida Sans Unicode" pitchFamily="34" charset="0"/>
              </a:rPr>
              <a:t>)</a:t>
            </a:r>
            <a:endParaRPr lang="zh-TW" altLang="en-US" b="1"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idx="1"/>
          </p:nvPr>
        </p:nvSpPr>
        <p:spPr>
          <a:xfrm>
            <a:off x="357188" y="500063"/>
            <a:ext cx="8329612" cy="5626100"/>
          </a:xfrm>
        </p:spPr>
        <p:txBody>
          <a:bodyPr/>
          <a:lstStyle/>
          <a:p>
            <a:pPr>
              <a:buNone/>
            </a:pPr>
            <a:r>
              <a:rPr lang="en-US" altLang="zh-TW" dirty="0" smtClean="0"/>
              <a:t>    Participant ½</a:t>
            </a:r>
            <a:r>
              <a:rPr lang="zh-TW" altLang="en-US" dirty="0" smtClean="0"/>
              <a:t>：</a:t>
            </a:r>
            <a:r>
              <a:rPr lang="en-US" altLang="zh-TW" dirty="0" smtClean="0"/>
              <a:t>talked about finding references to primary sources in academic journal articles available from Project Muse or the Academic Search Elite database and then moving from the journal article to a primary source during the same searching session.</a:t>
            </a:r>
          </a:p>
          <a:p>
            <a:pPr>
              <a:buNone/>
            </a:pPr>
            <a:endParaRPr lang="en-US" dirty="0" smtClean="0">
              <a:solidFill>
                <a:srgbClr val="000000"/>
              </a:solidFill>
              <a:latin typeface="標楷體" pitchFamily="65" charset="-120"/>
              <a:ea typeface="標楷體" pitchFamily="65" charset="-120"/>
              <a:cs typeface="Lucida Sans Unicode" pitchFamily="34" charset="0"/>
            </a:endParaRPr>
          </a:p>
          <a:p>
            <a:pPr>
              <a:buNone/>
            </a:pPr>
            <a:r>
              <a:rPr lang="en-US" dirty="0" smtClean="0">
                <a:solidFill>
                  <a:srgbClr val="000000"/>
                </a:solidFill>
                <a:latin typeface="標楷體" pitchFamily="65" charset="-120"/>
                <a:ea typeface="標楷體" pitchFamily="65" charset="-120"/>
                <a:cs typeface="Lucida Sans Unicode" pitchFamily="34" charset="0"/>
              </a:rPr>
              <a:t>  </a:t>
            </a:r>
            <a:r>
              <a:rPr lang="en-US" dirty="0" err="1" smtClean="0">
                <a:solidFill>
                  <a:srgbClr val="000000"/>
                </a:solidFill>
                <a:latin typeface="標楷體" pitchFamily="65" charset="-120"/>
                <a:ea typeface="標楷體" pitchFamily="65" charset="-120"/>
                <a:cs typeface="Lucida Sans Unicode" pitchFamily="34" charset="0"/>
              </a:rPr>
              <a:t>論及找參考至主要資源在學術期刊文章以及在相同的搜尋中移動期刊文章到主要資源</a:t>
            </a:r>
            <a:r>
              <a:rPr lang="en-US" dirty="0">
                <a:solidFill>
                  <a:srgbClr val="000000"/>
                </a:solidFill>
                <a:latin typeface="標楷體" pitchFamily="65" charset="-120"/>
                <a:ea typeface="標楷體" pitchFamily="65" charset="-120"/>
                <a:cs typeface="Lucida Sans Unicode" pitchFamily="34" charset="0"/>
              </a:rPr>
              <a:t>。</a:t>
            </a: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900" dirty="0" smtClean="0"/>
              <a:t>[</a:t>
            </a:r>
            <a:r>
              <a:rPr lang="zh-TW" altLang="en-US" sz="4900" dirty="0" smtClean="0"/>
              <a:t>導言</a:t>
            </a:r>
            <a:r>
              <a:rPr lang="en-US" altLang="zh-TW" sz="4900" dirty="0" smtClean="0"/>
              <a:t>]</a:t>
            </a:r>
            <a:r>
              <a:rPr lang="en-US" altLang="zh-TW" sz="4400" dirty="0" smtClean="0"/>
              <a:t/>
            </a:r>
            <a:br>
              <a:rPr lang="en-US" altLang="zh-TW" sz="4400" dirty="0" smtClean="0"/>
            </a:br>
            <a:endParaRPr lang="zh-TW" altLang="en-US" dirty="0"/>
          </a:p>
        </p:txBody>
      </p:sp>
      <p:sp>
        <p:nvSpPr>
          <p:cNvPr id="3" name="內容版面配置區 2"/>
          <p:cNvSpPr>
            <a:spLocks noGrp="1"/>
          </p:cNvSpPr>
          <p:nvPr>
            <p:ph idx="1"/>
          </p:nvPr>
        </p:nvSpPr>
        <p:spPr>
          <a:xfrm>
            <a:off x="428596" y="1428736"/>
            <a:ext cx="8229600" cy="4572000"/>
          </a:xfrm>
        </p:spPr>
        <p:txBody>
          <a:bodyPr>
            <a:normAutofit lnSpcReduction="10000"/>
          </a:bodyPr>
          <a:lstStyle/>
          <a:p>
            <a:pPr>
              <a:buNone/>
            </a:pPr>
            <a:r>
              <a:rPr lang="zh-TW" altLang="en-US" dirty="0" smtClean="0"/>
              <a:t>電子資訊技術在許多日常生活和學術研究的領域中引發了重大變化，可是它出現一段時間之後，人文學大多不受新科技的影響。</a:t>
            </a:r>
            <a:endParaRPr lang="en-US" altLang="zh-TW" dirty="0" smtClean="0"/>
          </a:p>
          <a:p>
            <a:r>
              <a:rPr lang="en-US" sz="3200" dirty="0" smtClean="0">
                <a:solidFill>
                  <a:schemeClr val="tx2">
                    <a:lumMod val="75000"/>
                    <a:lumOff val="25000"/>
                  </a:schemeClr>
                </a:solidFill>
              </a:rPr>
              <a:t>Electronic information technologies have triggered significant changes in many areas of everyday life and scholarly research but it had appeared for some time that the humanities were largely unaffected by new technologies. </a:t>
            </a:r>
            <a:endParaRPr lang="zh-TW" altLang="en-US" sz="3200" dirty="0" smtClean="0">
              <a:solidFill>
                <a:schemeClr val="tx2">
                  <a:lumMod val="75000"/>
                  <a:lumOff val="25000"/>
                </a:schemeClr>
              </a:solidFill>
            </a:endParaRPr>
          </a:p>
          <a:p>
            <a:endParaRPr lang="zh-TW"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85720" y="357166"/>
            <a:ext cx="8643998" cy="5768997"/>
          </a:xfrm>
        </p:spPr>
        <p:txBody>
          <a:bodyPr>
            <a:normAutofit/>
          </a:bodyPr>
          <a:lstStyle/>
          <a:p>
            <a:r>
              <a:rPr lang="en-US" altLang="zh-TW" sz="3000" dirty="0" smtClean="0"/>
              <a:t>The practice of browsing was transferred to the electronic environment and may include browsing of digital collections as well as Web surfing as a way of looking for relevant information by searching and following hyperlinks.</a:t>
            </a:r>
          </a:p>
          <a:p>
            <a:endParaRPr lang="en-US" altLang="zh-TW" sz="3000" dirty="0"/>
          </a:p>
          <a:p>
            <a:r>
              <a:rPr lang="en-US" sz="2800" dirty="0" err="1" smtClean="0">
                <a:solidFill>
                  <a:srgbClr val="000000"/>
                </a:solidFill>
                <a:latin typeface="標楷體" pitchFamily="65" charset="-120"/>
                <a:ea typeface="標楷體" pitchFamily="65" charset="-120"/>
                <a:cs typeface="Lucida Sans Unicode" pitchFamily="34" charset="0"/>
              </a:rPr>
              <a:t>瀏覽器的做法是轉換成電子環境以及盡可能包含數位典藏的瀏覽跟網</a:t>
            </a:r>
            <a:r>
              <a:rPr lang="zh-TW" altLang="en-US" sz="2800" dirty="0" smtClean="0">
                <a:solidFill>
                  <a:srgbClr val="000000"/>
                </a:solidFill>
                <a:latin typeface="標楷體" pitchFamily="65" charset="-120"/>
                <a:ea typeface="標楷體" pitchFamily="65" charset="-120"/>
                <a:cs typeface="Lucida Sans Unicode" pitchFamily="34" charset="0"/>
              </a:rPr>
              <a:t>路</a:t>
            </a:r>
            <a:r>
              <a:rPr lang="en-US" sz="2800" dirty="0" err="1" smtClean="0">
                <a:solidFill>
                  <a:srgbClr val="000000"/>
                </a:solidFill>
                <a:latin typeface="標楷體" pitchFamily="65" charset="-120"/>
                <a:ea typeface="標楷體" pitchFamily="65" charset="-120"/>
                <a:cs typeface="Lucida Sans Unicode" pitchFamily="34" charset="0"/>
              </a:rPr>
              <a:t>衝浪那樣一樣，是用於尋找有關跟隨超文本鏈接跟搜尋的資訊</a:t>
            </a:r>
            <a:r>
              <a:rPr lang="en-US" sz="2800" dirty="0" smtClean="0">
                <a:solidFill>
                  <a:srgbClr val="000000"/>
                </a:solidFill>
                <a:latin typeface="標楷體" pitchFamily="65" charset="-120"/>
                <a:ea typeface="標楷體" pitchFamily="65" charset="-120"/>
                <a:cs typeface="Lucida Sans Unicode" pitchFamily="34" charset="0"/>
              </a:rPr>
              <a:t>。</a:t>
            </a:r>
            <a:endParaRPr lang="zh-TW" altLang="en-US" sz="3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0034" y="571480"/>
            <a:ext cx="8186766" cy="5554683"/>
          </a:xfrm>
        </p:spPr>
        <p:txBody>
          <a:bodyPr>
            <a:normAutofit lnSpcReduction="10000"/>
          </a:bodyPr>
          <a:lstStyle/>
          <a:p>
            <a:pPr>
              <a:buNone/>
            </a:pPr>
            <a:r>
              <a:rPr lang="zh-TW" altLang="en-US" dirty="0" smtClean="0">
                <a:latin typeface="標楷體" pitchFamily="65" charset="-120"/>
                <a:ea typeface="標楷體" pitchFamily="65" charset="-120"/>
              </a:rPr>
              <a:t>受訪者</a:t>
            </a:r>
            <a:r>
              <a:rPr lang="en-US" altLang="zh-TW" dirty="0" smtClean="0">
                <a:latin typeface="標楷體" pitchFamily="65" charset="-120"/>
                <a:ea typeface="標楷體" pitchFamily="65" charset="-120"/>
              </a:rPr>
              <a:t>5/2</a:t>
            </a:r>
            <a:r>
              <a:rPr lang="zh-TW" altLang="en-US" dirty="0" smtClean="0">
                <a:latin typeface="標楷體" pitchFamily="65" charset="-120"/>
                <a:ea typeface="標楷體" pitchFamily="65" charset="-120"/>
              </a:rPr>
              <a:t>認為</a:t>
            </a:r>
            <a:r>
              <a:rPr lang="en-US" altLang="zh-TW" dirty="0" smtClean="0">
                <a:latin typeface="標楷體" pitchFamily="65" charset="-120"/>
                <a:ea typeface="標楷體" pitchFamily="65" charset="-120"/>
              </a:rPr>
              <a:t>:</a:t>
            </a:r>
          </a:p>
          <a:p>
            <a:pPr>
              <a:buNone/>
            </a:pPr>
            <a:endParaRPr lang="en-US" altLang="zh-TW" dirty="0" smtClean="0">
              <a:latin typeface="標楷體" pitchFamily="65" charset="-120"/>
              <a:ea typeface="標楷體" pitchFamily="65" charset="-120"/>
            </a:endParaRPr>
          </a:p>
          <a:p>
            <a:pPr>
              <a:buNone/>
            </a:pPr>
            <a:r>
              <a:rPr lang="en-US" altLang="zh-TW" dirty="0" smtClean="0">
                <a:latin typeface="標楷體" pitchFamily="65" charset="-120"/>
                <a:ea typeface="標楷體" pitchFamily="65" charset="-120"/>
              </a:rPr>
              <a:t>‧</a:t>
            </a:r>
            <a:r>
              <a:rPr lang="zh-TW" altLang="en-US" dirty="0"/>
              <a:t>透過網路的連結與瀏覽，與過去的方式沒有差別</a:t>
            </a:r>
            <a:r>
              <a:rPr lang="zh-TW" altLang="en-US" dirty="0" smtClean="0"/>
              <a:t>。</a:t>
            </a:r>
            <a:endParaRPr lang="en-US" altLang="zh-TW" dirty="0" smtClean="0"/>
          </a:p>
          <a:p>
            <a:pPr>
              <a:buNone/>
            </a:pPr>
            <a:endParaRPr lang="en-US" altLang="zh-TW" dirty="0" smtClean="0"/>
          </a:p>
          <a:p>
            <a:pPr>
              <a:buNone/>
            </a:pPr>
            <a:r>
              <a:rPr lang="en-US" altLang="zh-TW" dirty="0" smtClean="0"/>
              <a:t>‧</a:t>
            </a:r>
            <a:r>
              <a:rPr lang="zh-TW" altLang="en-US" dirty="0"/>
              <a:t>網路因其在搜尋、瀏覽、連結、探索學習具有「方便性」與「速度」，而改變了傳統的互動模式</a:t>
            </a:r>
            <a:r>
              <a:rPr lang="zh-TW" altLang="en-US" dirty="0" smtClean="0"/>
              <a:t>。</a:t>
            </a:r>
            <a:endParaRPr lang="en-US" altLang="zh-TW" dirty="0" smtClean="0"/>
          </a:p>
          <a:p>
            <a:pPr>
              <a:buNone/>
            </a:pPr>
            <a:endParaRPr lang="en-US" altLang="zh-TW" dirty="0" smtClean="0"/>
          </a:p>
          <a:p>
            <a:pPr>
              <a:buNone/>
            </a:pPr>
            <a:r>
              <a:rPr lang="en-US" altLang="zh-TW" dirty="0" smtClean="0"/>
              <a:t>‧</a:t>
            </a:r>
            <a:r>
              <a:rPr lang="zh-TW" altLang="en-US" dirty="0"/>
              <a:t>網路讓我們透過正式與非正式方式與各式各樣的人交流。</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71472" y="714356"/>
            <a:ext cx="8115328" cy="5411807"/>
          </a:xfrm>
        </p:spPr>
        <p:txBody>
          <a:bodyPr/>
          <a:lstStyle/>
          <a:p>
            <a:pPr>
              <a:lnSpc>
                <a:spcPct val="90000"/>
              </a:lnSpc>
              <a:buNone/>
              <a:defRPr/>
            </a:pPr>
            <a:r>
              <a:rPr lang="zh-TW" altLang="en-US" dirty="0">
                <a:latin typeface="標楷體" pitchFamily="65" charset="-120"/>
                <a:ea typeface="標楷體" pitchFamily="65" charset="-120"/>
              </a:rPr>
              <a:t>受訪者</a:t>
            </a:r>
            <a:r>
              <a:rPr lang="en-US" altLang="zh-TW" dirty="0">
                <a:latin typeface="標楷體" pitchFamily="65" charset="-120"/>
                <a:ea typeface="標楷體" pitchFamily="65" charset="-120"/>
              </a:rPr>
              <a:t>9/1</a:t>
            </a:r>
            <a:r>
              <a:rPr lang="zh-TW" altLang="en-US" dirty="0">
                <a:latin typeface="標楷體" pitchFamily="65" charset="-120"/>
                <a:ea typeface="標楷體" pitchFamily="65" charset="-120"/>
              </a:rPr>
              <a:t>認為</a:t>
            </a:r>
            <a:r>
              <a:rPr lang="en-US" altLang="zh-TW" dirty="0">
                <a:latin typeface="標楷體" pitchFamily="65" charset="-120"/>
                <a:ea typeface="標楷體" pitchFamily="65" charset="-120"/>
              </a:rPr>
              <a:t>:</a:t>
            </a:r>
          </a:p>
          <a:p>
            <a:pPr>
              <a:lnSpc>
                <a:spcPct val="90000"/>
              </a:lnSpc>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利用</a:t>
            </a:r>
            <a:r>
              <a:rPr lang="zh-TW" altLang="en-US" dirty="0">
                <a:latin typeface="標楷體" pitchFamily="65" charset="-120"/>
                <a:ea typeface="標楷體" pitchFamily="65" charset="-120"/>
              </a:rPr>
              <a:t>網路空間與線上討論保持溝通</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lnSpc>
                <a:spcPct val="90000"/>
              </a:lnSpc>
              <a:buNone/>
              <a:defRPr/>
            </a:pPr>
            <a:endParaRPr lang="en-US" altLang="zh-TW" dirty="0">
              <a:latin typeface="標楷體" pitchFamily="65" charset="-120"/>
              <a:ea typeface="標楷體" pitchFamily="65" charset="-120"/>
            </a:endParaRPr>
          </a:p>
          <a:p>
            <a:pPr>
              <a:lnSpc>
                <a:spcPct val="90000"/>
              </a:lnSpc>
              <a:buNone/>
            </a:pPr>
            <a:r>
              <a:rPr lang="zh-TW" altLang="en-US" dirty="0" smtClean="0">
                <a:latin typeface="標楷體" pitchFamily="65" charset="-120"/>
                <a:ea typeface="標楷體" pitchFamily="65" charset="-120"/>
              </a:rPr>
              <a:t>受訪者</a:t>
            </a:r>
            <a:r>
              <a:rPr lang="en-US" altLang="zh-TW" dirty="0" smtClean="0">
                <a:latin typeface="標楷體" pitchFamily="65" charset="-120"/>
                <a:ea typeface="標楷體" pitchFamily="65" charset="-120"/>
              </a:rPr>
              <a:t>16/1</a:t>
            </a:r>
            <a:r>
              <a:rPr lang="zh-TW" altLang="en-US" dirty="0" smtClean="0">
                <a:latin typeface="標楷體" pitchFamily="65" charset="-120"/>
                <a:ea typeface="標楷體" pitchFamily="65" charset="-120"/>
              </a:rPr>
              <a:t>認為</a:t>
            </a:r>
            <a:r>
              <a:rPr lang="en-US" altLang="zh-TW" dirty="0" smtClean="0">
                <a:latin typeface="標楷體" pitchFamily="65" charset="-120"/>
                <a:ea typeface="標楷體" pitchFamily="65" charset="-120"/>
              </a:rPr>
              <a:t>:</a:t>
            </a:r>
          </a:p>
          <a:p>
            <a:pPr>
              <a:lnSpc>
                <a:spcPct val="90000"/>
              </a:lnSpc>
              <a:buNone/>
            </a:pPr>
            <a:r>
              <a:rPr lang="en-US" altLang="zh-TW" dirty="0">
                <a:latin typeface="標楷體" pitchFamily="65" charset="-120"/>
                <a:ea typeface="標楷體" pitchFamily="65" charset="-120"/>
              </a:rPr>
              <a:t>‧</a:t>
            </a:r>
            <a:r>
              <a:rPr lang="zh-TW" altLang="en-US" dirty="0" smtClean="0">
                <a:latin typeface="標楷體" pitchFamily="65" charset="-120"/>
                <a:ea typeface="標楷體" pitchFamily="65" charset="-120"/>
              </a:rPr>
              <a:t>網路上的詩比紙本的詩更能受到讀者認同。透過網路的傳播能快速瀏覽內容且透過網友討論可提高知名度。</a:t>
            </a:r>
          </a:p>
          <a:p>
            <a:pPr>
              <a:lnSpc>
                <a:spcPct val="90000"/>
              </a:lnSpc>
              <a:buNone/>
              <a:defRPr/>
            </a:pPr>
            <a:endParaRPr lang="zh-TW"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500042"/>
            <a:ext cx="8229600" cy="5626121"/>
          </a:xfrm>
        </p:spPr>
        <p:txBody>
          <a:bodyPr/>
          <a:lstStyle/>
          <a:p>
            <a:pPr>
              <a:lnSpc>
                <a:spcPct val="90000"/>
              </a:lnSpc>
              <a:buNone/>
            </a:pPr>
            <a:r>
              <a:rPr lang="zh-TW" altLang="en-US" dirty="0" smtClean="0">
                <a:latin typeface="標楷體" pitchFamily="65" charset="-120"/>
                <a:ea typeface="標楷體" pitchFamily="65" charset="-120"/>
              </a:rPr>
              <a:t>受訪者</a:t>
            </a:r>
            <a:r>
              <a:rPr lang="en-US" altLang="zh-TW" dirty="0" smtClean="0">
                <a:latin typeface="標楷體" pitchFamily="65" charset="-120"/>
                <a:ea typeface="標楷體" pitchFamily="65" charset="-120"/>
              </a:rPr>
              <a:t>7/1</a:t>
            </a:r>
            <a:r>
              <a:rPr lang="zh-TW" altLang="en-US" dirty="0" smtClean="0">
                <a:latin typeface="標楷體" pitchFamily="65" charset="-120"/>
                <a:ea typeface="標楷體" pitchFamily="65" charset="-120"/>
              </a:rPr>
              <a:t>認為</a:t>
            </a:r>
            <a:r>
              <a:rPr lang="en-US" altLang="zh-TW" dirty="0" smtClean="0">
                <a:latin typeface="標楷體" pitchFamily="65" charset="-120"/>
                <a:ea typeface="標楷體" pitchFamily="65" charset="-120"/>
              </a:rPr>
              <a:t>:</a:t>
            </a:r>
          </a:p>
          <a:p>
            <a:pPr>
              <a:lnSpc>
                <a:spcPct val="90000"/>
              </a:lnSpc>
              <a:buNone/>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「即時性」是其喜歡電子文本的主因。當喜歡一篇文章而想與作者討論時，文末便提供了作者的</a:t>
            </a:r>
            <a:r>
              <a:rPr lang="en-US" altLang="zh-TW" dirty="0" smtClean="0">
                <a:latin typeface="標楷體" pitchFamily="65" charset="-120"/>
                <a:ea typeface="標楷體" pitchFamily="65" charset="-120"/>
              </a:rPr>
              <a:t>email</a:t>
            </a:r>
            <a:r>
              <a:rPr lang="zh-TW" altLang="en-US" dirty="0" smtClean="0">
                <a:latin typeface="標楷體" pitchFamily="65" charset="-120"/>
                <a:ea typeface="標楷體" pitchFamily="65" charset="-120"/>
              </a:rPr>
              <a:t>給讀者聯絡。</a:t>
            </a:r>
          </a:p>
          <a:p>
            <a:endParaRPr lang="zh-TW"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654032"/>
          </a:xfrm>
        </p:spPr>
        <p:txBody>
          <a:bodyPr>
            <a:normAutofit fontScale="90000"/>
          </a:bodyPr>
          <a:lstStyle/>
          <a:p>
            <a:endParaRPr lang="zh-TW" altLang="en-US" dirty="0"/>
          </a:p>
        </p:txBody>
      </p:sp>
      <p:sp>
        <p:nvSpPr>
          <p:cNvPr id="3" name="內容版面配置區 2"/>
          <p:cNvSpPr>
            <a:spLocks noGrp="1"/>
          </p:cNvSpPr>
          <p:nvPr>
            <p:ph idx="1"/>
          </p:nvPr>
        </p:nvSpPr>
        <p:spPr>
          <a:xfrm>
            <a:off x="457200" y="1214422"/>
            <a:ext cx="8229600" cy="4911741"/>
          </a:xfrm>
        </p:spPr>
        <p:txBody>
          <a:bodyPr>
            <a:normAutofit lnSpcReduction="10000"/>
          </a:bodyPr>
          <a:lstStyle/>
          <a:p>
            <a:r>
              <a:rPr lang="en-US" sz="2800" dirty="0" smtClean="0"/>
              <a:t>In traditional chaining, a reference in a footnote would be used as a lead to another document.</a:t>
            </a:r>
          </a:p>
          <a:p>
            <a:r>
              <a:rPr lang="zh-TW" altLang="en-US" sz="2800" dirty="0" smtClean="0"/>
              <a:t>在傳統的鏈接，引用的註腳將牽到另一個文檔。</a:t>
            </a:r>
            <a:endParaRPr lang="en-US" altLang="zh-TW" sz="2800" dirty="0" smtClean="0"/>
          </a:p>
          <a:p>
            <a:r>
              <a:rPr lang="en-US" altLang="zh-TW" sz="2800" dirty="0" smtClean="0"/>
              <a:t>T</a:t>
            </a:r>
            <a:r>
              <a:rPr lang="en-US" sz="2800" dirty="0" smtClean="0"/>
              <a:t>he researcher wanted to contact </a:t>
            </a:r>
            <a:r>
              <a:rPr lang="en-US" sz="2800" dirty="0" err="1" smtClean="0"/>
              <a:t>thc</a:t>
            </a:r>
            <a:r>
              <a:rPr lang="en-US" sz="2800" dirty="0" smtClean="0"/>
              <a:t> author whose work was interesting, and their communication combined information seeking and networking.</a:t>
            </a:r>
          </a:p>
          <a:p>
            <a:r>
              <a:rPr lang="zh-TW" altLang="en-US" sz="2800" dirty="0" smtClean="0"/>
              <a:t>研究人員想聯繫</a:t>
            </a:r>
            <a:r>
              <a:rPr lang="en-US" sz="2800" dirty="0" smtClean="0"/>
              <a:t>THC</a:t>
            </a:r>
            <a:r>
              <a:rPr lang="zh-TW" altLang="en-US" sz="2800" dirty="0" smtClean="0"/>
              <a:t>的作者，他們的工作是有趣的</a:t>
            </a:r>
            <a:endParaRPr lang="en-US" altLang="zh-TW" sz="2800" dirty="0" smtClean="0"/>
          </a:p>
          <a:p>
            <a:pPr>
              <a:buNone/>
            </a:pPr>
            <a:r>
              <a:rPr lang="zh-TW" altLang="en-US" sz="2800" dirty="0" smtClean="0"/>
              <a:t>，和他們的溝通信息，尋求合併和聯網。</a:t>
            </a:r>
            <a:endParaRPr lang="zh-TW" altLang="en-US" sz="28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500043"/>
            <a:ext cx="7715304" cy="1143007"/>
          </a:xfrm>
        </p:spPr>
        <p:txBody>
          <a:bodyPr>
            <a:normAutofit fontScale="90000"/>
          </a:bodyPr>
          <a:lstStyle/>
          <a:p>
            <a:r>
              <a:rPr lang="zh-TW" altLang="en-US" b="1" dirty="0"/>
              <a:t>發起</a:t>
            </a:r>
            <a:r>
              <a:rPr lang="en-US" b="1" dirty="0"/>
              <a:t> </a:t>
            </a:r>
            <a:r>
              <a:rPr lang="en-US" b="1" dirty="0" err="1"/>
              <a:t>netchaining</a:t>
            </a:r>
            <a:r>
              <a:rPr lang="zh-TW" altLang="en-US" b="1" dirty="0"/>
              <a:t>活動的原因</a:t>
            </a:r>
          </a:p>
        </p:txBody>
      </p:sp>
      <p:sp>
        <p:nvSpPr>
          <p:cNvPr id="3" name="副標題 2"/>
          <p:cNvSpPr>
            <a:spLocks noGrp="1"/>
          </p:cNvSpPr>
          <p:nvPr>
            <p:ph type="subTitle" idx="1"/>
          </p:nvPr>
        </p:nvSpPr>
        <p:spPr>
          <a:xfrm>
            <a:off x="857224" y="1785926"/>
            <a:ext cx="7358114" cy="4500594"/>
          </a:xfrm>
        </p:spPr>
        <p:txBody>
          <a:bodyPr/>
          <a:lstStyle/>
          <a:p>
            <a:endParaRPr lang="zh-TW" altLang="en-US" dirty="0"/>
          </a:p>
        </p:txBody>
      </p:sp>
      <p:graphicFrame>
        <p:nvGraphicFramePr>
          <p:cNvPr id="4" name="表格 3"/>
          <p:cNvGraphicFramePr>
            <a:graphicFrameLocks noGrp="1"/>
          </p:cNvGraphicFramePr>
          <p:nvPr/>
        </p:nvGraphicFramePr>
        <p:xfrm>
          <a:off x="857224" y="1785926"/>
          <a:ext cx="7786742" cy="5041561"/>
        </p:xfrm>
        <a:graphic>
          <a:graphicData uri="http://schemas.openxmlformats.org/drawingml/2006/table">
            <a:tbl>
              <a:tblPr firstRow="1" bandRow="1">
                <a:tableStyleId>{3B4B98B0-60AC-42C2-AFA5-B58CD77FA1E5}</a:tableStyleId>
              </a:tblPr>
              <a:tblGrid>
                <a:gridCol w="3893371"/>
                <a:gridCol w="3893371"/>
              </a:tblGrid>
              <a:tr h="496306">
                <a:tc>
                  <a:txBody>
                    <a:bodyPr/>
                    <a:lstStyle/>
                    <a:p>
                      <a:pPr algn="ctr"/>
                      <a:r>
                        <a:rPr lang="zh-TW" altLang="en-US" b="1" dirty="0" smtClean="0"/>
                        <a:t>理由</a:t>
                      </a:r>
                      <a:endParaRPr lang="zh-TW" altLang="en-US" b="1" dirty="0"/>
                    </a:p>
                  </a:txBody>
                  <a:tcPr/>
                </a:tc>
                <a:tc>
                  <a:txBody>
                    <a:bodyPr/>
                    <a:lstStyle/>
                    <a:p>
                      <a:pPr algn="ctr"/>
                      <a:r>
                        <a:rPr lang="zh-TW" altLang="en-US" b="1" dirty="0" smtClean="0"/>
                        <a:t>活動</a:t>
                      </a:r>
                      <a:endParaRPr lang="zh-TW" altLang="en-US" b="1" dirty="0"/>
                    </a:p>
                  </a:txBody>
                  <a:tcPr/>
                </a:tc>
              </a:tr>
              <a:tr h="496306">
                <a:tc gridSpan="2">
                  <a:txBody>
                    <a:bodyPr/>
                    <a:lstStyle/>
                    <a:p>
                      <a:r>
                        <a:rPr lang="zh-TW" altLang="en-US" sz="2400" b="1" kern="1200" dirty="0" smtClean="0">
                          <a:solidFill>
                            <a:schemeClr val="tx1"/>
                          </a:solidFill>
                          <a:latin typeface="+mn-lt"/>
                          <a:ea typeface="+mn-ea"/>
                          <a:cs typeface="+mn-cs"/>
                        </a:rPr>
                        <a:t>發現資訊</a:t>
                      </a:r>
                      <a:r>
                        <a:rPr lang="en-US" sz="2400" b="1" kern="1200" dirty="0" smtClean="0">
                          <a:solidFill>
                            <a:schemeClr val="tx1"/>
                          </a:solidFill>
                          <a:latin typeface="+mn-lt"/>
                          <a:ea typeface="+mn-ea"/>
                          <a:cs typeface="+mn-cs"/>
                        </a:rPr>
                        <a:t> (to find information)</a:t>
                      </a:r>
                      <a:endParaRPr lang="zh-TW" altLang="en-US" sz="2400" b="1" dirty="0"/>
                    </a:p>
                  </a:txBody>
                  <a:tcPr/>
                </a:tc>
                <a:tc hMerge="1">
                  <a:txBody>
                    <a:bodyPr/>
                    <a:lstStyle/>
                    <a:p>
                      <a:endParaRPr lang="zh-TW" altLang="en-US" dirty="0"/>
                    </a:p>
                  </a:txBody>
                  <a:tcPr/>
                </a:tc>
              </a:tr>
              <a:tr h="2357453">
                <a:tc>
                  <a:txBody>
                    <a:bodyPr/>
                    <a:lstStyle/>
                    <a:p>
                      <a:r>
                        <a:rPr lang="zh-TW" altLang="en-US" sz="2000" kern="1200" dirty="0" smtClean="0">
                          <a:solidFill>
                            <a:schemeClr val="tx1"/>
                          </a:solidFill>
                          <a:latin typeface="+mn-lt"/>
                          <a:ea typeface="+mn-ea"/>
                          <a:cs typeface="+mn-cs"/>
                        </a:rPr>
                        <a:t>感興趣的文件</a:t>
                      </a:r>
                    </a:p>
                    <a:p>
                      <a:r>
                        <a:rPr lang="zh-TW" altLang="en-US" sz="2000" kern="1200" dirty="0" smtClean="0">
                          <a:solidFill>
                            <a:schemeClr val="tx1"/>
                          </a:solidFill>
                          <a:latin typeface="+mn-lt"/>
                          <a:ea typeface="+mn-ea"/>
                          <a:cs typeface="+mn-cs"/>
                        </a:rPr>
                        <a:t>為了確認細節</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資訊是重要的</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作者的權威不被低估的</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好奇的</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感興趣電子文學的技術細節</a:t>
                      </a:r>
                      <a:endParaRPr lang="zh-TW" altLang="en-US" sz="2000" dirty="0"/>
                    </a:p>
                  </a:txBody>
                  <a:tcPr/>
                </a:tc>
                <a:tc>
                  <a:txBody>
                    <a:bodyPr/>
                    <a:lstStyle/>
                    <a:p>
                      <a:r>
                        <a:rPr lang="zh-TW" altLang="en-US" sz="2000" kern="1200" dirty="0" smtClean="0">
                          <a:solidFill>
                            <a:schemeClr val="tx1"/>
                          </a:solidFill>
                          <a:latin typeface="+mn-lt"/>
                          <a:ea typeface="+mn-ea"/>
                          <a:cs typeface="+mn-cs"/>
                        </a:rPr>
                        <a:t>接觸過的人可能知道</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拜訪作者的網站</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製作說明以供將來使用</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聯絡負責人和問問題</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連接該人進入自己的網絡，應邀參加會議</a:t>
                      </a:r>
                      <a:r>
                        <a:rPr lang="en-US" sz="2000" kern="1200" dirty="0" smtClean="0">
                          <a:solidFill>
                            <a:schemeClr val="tx1"/>
                          </a:solidFill>
                          <a:latin typeface="+mn-lt"/>
                          <a:ea typeface="+mn-ea"/>
                          <a:cs typeface="+mn-cs"/>
                        </a:rPr>
                        <a:t> </a:t>
                      </a:r>
                      <a:endParaRPr lang="zh-TW" altLang="en-US" sz="2000" dirty="0"/>
                    </a:p>
                  </a:txBody>
                  <a:tcPr/>
                </a:tc>
              </a:tr>
              <a:tr h="496306">
                <a:tc gridSpan="2">
                  <a:txBody>
                    <a:bodyPr/>
                    <a:lstStyle/>
                    <a:p>
                      <a:r>
                        <a:rPr lang="zh-TW" altLang="en-US" sz="2400" b="1" kern="1200" dirty="0" smtClean="0">
                          <a:solidFill>
                            <a:schemeClr val="tx1"/>
                          </a:solidFill>
                          <a:latin typeface="+mn-lt"/>
                          <a:ea typeface="+mn-ea"/>
                          <a:cs typeface="+mn-cs"/>
                        </a:rPr>
                        <a:t>幫助取得實體館藏</a:t>
                      </a:r>
                      <a:r>
                        <a:rPr lang="en-US" sz="2400" b="1" kern="1200" dirty="0" smtClean="0">
                          <a:solidFill>
                            <a:schemeClr val="tx1"/>
                          </a:solidFill>
                          <a:latin typeface="+mn-lt"/>
                          <a:ea typeface="+mn-ea"/>
                          <a:cs typeface="+mn-cs"/>
                        </a:rPr>
                        <a:t>(to aid access to a physical collection )</a:t>
                      </a:r>
                      <a:endParaRPr lang="zh-TW" altLang="en-US" sz="2400" b="1" dirty="0"/>
                    </a:p>
                  </a:txBody>
                  <a:tcPr/>
                </a:tc>
                <a:tc hMerge="1">
                  <a:txBody>
                    <a:bodyPr/>
                    <a:lstStyle/>
                    <a:p>
                      <a:endParaRPr lang="zh-TW" altLang="en-US" dirty="0"/>
                    </a:p>
                  </a:txBody>
                  <a:tcPr/>
                </a:tc>
              </a:tr>
              <a:tr h="868536">
                <a:tc>
                  <a:txBody>
                    <a:bodyPr/>
                    <a:lstStyle/>
                    <a:p>
                      <a:r>
                        <a:rPr lang="zh-TW" altLang="en-US" sz="2000" kern="1200" dirty="0" smtClean="0">
                          <a:solidFill>
                            <a:schemeClr val="tx1"/>
                          </a:solidFill>
                          <a:latin typeface="+mn-lt"/>
                          <a:ea typeface="+mn-ea"/>
                          <a:cs typeface="+mn-cs"/>
                        </a:rPr>
                        <a:t>確認收集的細節</a:t>
                      </a:r>
                      <a:r>
                        <a:rPr lang="en-US" sz="2000" kern="1200" dirty="0" smtClean="0">
                          <a:solidFill>
                            <a:schemeClr val="tx1"/>
                          </a:solidFill>
                          <a:latin typeface="+mn-lt"/>
                          <a:ea typeface="+mn-ea"/>
                          <a:cs typeface="+mn-cs"/>
                        </a:rPr>
                        <a:t/>
                      </a:r>
                      <a:br>
                        <a:rPr lang="en-US" sz="2000" kern="1200" dirty="0" smtClean="0">
                          <a:solidFill>
                            <a:schemeClr val="tx1"/>
                          </a:solidFill>
                          <a:latin typeface="+mn-lt"/>
                          <a:ea typeface="+mn-ea"/>
                          <a:cs typeface="+mn-cs"/>
                        </a:rPr>
                      </a:br>
                      <a:r>
                        <a:rPr lang="zh-TW" altLang="en-US" sz="2000" kern="1200" dirty="0" smtClean="0">
                          <a:solidFill>
                            <a:schemeClr val="tx1"/>
                          </a:solidFill>
                          <a:latin typeface="+mn-lt"/>
                          <a:ea typeface="+mn-ea"/>
                          <a:cs typeface="+mn-cs"/>
                        </a:rPr>
                        <a:t>安排訪問檔案</a:t>
                      </a:r>
                      <a:r>
                        <a:rPr lang="en-US" sz="2000" kern="1200" dirty="0" smtClean="0">
                          <a:solidFill>
                            <a:schemeClr val="tx1"/>
                          </a:solidFill>
                          <a:latin typeface="+mn-lt"/>
                          <a:ea typeface="+mn-ea"/>
                          <a:cs typeface="+mn-cs"/>
                        </a:rPr>
                        <a:t></a:t>
                      </a:r>
                      <a:endParaRPr lang="zh-TW" altLang="en-US" sz="2000" dirty="0"/>
                    </a:p>
                  </a:txBody>
                  <a:tcPr/>
                </a:tc>
                <a:tc>
                  <a:txBody>
                    <a:bodyPr/>
                    <a:lstStyle/>
                    <a:p>
                      <a:r>
                        <a:rPr lang="zh-TW" altLang="en-US" sz="2000" kern="1200" dirty="0" smtClean="0">
                          <a:solidFill>
                            <a:schemeClr val="tx1"/>
                          </a:solidFill>
                          <a:latin typeface="+mn-lt"/>
                          <a:ea typeface="+mn-ea"/>
                          <a:cs typeface="+mn-cs"/>
                        </a:rPr>
                        <a:t>聯繫檔案至網站</a:t>
                      </a:r>
                      <a:endParaRPr lang="zh-TW" altLang="en-US" sz="2000" dirty="0"/>
                    </a:p>
                  </a:txBody>
                  <a:tcPr/>
                </a:tc>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439718"/>
          </a:xfrm>
        </p:spPr>
        <p:txBody>
          <a:bodyPr>
            <a:normAutofit fontScale="90000"/>
          </a:bodyPr>
          <a:lstStyle/>
          <a:p>
            <a:endParaRPr lang="zh-TW" altLang="en-US" dirty="0"/>
          </a:p>
        </p:txBody>
      </p:sp>
      <p:graphicFrame>
        <p:nvGraphicFramePr>
          <p:cNvPr id="4" name="內容版面配置區 3"/>
          <p:cNvGraphicFramePr>
            <a:graphicFrameLocks noGrp="1"/>
          </p:cNvGraphicFramePr>
          <p:nvPr>
            <p:ph idx="1"/>
          </p:nvPr>
        </p:nvGraphicFramePr>
        <p:xfrm>
          <a:off x="571472" y="1285859"/>
          <a:ext cx="8215370" cy="4572030"/>
        </p:xfrm>
        <a:graphic>
          <a:graphicData uri="http://schemas.openxmlformats.org/drawingml/2006/table">
            <a:tbl>
              <a:tblPr firstRow="1" bandRow="1">
                <a:tableStyleId>{3B4B98B0-60AC-42C2-AFA5-B58CD77FA1E5}</a:tableStyleId>
              </a:tblPr>
              <a:tblGrid>
                <a:gridCol w="4107685"/>
                <a:gridCol w="4107685"/>
              </a:tblGrid>
              <a:tr h="576089">
                <a:tc>
                  <a:txBody>
                    <a:bodyPr/>
                    <a:lstStyle/>
                    <a:p>
                      <a:pPr algn="ctr"/>
                      <a:r>
                        <a:rPr lang="zh-TW" altLang="en-US" sz="2800" dirty="0" smtClean="0"/>
                        <a:t>理由</a:t>
                      </a:r>
                      <a:endParaRPr lang="zh-TW" altLang="en-US" sz="2800" dirty="0"/>
                    </a:p>
                  </a:txBody>
                  <a:tcPr/>
                </a:tc>
                <a:tc>
                  <a:txBody>
                    <a:bodyPr/>
                    <a:lstStyle/>
                    <a:p>
                      <a:pPr algn="ctr"/>
                      <a:r>
                        <a:rPr lang="zh-TW" altLang="en-US" sz="2800" dirty="0" smtClean="0"/>
                        <a:t>活動</a:t>
                      </a:r>
                      <a:endParaRPr lang="zh-TW" altLang="en-US" sz="2800" dirty="0"/>
                    </a:p>
                  </a:txBody>
                  <a:tcPr/>
                </a:tc>
              </a:tr>
              <a:tr h="645362">
                <a:tc gridSpan="2">
                  <a:txBody>
                    <a:bodyPr/>
                    <a:lstStyle/>
                    <a:p>
                      <a:r>
                        <a:rPr lang="zh-TW" altLang="en-US" sz="3200" b="1" kern="1200" dirty="0" smtClean="0">
                          <a:solidFill>
                            <a:schemeClr val="tx1"/>
                          </a:solidFill>
                          <a:latin typeface="+mn-lt"/>
                          <a:ea typeface="+mn-ea"/>
                          <a:cs typeface="+mn-cs"/>
                        </a:rPr>
                        <a:t>確認資訊</a:t>
                      </a:r>
                      <a:r>
                        <a:rPr lang="en-US" sz="3200" b="1" kern="1200" dirty="0" smtClean="0">
                          <a:solidFill>
                            <a:schemeClr val="tx1"/>
                          </a:solidFill>
                          <a:latin typeface="+mn-lt"/>
                          <a:ea typeface="+mn-ea"/>
                          <a:cs typeface="+mn-cs"/>
                        </a:rPr>
                        <a:t> (to confirm information)</a:t>
                      </a:r>
                      <a:endParaRPr lang="zh-TW" altLang="en-US" sz="3200" b="1" dirty="0"/>
                    </a:p>
                  </a:txBody>
                  <a:tcPr/>
                </a:tc>
                <a:tc hMerge="1">
                  <a:txBody>
                    <a:bodyPr/>
                    <a:lstStyle/>
                    <a:p>
                      <a:endParaRPr lang="zh-TW" altLang="en-US" dirty="0"/>
                    </a:p>
                  </a:txBody>
                  <a:tcPr/>
                </a:tc>
              </a:tr>
              <a:tr h="11139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2400" kern="1200" dirty="0" smtClean="0">
                          <a:solidFill>
                            <a:schemeClr val="tx1"/>
                          </a:solidFill>
                          <a:latin typeface="+mn-lt"/>
                          <a:ea typeface="+mn-ea"/>
                          <a:cs typeface="+mn-cs"/>
                        </a:rPr>
                        <a:t>擔心文件的可靠</a:t>
                      </a:r>
                      <a:r>
                        <a:rPr lang="en-US" sz="2400" kern="1200" dirty="0" smtClean="0">
                          <a:solidFill>
                            <a:schemeClr val="tx1"/>
                          </a:solidFill>
                          <a:latin typeface="+mn-lt"/>
                          <a:ea typeface="+mn-ea"/>
                          <a:cs typeface="+mn-cs"/>
                        </a:rPr>
                        <a:t></a:t>
                      </a:r>
                      <a:br>
                        <a:rPr lang="en-US" sz="2400" kern="1200" dirty="0" smtClean="0">
                          <a:solidFill>
                            <a:schemeClr val="tx1"/>
                          </a:solidFill>
                          <a:latin typeface="+mn-lt"/>
                          <a:ea typeface="+mn-ea"/>
                          <a:cs typeface="+mn-cs"/>
                        </a:rPr>
                      </a:br>
                      <a:endParaRPr lang="zh-TW" alt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2400" kern="1200" dirty="0" smtClean="0">
                          <a:solidFill>
                            <a:schemeClr val="tx1"/>
                          </a:solidFill>
                          <a:latin typeface="+mn-lt"/>
                          <a:ea typeface="+mn-ea"/>
                          <a:cs typeface="+mn-cs"/>
                        </a:rPr>
                        <a:t>發布一個問題的討論列表</a:t>
                      </a:r>
                      <a:r>
                        <a:rPr lang="en-US" sz="2400" kern="1200" dirty="0" smtClean="0">
                          <a:solidFill>
                            <a:schemeClr val="tx1"/>
                          </a:solidFill>
                          <a:latin typeface="+mn-lt"/>
                          <a:ea typeface="+mn-ea"/>
                          <a:cs typeface="+mn-cs"/>
                        </a:rPr>
                        <a:t/>
                      </a:r>
                      <a:br>
                        <a:rPr lang="en-US" sz="2400" kern="1200" dirty="0" smtClean="0">
                          <a:solidFill>
                            <a:schemeClr val="tx1"/>
                          </a:solidFill>
                          <a:latin typeface="+mn-lt"/>
                          <a:ea typeface="+mn-ea"/>
                          <a:cs typeface="+mn-cs"/>
                        </a:rPr>
                      </a:br>
                      <a:r>
                        <a:rPr lang="zh-TW" altLang="en-US" sz="2400" kern="1200" dirty="0" smtClean="0">
                          <a:solidFill>
                            <a:schemeClr val="tx1"/>
                          </a:solidFill>
                          <a:latin typeface="+mn-lt"/>
                          <a:ea typeface="+mn-ea"/>
                          <a:cs typeface="+mn-cs"/>
                        </a:rPr>
                        <a:t>聯絡負責人</a:t>
                      </a:r>
                      <a:endParaRPr lang="zh-TW" altLang="en-US" sz="2400" dirty="0"/>
                    </a:p>
                  </a:txBody>
                  <a:tcPr/>
                </a:tc>
              </a:tr>
              <a:tr h="645362">
                <a:tc gridSpan="2">
                  <a:txBody>
                    <a:bodyPr/>
                    <a:lstStyle/>
                    <a:p>
                      <a:r>
                        <a:rPr lang="zh-TW" altLang="en-US" sz="3200" b="1" kern="1200" dirty="0" smtClean="0">
                          <a:solidFill>
                            <a:schemeClr val="tx1"/>
                          </a:solidFill>
                          <a:latin typeface="+mn-lt"/>
                          <a:ea typeface="+mn-ea"/>
                          <a:cs typeface="+mn-cs"/>
                        </a:rPr>
                        <a:t>掌握新知</a:t>
                      </a:r>
                      <a:r>
                        <a:rPr lang="en-US" sz="3200" b="1" kern="1200" dirty="0" smtClean="0">
                          <a:solidFill>
                            <a:schemeClr val="tx1"/>
                          </a:solidFill>
                          <a:latin typeface="+mn-lt"/>
                          <a:ea typeface="+mn-ea"/>
                          <a:cs typeface="+mn-cs"/>
                        </a:rPr>
                        <a:t>(For current awareness)</a:t>
                      </a:r>
                      <a:endParaRPr lang="zh-TW" altLang="en-US" sz="3200" b="1" dirty="0"/>
                    </a:p>
                  </a:txBody>
                  <a:tcPr/>
                </a:tc>
                <a:tc hMerge="1">
                  <a:txBody>
                    <a:bodyPr/>
                    <a:lstStyle/>
                    <a:p>
                      <a:endParaRPr lang="zh-TW" altLang="en-US" dirty="0"/>
                    </a:p>
                  </a:txBody>
                  <a:tcPr/>
                </a:tc>
              </a:tr>
              <a:tr h="1591304">
                <a:tc>
                  <a:txBody>
                    <a:bodyPr/>
                    <a:lstStyle/>
                    <a:p>
                      <a:r>
                        <a:rPr lang="zh-TW" altLang="en-US" sz="2400" kern="1200" dirty="0" smtClean="0">
                          <a:solidFill>
                            <a:schemeClr val="tx1"/>
                          </a:solidFill>
                          <a:latin typeface="+mn-lt"/>
                          <a:ea typeface="+mn-ea"/>
                          <a:cs typeface="+mn-cs"/>
                        </a:rPr>
                        <a:t>遇到新的工作和想知道其他人接觸的工作</a:t>
                      </a:r>
                    </a:p>
                    <a:p>
                      <a:endParaRPr lang="zh-TW" altLang="en-US" sz="2400" dirty="0"/>
                    </a:p>
                  </a:txBody>
                  <a:tcPr/>
                </a:tc>
                <a:tc>
                  <a:txBody>
                    <a:bodyPr/>
                    <a:lstStyle/>
                    <a:p>
                      <a:r>
                        <a:rPr lang="zh-TW" altLang="en-US" sz="2400" kern="1200" dirty="0" smtClean="0">
                          <a:solidFill>
                            <a:schemeClr val="tx1"/>
                          </a:solidFill>
                          <a:latin typeface="+mn-lt"/>
                          <a:ea typeface="+mn-ea"/>
                          <a:cs typeface="+mn-cs"/>
                        </a:rPr>
                        <a:t>接觸作者</a:t>
                      </a:r>
                      <a:r>
                        <a:rPr lang="en-US" sz="2400" kern="1200" dirty="0" smtClean="0">
                          <a:solidFill>
                            <a:schemeClr val="tx1"/>
                          </a:solidFill>
                          <a:latin typeface="+mn-lt"/>
                          <a:ea typeface="+mn-ea"/>
                          <a:cs typeface="+mn-cs"/>
                        </a:rPr>
                        <a:t></a:t>
                      </a:r>
                      <a:br>
                        <a:rPr lang="en-US" sz="2400" kern="1200" dirty="0" smtClean="0">
                          <a:solidFill>
                            <a:schemeClr val="tx1"/>
                          </a:solidFill>
                          <a:latin typeface="+mn-lt"/>
                          <a:ea typeface="+mn-ea"/>
                          <a:cs typeface="+mn-cs"/>
                        </a:rPr>
                      </a:br>
                      <a:r>
                        <a:rPr lang="zh-TW" altLang="en-US" sz="2400" kern="1200" dirty="0" smtClean="0">
                          <a:solidFill>
                            <a:schemeClr val="tx1"/>
                          </a:solidFill>
                          <a:latin typeface="+mn-lt"/>
                          <a:ea typeface="+mn-ea"/>
                          <a:cs typeface="+mn-cs"/>
                        </a:rPr>
                        <a:t>發起網上討論人們工作的類型</a:t>
                      </a:r>
                      <a:r>
                        <a:rPr lang="en-US" sz="2400" kern="1200" dirty="0" smtClean="0">
                          <a:solidFill>
                            <a:schemeClr val="tx1"/>
                          </a:solidFill>
                          <a:latin typeface="+mn-lt"/>
                          <a:ea typeface="+mn-ea"/>
                          <a:cs typeface="+mn-cs"/>
                        </a:rPr>
                        <a:t/>
                      </a:r>
                      <a:br>
                        <a:rPr lang="en-US" sz="2400" kern="1200" dirty="0" smtClean="0">
                          <a:solidFill>
                            <a:schemeClr val="tx1"/>
                          </a:solidFill>
                          <a:latin typeface="+mn-lt"/>
                          <a:ea typeface="+mn-ea"/>
                          <a:cs typeface="+mn-cs"/>
                        </a:rPr>
                      </a:br>
                      <a:r>
                        <a:rPr lang="zh-TW" altLang="en-US" sz="2400" kern="1200" dirty="0" smtClean="0">
                          <a:solidFill>
                            <a:schemeClr val="tx1"/>
                          </a:solidFill>
                          <a:latin typeface="+mn-lt"/>
                          <a:ea typeface="+mn-ea"/>
                          <a:cs typeface="+mn-cs"/>
                        </a:rPr>
                        <a:t>接觸的人在討論名單之外</a:t>
                      </a:r>
                      <a:endParaRPr lang="zh-TW" altLang="en-US" sz="2400" dirty="0"/>
                    </a:p>
                  </a:txBody>
                  <a:tcPr/>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582594"/>
          </a:xfrm>
        </p:spPr>
        <p:txBody>
          <a:bodyPr>
            <a:normAutofit fontScale="90000"/>
          </a:bodyPr>
          <a:lstStyle/>
          <a:p>
            <a:endParaRPr lang="zh-TW" altLang="en-US" dirty="0"/>
          </a:p>
        </p:txBody>
      </p:sp>
      <p:sp>
        <p:nvSpPr>
          <p:cNvPr id="3" name="內容版面配置區 2"/>
          <p:cNvSpPr>
            <a:spLocks noGrp="1"/>
          </p:cNvSpPr>
          <p:nvPr>
            <p:ph idx="1"/>
          </p:nvPr>
        </p:nvSpPr>
        <p:spPr>
          <a:xfrm>
            <a:off x="428596" y="1071546"/>
            <a:ext cx="8258204" cy="5500726"/>
          </a:xfrm>
        </p:spPr>
        <p:txBody>
          <a:bodyPr>
            <a:normAutofit/>
          </a:bodyPr>
          <a:lstStyle/>
          <a:p>
            <a:r>
              <a:rPr lang="zh-TW" altLang="en-US" sz="4000" dirty="0" smtClean="0"/>
              <a:t> </a:t>
            </a:r>
            <a:r>
              <a:rPr lang="en-US" sz="4000" dirty="0" err="1" smtClean="0"/>
              <a:t>Netchaining</a:t>
            </a:r>
            <a:r>
              <a:rPr lang="zh-TW" altLang="en-US" sz="4000" dirty="0" smtClean="0"/>
              <a:t>往往加深和擴大聯繫基礎上的權威。 參加者聯繫人們接受權威的某些方面，為了檢查資料。這些連接很廣泛，也許他們在涉及一些專業活動或討論的問題不屬於正式的論壇。為了這些這些連接，訊息的即時性是一個很重要的部分。</a:t>
            </a:r>
            <a:r>
              <a:rPr lang="en-US" dirty="0" smtClean="0"/>
              <a:t/>
            </a:r>
            <a:br>
              <a:rPr lang="en-US" dirty="0" smtClean="0"/>
            </a:br>
            <a:endParaRPr lang="zh-TW" alt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439718"/>
          </a:xfrm>
        </p:spPr>
        <p:txBody>
          <a:bodyPr>
            <a:normAutofit fontScale="90000"/>
          </a:bodyPr>
          <a:lstStyle/>
          <a:p>
            <a:endParaRPr lang="zh-TW" altLang="en-US" dirty="0"/>
          </a:p>
        </p:txBody>
      </p:sp>
      <p:sp>
        <p:nvSpPr>
          <p:cNvPr id="3" name="內容版面配置區 2"/>
          <p:cNvSpPr>
            <a:spLocks noGrp="1"/>
          </p:cNvSpPr>
          <p:nvPr>
            <p:ph idx="1"/>
          </p:nvPr>
        </p:nvSpPr>
        <p:spPr>
          <a:xfrm>
            <a:off x="457200" y="1214422"/>
            <a:ext cx="8229600" cy="4911741"/>
          </a:xfrm>
        </p:spPr>
        <p:txBody>
          <a:bodyPr>
            <a:normAutofit/>
          </a:bodyPr>
          <a:lstStyle/>
          <a:p>
            <a:r>
              <a:rPr lang="en-US" b="1" dirty="0" err="1" smtClean="0"/>
              <a:t>Netchaining</a:t>
            </a:r>
            <a:r>
              <a:rPr lang="en-US" dirty="0" smtClean="0"/>
              <a:t> is an important way of gathering information by following broad and unpredictable information paths.  It has the </a:t>
            </a:r>
            <a:r>
              <a:rPr lang="en-US" b="1" dirty="0" smtClean="0"/>
              <a:t>potential to contribute to interdisciplinary exchanges.</a:t>
            </a:r>
            <a:endParaRPr lang="zh-TW" altLang="en-US" dirty="0" smtClean="0"/>
          </a:p>
          <a:p>
            <a:r>
              <a:rPr lang="en-US" dirty="0" err="1" smtClean="0"/>
              <a:t>Netchaining</a:t>
            </a:r>
            <a:r>
              <a:rPr lang="zh-TW" altLang="en-US" dirty="0" smtClean="0"/>
              <a:t>是收集資料的一個重要的方式，藉由許多廣泛的和不可預測的資料途徑。這有可能促進跨學科交流。</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511156"/>
          </a:xfrm>
        </p:spPr>
        <p:txBody>
          <a:bodyPr>
            <a:normAutofit fontScale="90000"/>
          </a:bodyPr>
          <a:lstStyle/>
          <a:p>
            <a:endParaRPr lang="zh-TW" altLang="en-US" dirty="0"/>
          </a:p>
        </p:txBody>
      </p:sp>
      <p:sp>
        <p:nvSpPr>
          <p:cNvPr id="3" name="內容版面配置區 2"/>
          <p:cNvSpPr>
            <a:spLocks noGrp="1"/>
          </p:cNvSpPr>
          <p:nvPr>
            <p:ph idx="1"/>
          </p:nvPr>
        </p:nvSpPr>
        <p:spPr>
          <a:xfrm>
            <a:off x="457200" y="1000108"/>
            <a:ext cx="8229600" cy="5126055"/>
          </a:xfrm>
        </p:spPr>
        <p:txBody>
          <a:bodyPr>
            <a:noAutofit/>
          </a:bodyPr>
          <a:lstStyle/>
          <a:p>
            <a:r>
              <a:rPr lang="en-US" sz="3600" dirty="0" smtClean="0"/>
              <a:t>The multiplicity of sources, formats, and textual information that could be quickly brought together form a basis of exploration that allows scholars to see different meanings and aspects of the topic.</a:t>
            </a:r>
          </a:p>
          <a:p>
            <a:r>
              <a:rPr lang="zh-TW" altLang="en-US" sz="3600" dirty="0" smtClean="0"/>
              <a:t>多重的來源、格式和文字信息可以迅速匯集形成的基礎上探索，允許學者看到不同的內涵和方面的話題。</a:t>
            </a:r>
            <a:endParaRPr lang="zh-TW" alt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endParaRPr lang="en-US" altLang="zh-TW" dirty="0" smtClean="0"/>
          </a:p>
          <a:p>
            <a:r>
              <a:rPr lang="zh-TW" altLang="en-US" dirty="0" smtClean="0"/>
              <a:t>變化的推動力明顯控制在於人文領域的邊緣。</a:t>
            </a:r>
          </a:p>
          <a:p>
            <a:r>
              <a:rPr lang="en-US" sz="1900" dirty="0" smtClean="0">
                <a:solidFill>
                  <a:schemeClr val="tx2">
                    <a:lumMod val="75000"/>
                    <a:lumOff val="25000"/>
                  </a:schemeClr>
                </a:solidFill>
              </a:rPr>
              <a:t> </a:t>
            </a:r>
            <a:r>
              <a:rPr lang="en-US" sz="1800" dirty="0" smtClean="0">
                <a:solidFill>
                  <a:schemeClr val="tx2">
                    <a:lumMod val="75000"/>
                    <a:lumOff val="25000"/>
                  </a:schemeClr>
                </a:solidFill>
              </a:rPr>
              <a:t>An impulse for change had been apparently contained in peripheries of the humanities field. </a:t>
            </a:r>
            <a:endParaRPr lang="zh-TW" altLang="en-US" sz="1800" dirty="0" smtClean="0">
              <a:solidFill>
                <a:schemeClr val="tx2">
                  <a:lumMod val="75000"/>
                  <a:lumOff val="25000"/>
                </a:schemeClr>
              </a:solidFill>
            </a:endParaRPr>
          </a:p>
          <a:p>
            <a:endParaRPr lang="zh-TW" altLang="en-US" sz="3300" dirty="0" smtClean="0"/>
          </a:p>
          <a:p>
            <a:r>
              <a:rPr lang="zh-TW" altLang="en-US" dirty="0" smtClean="0"/>
              <a:t>主要原因被認為是人文學研究的本質，資訊傳播科技（</a:t>
            </a:r>
            <a:r>
              <a:rPr lang="en-US" dirty="0" smtClean="0"/>
              <a:t>ICT</a:t>
            </a:r>
            <a:r>
              <a:rPr lang="zh-TW" altLang="en-US" dirty="0" smtClean="0"/>
              <a:t>）的限制，和學者們一般對科技的抵制。</a:t>
            </a:r>
            <a:endParaRPr lang="en-US" altLang="zh-TW" dirty="0" smtClean="0"/>
          </a:p>
          <a:p>
            <a:r>
              <a:rPr lang="en-US" sz="1800" dirty="0" smtClean="0">
                <a:solidFill>
                  <a:schemeClr val="tx2">
                    <a:lumMod val="75000"/>
                    <a:lumOff val="25000"/>
                  </a:schemeClr>
                </a:solidFill>
              </a:rPr>
              <a:t>The main reasons were often identified as the nature of humanities research, limitation of information and communication technology (ICT), and scholars’ resistance to technology in general.</a:t>
            </a:r>
            <a:endParaRPr lang="zh-TW" altLang="en-US" sz="1800" dirty="0" smtClean="0">
              <a:solidFill>
                <a:schemeClr val="tx2">
                  <a:lumMod val="75000"/>
                  <a:lumOff val="25000"/>
                </a:schemeClr>
              </a:solidFill>
            </a:endParaRPr>
          </a:p>
          <a:p>
            <a:pPr>
              <a:buNone/>
            </a:pPr>
            <a:endParaRPr lang="zh-TW" alt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439718"/>
          </a:xfrm>
        </p:spPr>
        <p:txBody>
          <a:bodyPr>
            <a:normAutofit fontScale="90000"/>
          </a:bodyPr>
          <a:lstStyle/>
          <a:p>
            <a:endParaRPr lang="zh-TW" altLang="en-US" dirty="0"/>
          </a:p>
        </p:txBody>
      </p:sp>
      <p:sp>
        <p:nvSpPr>
          <p:cNvPr id="3" name="內容版面配置區 2"/>
          <p:cNvSpPr>
            <a:spLocks noGrp="1"/>
          </p:cNvSpPr>
          <p:nvPr>
            <p:ph idx="1"/>
          </p:nvPr>
        </p:nvSpPr>
        <p:spPr>
          <a:xfrm>
            <a:off x="457200" y="1000108"/>
            <a:ext cx="8229600" cy="5126055"/>
          </a:xfrm>
        </p:spPr>
        <p:txBody>
          <a:bodyPr>
            <a:normAutofit fontScale="77500" lnSpcReduction="20000"/>
          </a:bodyPr>
          <a:lstStyle/>
          <a:p>
            <a:r>
              <a:rPr lang="en-US" sz="5200" dirty="0" smtClean="0"/>
              <a:t>Electronic access to large amounts of materials from different sources allows a scholar to make comparisons and see connections, which was not possible before.</a:t>
            </a:r>
          </a:p>
          <a:p>
            <a:r>
              <a:rPr lang="zh-TW" altLang="en-US" sz="5200" dirty="0" smtClean="0"/>
              <a:t>電子獲得大量的材料從不同來源，允許學者進行比較和連接，這是以前不可能做的。</a:t>
            </a:r>
          </a:p>
          <a:p>
            <a:endParaRPr lang="zh-TW"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zh-TW" dirty="0" smtClean="0"/>
              <a:t> </a:t>
            </a:r>
            <a:endParaRPr lang="zh-TW" altLang="zh-TW" dirty="0"/>
          </a:p>
        </p:txBody>
      </p:sp>
      <p:sp>
        <p:nvSpPr>
          <p:cNvPr id="9219" name="Rectangle 3"/>
          <p:cNvSpPr>
            <a:spLocks noGrp="1" noChangeArrowheads="1"/>
          </p:cNvSpPr>
          <p:nvPr>
            <p:ph idx="1"/>
          </p:nvPr>
        </p:nvSpPr>
        <p:spPr/>
        <p:txBody>
          <a:bodyPr/>
          <a:lstStyle/>
          <a:p>
            <a:pPr>
              <a:lnSpc>
                <a:spcPct val="90000"/>
              </a:lnSpc>
              <a:buFontTx/>
              <a:buNone/>
            </a:pPr>
            <a:r>
              <a:rPr lang="en-US" altLang="zh-TW" sz="2000" dirty="0"/>
              <a:t>Although some scholars thought that digital environments </a:t>
            </a:r>
            <a:r>
              <a:rPr lang="en-US" altLang="zh-TW" sz="2000" dirty="0" smtClean="0"/>
              <a:t>were</a:t>
            </a:r>
          </a:p>
          <a:p>
            <a:pPr>
              <a:lnSpc>
                <a:spcPct val="90000"/>
              </a:lnSpc>
              <a:buFontTx/>
              <a:buNone/>
            </a:pPr>
            <a:r>
              <a:rPr lang="en-US" altLang="zh-TW" sz="2000" dirty="0" smtClean="0"/>
              <a:t>not conducive </a:t>
            </a:r>
            <a:r>
              <a:rPr lang="en-US" altLang="zh-TW" sz="2000" dirty="0"/>
              <a:t>to browsing </a:t>
            </a:r>
            <a:r>
              <a:rPr lang="en-US" altLang="zh-TW" sz="2000" dirty="0" err="1"/>
              <a:t>andserendipitous</a:t>
            </a:r>
            <a:r>
              <a:rPr lang="en-US" altLang="zh-TW" sz="2000" dirty="0"/>
              <a:t> discovery, others </a:t>
            </a:r>
            <a:endParaRPr lang="en-US" altLang="zh-TW" sz="2000" dirty="0" smtClean="0"/>
          </a:p>
          <a:p>
            <a:pPr>
              <a:lnSpc>
                <a:spcPct val="90000"/>
              </a:lnSpc>
              <a:buFontTx/>
              <a:buNone/>
            </a:pPr>
            <a:r>
              <a:rPr lang="en-US" altLang="zh-TW" sz="2000" dirty="0" smtClean="0"/>
              <a:t>found that they </a:t>
            </a:r>
            <a:r>
              <a:rPr lang="en-US" altLang="zh-TW" sz="2000" dirty="0"/>
              <a:t>allowed new forms or serendipity to emerge.</a:t>
            </a:r>
          </a:p>
          <a:p>
            <a:pPr>
              <a:lnSpc>
                <a:spcPct val="90000"/>
              </a:lnSpc>
              <a:buFontTx/>
              <a:buNone/>
            </a:pPr>
            <a:endParaRPr lang="en-US" altLang="zh-TW" sz="2000" dirty="0"/>
          </a:p>
          <a:p>
            <a:pPr>
              <a:lnSpc>
                <a:spcPct val="90000"/>
              </a:lnSpc>
              <a:buFontTx/>
              <a:buNone/>
            </a:pPr>
            <a:r>
              <a:rPr lang="zh-TW" altLang="en-US" sz="2000" dirty="0">
                <a:solidFill>
                  <a:srgbClr val="000000"/>
                </a:solidFill>
                <a:latin typeface="Times New Roman" pitchFamily="18" charset="0"/>
                <a:cs typeface="Times New Roman" pitchFamily="18" charset="0"/>
              </a:rPr>
              <a:t>雖然一些學者認為，數位環境並不有助於瀏覽和發現資訊奇遇，然而，</a:t>
            </a:r>
          </a:p>
          <a:p>
            <a:pPr>
              <a:lnSpc>
                <a:spcPct val="90000"/>
              </a:lnSpc>
              <a:buFontTx/>
              <a:buNone/>
            </a:pPr>
            <a:r>
              <a:rPr lang="zh-TW" altLang="en-US" sz="2000" dirty="0">
                <a:solidFill>
                  <a:srgbClr val="000000"/>
                </a:solidFill>
                <a:latin typeface="Times New Roman" pitchFamily="18" charset="0"/>
                <a:cs typeface="Times New Roman" pitchFamily="18" charset="0"/>
              </a:rPr>
              <a:t>有一些學者發現，新形式的出現是允許的。</a:t>
            </a:r>
            <a:r>
              <a:rPr lang="zh-TW" altLang="en-US" sz="2000" dirty="0"/>
              <a:t> </a:t>
            </a:r>
          </a:p>
          <a:p>
            <a:pPr>
              <a:lnSpc>
                <a:spcPct val="90000"/>
              </a:lnSpc>
              <a:buFontTx/>
              <a:buNone/>
            </a:pPr>
            <a:endParaRPr lang="en-US" altLang="zh-TW"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67494"/>
            <a:ext cx="8229600" cy="232548"/>
          </a:xfrm>
        </p:spPr>
        <p:txBody>
          <a:bodyPr>
            <a:normAutofit fontScale="90000"/>
          </a:bodyPr>
          <a:lstStyle/>
          <a:p>
            <a:r>
              <a:rPr lang="en-US" altLang="zh-TW" dirty="0" smtClean="0"/>
              <a:t> </a:t>
            </a:r>
            <a:endParaRPr lang="zh-TW" altLang="zh-TW" dirty="0"/>
          </a:p>
        </p:txBody>
      </p:sp>
      <p:sp>
        <p:nvSpPr>
          <p:cNvPr id="5123" name="Rectangle 3"/>
          <p:cNvSpPr>
            <a:spLocks noGrp="1" noChangeArrowheads="1"/>
          </p:cNvSpPr>
          <p:nvPr>
            <p:ph idx="1"/>
          </p:nvPr>
        </p:nvSpPr>
        <p:spPr>
          <a:xfrm>
            <a:off x="428596" y="1071546"/>
            <a:ext cx="8229600" cy="4572000"/>
          </a:xfrm>
        </p:spPr>
        <p:txBody>
          <a:bodyPr>
            <a:noAutofit/>
          </a:bodyPr>
          <a:lstStyle/>
          <a:p>
            <a:pPr>
              <a:lnSpc>
                <a:spcPct val="80000"/>
              </a:lnSpc>
              <a:buFontTx/>
              <a:buNone/>
            </a:pPr>
            <a:r>
              <a:rPr lang="en-US" altLang="zh-TW" sz="1800" dirty="0"/>
              <a:t>Serendipitous discovery also happens by opening several windows on </a:t>
            </a:r>
            <a:endParaRPr lang="en-US" altLang="zh-TW" sz="1800" dirty="0" smtClean="0"/>
          </a:p>
          <a:p>
            <a:pPr>
              <a:lnSpc>
                <a:spcPct val="80000"/>
              </a:lnSpc>
              <a:buFontTx/>
              <a:buNone/>
            </a:pPr>
            <a:r>
              <a:rPr lang="en-US" altLang="zh-TW" sz="1800" dirty="0" smtClean="0"/>
              <a:t>The computer </a:t>
            </a:r>
            <a:r>
              <a:rPr lang="en-US" altLang="zh-TW" sz="1800" dirty="0"/>
              <a:t>desktop.  There are similarities between serendipitous </a:t>
            </a:r>
            <a:endParaRPr lang="en-US" altLang="zh-TW" sz="1800" dirty="0" smtClean="0"/>
          </a:p>
          <a:p>
            <a:pPr>
              <a:lnSpc>
                <a:spcPct val="80000"/>
              </a:lnSpc>
              <a:buFontTx/>
              <a:buNone/>
            </a:pPr>
            <a:r>
              <a:rPr lang="en-US" altLang="zh-TW" sz="1800" dirty="0" smtClean="0"/>
              <a:t>discovery </a:t>
            </a:r>
            <a:r>
              <a:rPr lang="en-US" altLang="zh-TW" sz="1800" dirty="0"/>
              <a:t>that </a:t>
            </a:r>
            <a:r>
              <a:rPr lang="en-US" altLang="zh-TW" sz="1800" dirty="0" smtClean="0"/>
              <a:t>happens </a:t>
            </a:r>
            <a:r>
              <a:rPr lang="en-US" altLang="zh-TW" sz="1800" dirty="0"/>
              <a:t>in browsing books or other media </a:t>
            </a:r>
            <a:r>
              <a:rPr lang="en-US" altLang="zh-TW" sz="1800" dirty="0" smtClean="0"/>
              <a:t>and </a:t>
            </a:r>
          </a:p>
          <a:p>
            <a:pPr>
              <a:lnSpc>
                <a:spcPct val="80000"/>
              </a:lnSpc>
              <a:buFontTx/>
              <a:buNone/>
            </a:pPr>
            <a:r>
              <a:rPr lang="en-US" altLang="zh-TW" sz="1800" dirty="0" smtClean="0"/>
              <a:t>serendipity </a:t>
            </a:r>
            <a:r>
              <a:rPr lang="en-US" altLang="zh-TW" sz="1800" dirty="0"/>
              <a:t>occurring when someone </a:t>
            </a:r>
            <a:r>
              <a:rPr lang="en-US" altLang="zh-TW" sz="1800" dirty="0" smtClean="0"/>
              <a:t>works </a:t>
            </a:r>
            <a:r>
              <a:rPr lang="en-US" altLang="zh-TW" sz="1800" dirty="0"/>
              <a:t>with several computer </a:t>
            </a:r>
            <a:endParaRPr lang="en-US" altLang="zh-TW" sz="1800" dirty="0" smtClean="0"/>
          </a:p>
          <a:p>
            <a:pPr>
              <a:lnSpc>
                <a:spcPct val="80000"/>
              </a:lnSpc>
              <a:buFontTx/>
              <a:buNone/>
            </a:pPr>
            <a:r>
              <a:rPr lang="en-US" altLang="zh-TW" sz="1800" dirty="0" smtClean="0"/>
              <a:t>windows</a:t>
            </a:r>
            <a:r>
              <a:rPr lang="en-US" altLang="zh-TW" sz="1800" dirty="0"/>
              <a:t>.  Library books are organized by subject, so </a:t>
            </a:r>
            <a:r>
              <a:rPr lang="en-US" altLang="zh-TW" sz="1800" dirty="0" smtClean="0"/>
              <a:t>shelves </a:t>
            </a:r>
            <a:r>
              <a:rPr lang="en-US" altLang="zh-TW" sz="1800" dirty="0"/>
              <a:t>collocate </a:t>
            </a:r>
            <a:endParaRPr lang="en-US" altLang="zh-TW" sz="1800" dirty="0" smtClean="0"/>
          </a:p>
          <a:p>
            <a:pPr>
              <a:lnSpc>
                <a:spcPct val="80000"/>
              </a:lnSpc>
              <a:buFontTx/>
              <a:buNone/>
            </a:pPr>
            <a:r>
              <a:rPr lang="en-US" altLang="zh-TW" sz="1800" dirty="0" smtClean="0"/>
              <a:t>books </a:t>
            </a:r>
            <a:r>
              <a:rPr lang="en-US" altLang="zh-TW" sz="1800" dirty="0"/>
              <a:t>that may be relevant to someone working on that subject.  </a:t>
            </a:r>
          </a:p>
          <a:p>
            <a:pPr>
              <a:lnSpc>
                <a:spcPct val="80000"/>
              </a:lnSpc>
              <a:buFontTx/>
              <a:buNone/>
            </a:pPr>
            <a:r>
              <a:rPr lang="en-US" altLang="zh-TW" sz="1800" dirty="0"/>
              <a:t>Windows contain the content related to the scholar’s research interests, </a:t>
            </a:r>
            <a:endParaRPr lang="en-US" altLang="zh-TW" sz="1800" dirty="0" smtClean="0"/>
          </a:p>
          <a:p>
            <a:pPr>
              <a:lnSpc>
                <a:spcPct val="80000"/>
              </a:lnSpc>
              <a:buFontTx/>
              <a:buNone/>
            </a:pPr>
            <a:r>
              <a:rPr lang="en-US" altLang="zh-TW" sz="1800" dirty="0" smtClean="0"/>
              <a:t>and </a:t>
            </a:r>
            <a:r>
              <a:rPr lang="en-US" altLang="zh-TW" sz="1800" dirty="0"/>
              <a:t>they </a:t>
            </a:r>
            <a:r>
              <a:rPr lang="en-US" altLang="zh-TW" sz="1800" dirty="0" smtClean="0"/>
              <a:t>collocate </a:t>
            </a:r>
            <a:r>
              <a:rPr lang="en-US" altLang="zh-TW" sz="1800" dirty="0"/>
              <a:t>materials around the researcher’s sense of what is </a:t>
            </a:r>
            <a:endParaRPr lang="en-US" altLang="zh-TW" sz="1800" dirty="0" smtClean="0"/>
          </a:p>
          <a:p>
            <a:pPr>
              <a:lnSpc>
                <a:spcPct val="80000"/>
              </a:lnSpc>
              <a:buFontTx/>
              <a:buNone/>
            </a:pPr>
            <a:r>
              <a:rPr lang="en-US" altLang="zh-TW" sz="1800" dirty="0" smtClean="0"/>
              <a:t>relevant</a:t>
            </a:r>
            <a:r>
              <a:rPr lang="en-US" altLang="zh-TW" sz="1800" dirty="0"/>
              <a:t>. [is the example </a:t>
            </a:r>
            <a:r>
              <a:rPr lang="en-US" altLang="zh-TW" sz="1800" dirty="0" smtClean="0"/>
              <a:t>for </a:t>
            </a:r>
            <a:r>
              <a:rPr lang="en-US" altLang="zh-TW" sz="1800" dirty="0"/>
              <a:t>the convergence of the parallel flows] </a:t>
            </a:r>
          </a:p>
          <a:p>
            <a:pPr>
              <a:lnSpc>
                <a:spcPct val="80000"/>
              </a:lnSpc>
              <a:buFontTx/>
              <a:buNone/>
            </a:pPr>
            <a:endParaRPr lang="en-US" altLang="zh-TW" sz="1800" dirty="0"/>
          </a:p>
          <a:p>
            <a:pPr>
              <a:lnSpc>
                <a:spcPct val="80000"/>
              </a:lnSpc>
              <a:buFontTx/>
              <a:buNone/>
            </a:pPr>
            <a:r>
              <a:rPr lang="zh-TW" altLang="en-US" sz="1800" dirty="0"/>
              <a:t>資訊奇遇也出現在電腦桌面開啟的視窗。資訊奇遇的發生在瀏覽書籍或其他媒體</a:t>
            </a:r>
          </a:p>
          <a:p>
            <a:pPr>
              <a:lnSpc>
                <a:spcPct val="80000"/>
              </a:lnSpc>
              <a:buFontTx/>
              <a:buNone/>
            </a:pPr>
            <a:r>
              <a:rPr lang="zh-TW" altLang="en-US" sz="1800" dirty="0"/>
              <a:t>時與資訊意外發現時這兩者間的有著相似之處。圖書館的書籍是由學科主題組織</a:t>
            </a:r>
          </a:p>
          <a:p>
            <a:pPr>
              <a:lnSpc>
                <a:spcPct val="80000"/>
              </a:lnSpc>
              <a:buFontTx/>
              <a:buNone/>
            </a:pPr>
            <a:r>
              <a:rPr lang="zh-TW" altLang="en-US" sz="1800" dirty="0"/>
              <a:t>而成，以致於架上書籍的編排可能和某學者會研究的學科主題有關。視窗包含</a:t>
            </a:r>
          </a:p>
          <a:p>
            <a:pPr>
              <a:lnSpc>
                <a:spcPct val="80000"/>
              </a:lnSpc>
              <a:buFontTx/>
              <a:buNone/>
            </a:pPr>
            <a:r>
              <a:rPr lang="zh-TW" altLang="en-US" sz="1800" dirty="0"/>
              <a:t>的內容與學者的研究興趣有關，視窗圍繞著研究者判定有關於研究的靈感搭配研</a:t>
            </a:r>
          </a:p>
          <a:p>
            <a:pPr>
              <a:lnSpc>
                <a:spcPct val="80000"/>
              </a:lnSpc>
              <a:buFontTx/>
              <a:buNone/>
            </a:pPr>
            <a:r>
              <a:rPr lang="zh-TW" altLang="en-US" sz="1800" dirty="0"/>
              <a:t>究的材料。 </a:t>
            </a:r>
            <a:r>
              <a:rPr lang="en-US" altLang="zh-TW" sz="1800" dirty="0"/>
              <a:t>[</a:t>
            </a:r>
            <a:r>
              <a:rPr lang="zh-TW" altLang="en-US" sz="1800" dirty="0"/>
              <a:t>舉例</a:t>
            </a:r>
            <a:r>
              <a:rPr lang="en-US" altLang="zh-TW" sz="1800" dirty="0"/>
              <a:t>:</a:t>
            </a:r>
            <a:r>
              <a:rPr lang="zh-TW" altLang="en-US" sz="1800" dirty="0"/>
              <a:t>銜接平行流動</a:t>
            </a:r>
            <a:r>
              <a:rPr lang="en-US" altLang="zh-TW" sz="1800" dirty="0"/>
              <a:t>]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zh-TW" dirty="0" smtClean="0"/>
              <a:t> </a:t>
            </a:r>
            <a:br>
              <a:rPr lang="en-US" altLang="zh-TW" dirty="0" smtClean="0"/>
            </a:br>
            <a:endParaRPr lang="zh-TW" altLang="zh-TW" dirty="0"/>
          </a:p>
        </p:txBody>
      </p:sp>
      <p:sp>
        <p:nvSpPr>
          <p:cNvPr id="7171" name="Rectangle 3"/>
          <p:cNvSpPr>
            <a:spLocks noGrp="1" noChangeArrowheads="1"/>
          </p:cNvSpPr>
          <p:nvPr>
            <p:ph idx="1"/>
          </p:nvPr>
        </p:nvSpPr>
        <p:spPr/>
        <p:txBody>
          <a:bodyPr/>
          <a:lstStyle/>
          <a:p>
            <a:pPr>
              <a:lnSpc>
                <a:spcPct val="80000"/>
              </a:lnSpc>
              <a:buFontTx/>
              <a:buNone/>
            </a:pPr>
            <a:r>
              <a:rPr lang="en-US" altLang="zh-TW" sz="2000" dirty="0"/>
              <a:t>The new ways of working, which rely on quick retrieval of </a:t>
            </a:r>
            <a:endParaRPr lang="en-US" altLang="zh-TW" sz="2000" dirty="0" smtClean="0"/>
          </a:p>
          <a:p>
            <a:pPr>
              <a:lnSpc>
                <a:spcPct val="80000"/>
              </a:lnSpc>
              <a:buFontTx/>
              <a:buNone/>
            </a:pPr>
            <a:r>
              <a:rPr lang="en-US" altLang="zh-TW" sz="2000" dirty="0" err="1" smtClean="0"/>
              <a:t>Largeamounts</a:t>
            </a:r>
            <a:r>
              <a:rPr lang="en-US" altLang="zh-TW" sz="2000" dirty="0" smtClean="0"/>
              <a:t> of </a:t>
            </a:r>
            <a:r>
              <a:rPr lang="en-US" altLang="zh-TW" sz="2000" dirty="0"/>
              <a:t>materials and searching of patterns, </a:t>
            </a:r>
            <a:endParaRPr lang="en-US" altLang="zh-TW" sz="2000" dirty="0" smtClean="0"/>
          </a:p>
          <a:p>
            <a:pPr>
              <a:lnSpc>
                <a:spcPct val="80000"/>
              </a:lnSpc>
              <a:buFontTx/>
              <a:buNone/>
            </a:pPr>
            <a:r>
              <a:rPr lang="en-US" altLang="zh-TW" sz="2000" dirty="0" smtClean="0"/>
              <a:t>encourage </a:t>
            </a:r>
            <a:r>
              <a:rPr lang="en-US" altLang="zh-TW" sz="2000" dirty="0"/>
              <a:t>a new type </a:t>
            </a:r>
            <a:r>
              <a:rPr lang="en-US" altLang="zh-TW" sz="2000" dirty="0" smtClean="0"/>
              <a:t>of </a:t>
            </a:r>
            <a:r>
              <a:rPr lang="en-US" altLang="zh-TW" sz="2000" dirty="0" err="1" smtClean="0"/>
              <a:t>investigation.Some</a:t>
            </a:r>
            <a:r>
              <a:rPr lang="en-US" altLang="zh-TW" sz="2000" dirty="0" smtClean="0"/>
              <a:t> </a:t>
            </a:r>
            <a:r>
              <a:rPr lang="en-US" altLang="zh-TW" sz="2000" dirty="0"/>
              <a:t>serendipitous </a:t>
            </a:r>
            <a:endParaRPr lang="en-US" altLang="zh-TW" sz="2000" dirty="0" smtClean="0"/>
          </a:p>
          <a:p>
            <a:pPr>
              <a:lnSpc>
                <a:spcPct val="80000"/>
              </a:lnSpc>
              <a:buFontTx/>
              <a:buNone/>
            </a:pPr>
            <a:r>
              <a:rPr lang="en-US" altLang="zh-TW" sz="2000" dirty="0" smtClean="0"/>
              <a:t>discoveries </a:t>
            </a:r>
            <a:r>
              <a:rPr lang="en-US" altLang="zh-TW" sz="2000" dirty="0"/>
              <a:t>emerge in moving quickly </a:t>
            </a:r>
            <a:r>
              <a:rPr lang="en-US" altLang="zh-TW" sz="2000" dirty="0" smtClean="0"/>
              <a:t>through </a:t>
            </a:r>
            <a:r>
              <a:rPr lang="en-US" altLang="zh-TW" sz="2000" dirty="0"/>
              <a:t>large amounts of </a:t>
            </a:r>
            <a:endParaRPr lang="en-US" altLang="zh-TW" sz="2000" dirty="0" smtClean="0"/>
          </a:p>
          <a:p>
            <a:pPr>
              <a:lnSpc>
                <a:spcPct val="80000"/>
              </a:lnSpc>
              <a:buFontTx/>
              <a:buNone/>
            </a:pPr>
            <a:r>
              <a:rPr lang="en-US" altLang="zh-TW" sz="2000" dirty="0" smtClean="0"/>
              <a:t>diverse </a:t>
            </a:r>
            <a:r>
              <a:rPr lang="en-US" altLang="zh-TW" sz="2000" dirty="0"/>
              <a:t>materials when </a:t>
            </a:r>
            <a:r>
              <a:rPr lang="en-US" altLang="zh-TW" sz="2000" b="1" dirty="0"/>
              <a:t>juxtaposition</a:t>
            </a:r>
            <a:r>
              <a:rPr lang="en-US" altLang="zh-TW" sz="2000" dirty="0"/>
              <a:t> </a:t>
            </a:r>
            <a:r>
              <a:rPr lang="en-US" altLang="zh-TW" sz="2000" dirty="0" smtClean="0"/>
              <a:t>of ideas </a:t>
            </a:r>
            <a:r>
              <a:rPr lang="en-US" altLang="zh-TW" sz="2000" dirty="0"/>
              <a:t>and information </a:t>
            </a:r>
            <a:endParaRPr lang="en-US" altLang="zh-TW" sz="2000" dirty="0" smtClean="0"/>
          </a:p>
          <a:p>
            <a:pPr>
              <a:lnSpc>
                <a:spcPct val="80000"/>
              </a:lnSpc>
              <a:buFontTx/>
              <a:buNone/>
            </a:pPr>
            <a:r>
              <a:rPr lang="en-US" altLang="zh-TW" sz="2000" dirty="0" smtClean="0"/>
              <a:t>trigger </a:t>
            </a:r>
            <a:r>
              <a:rPr lang="en-US" altLang="zh-TW" sz="2000" dirty="0"/>
              <a:t>novel combinations.</a:t>
            </a:r>
          </a:p>
          <a:p>
            <a:pPr>
              <a:lnSpc>
                <a:spcPct val="80000"/>
              </a:lnSpc>
              <a:buFontTx/>
              <a:buNone/>
            </a:pPr>
            <a:endParaRPr lang="en-US" altLang="zh-TW" sz="2000" dirty="0"/>
          </a:p>
          <a:p>
            <a:pPr>
              <a:lnSpc>
                <a:spcPct val="80000"/>
              </a:lnSpc>
              <a:buFontTx/>
              <a:buNone/>
            </a:pPr>
            <a:r>
              <a:rPr lang="zh-TW" altLang="en-US" sz="2000" dirty="0"/>
              <a:t>新的工作方式，這依賴於大量材料和搜索模式的快速檢索，促成一種新</a:t>
            </a:r>
          </a:p>
          <a:p>
            <a:pPr>
              <a:lnSpc>
                <a:spcPct val="80000"/>
              </a:lnSpc>
              <a:buFontTx/>
              <a:buNone/>
            </a:pPr>
            <a:r>
              <a:rPr lang="zh-TW" altLang="en-US" sz="2000" dirty="0"/>
              <a:t>的研究形式。當思想和資訊的並列排比的觸發新的組合時，有些資訊奇</a:t>
            </a:r>
          </a:p>
          <a:p>
            <a:pPr>
              <a:lnSpc>
                <a:spcPct val="80000"/>
              </a:lnSpc>
              <a:buFontTx/>
              <a:buNone/>
            </a:pPr>
            <a:r>
              <a:rPr lang="zh-TW" altLang="en-US" sz="2000" dirty="0"/>
              <a:t>遇便發生在各種的、大量的研究材料正迅速流通的同時。</a:t>
            </a:r>
          </a:p>
          <a:p>
            <a:pPr>
              <a:lnSpc>
                <a:spcPct val="80000"/>
              </a:lnSpc>
              <a:buFontTx/>
              <a:buNone/>
            </a:pPr>
            <a:endParaRPr lang="en-US" altLang="zh-TW" sz="2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zh-TW" altLang="zh-TW"/>
          </a:p>
        </p:txBody>
      </p:sp>
      <p:sp>
        <p:nvSpPr>
          <p:cNvPr id="11267" name="Rectangle 3"/>
          <p:cNvSpPr>
            <a:spLocks noGrp="1" noChangeArrowheads="1"/>
          </p:cNvSpPr>
          <p:nvPr>
            <p:ph idx="1"/>
          </p:nvPr>
        </p:nvSpPr>
        <p:spPr/>
        <p:txBody>
          <a:bodyPr/>
          <a:lstStyle/>
          <a:p>
            <a:pPr>
              <a:lnSpc>
                <a:spcPct val="80000"/>
              </a:lnSpc>
              <a:buFontTx/>
              <a:buNone/>
            </a:pPr>
            <a:r>
              <a:rPr lang="en-US" altLang="zh-TW" sz="2000" dirty="0"/>
              <a:t>Although it is possible to work in this manner online, </a:t>
            </a:r>
            <a:r>
              <a:rPr lang="en-US" altLang="zh-TW" sz="2000" dirty="0" smtClean="0"/>
              <a:t>all</a:t>
            </a:r>
          </a:p>
          <a:p>
            <a:pPr>
              <a:lnSpc>
                <a:spcPct val="80000"/>
              </a:lnSpc>
              <a:buFontTx/>
              <a:buNone/>
            </a:pPr>
            <a:r>
              <a:rPr lang="en-US" altLang="zh-TW" sz="2000" dirty="0" smtClean="0"/>
              <a:t>participants who </a:t>
            </a:r>
            <a:r>
              <a:rPr lang="en-US" altLang="zh-TW" sz="2000" dirty="0"/>
              <a:t>referred to the interrogation of textual </a:t>
            </a:r>
            <a:endParaRPr lang="en-US" altLang="zh-TW" sz="2000" dirty="0" smtClean="0"/>
          </a:p>
          <a:p>
            <a:pPr>
              <a:lnSpc>
                <a:spcPct val="80000"/>
              </a:lnSpc>
              <a:buFontTx/>
              <a:buNone/>
            </a:pPr>
            <a:r>
              <a:rPr lang="en-US" altLang="zh-TW" sz="2000" dirty="0" smtClean="0"/>
              <a:t>databases </a:t>
            </a:r>
            <a:r>
              <a:rPr lang="en-US" altLang="zh-TW" sz="2000" dirty="0"/>
              <a:t>work offline.</a:t>
            </a:r>
          </a:p>
          <a:p>
            <a:pPr>
              <a:lnSpc>
                <a:spcPct val="80000"/>
              </a:lnSpc>
              <a:buFontTx/>
              <a:buNone/>
            </a:pPr>
            <a:r>
              <a:rPr lang="zh-TW" altLang="en-US" sz="2000" dirty="0"/>
              <a:t>雖然有可能以這種方式在線上工作，但所有參考此原文資料庫審問的相</a:t>
            </a:r>
          </a:p>
          <a:p>
            <a:pPr>
              <a:lnSpc>
                <a:spcPct val="80000"/>
              </a:lnSpc>
              <a:buFontTx/>
              <a:buNone/>
            </a:pPr>
            <a:r>
              <a:rPr lang="zh-TW" altLang="en-US" sz="2000" dirty="0"/>
              <a:t>關者都在離線時工作。</a:t>
            </a:r>
          </a:p>
          <a:p>
            <a:pPr>
              <a:lnSpc>
                <a:spcPct val="80000"/>
              </a:lnSpc>
              <a:buFontTx/>
              <a:buNone/>
            </a:pPr>
            <a:endParaRPr lang="zh-TW" altLang="en-US" sz="2000" dirty="0"/>
          </a:p>
          <a:p>
            <a:pPr>
              <a:lnSpc>
                <a:spcPct val="80000"/>
              </a:lnSpc>
              <a:buFontTx/>
              <a:buNone/>
            </a:pPr>
            <a:r>
              <a:rPr lang="en-US" altLang="zh-TW" sz="2000" dirty="0"/>
              <a:t>In-depth exploration of a small number of texts allows </a:t>
            </a:r>
            <a:endParaRPr lang="en-US" altLang="zh-TW" sz="2000" dirty="0" smtClean="0"/>
          </a:p>
          <a:p>
            <a:pPr>
              <a:lnSpc>
                <a:spcPct val="80000"/>
              </a:lnSpc>
              <a:buFontTx/>
              <a:buNone/>
            </a:pPr>
            <a:r>
              <a:rPr lang="en-US" altLang="zh-TW" sz="2000" dirty="0" smtClean="0"/>
              <a:t>researchers </a:t>
            </a:r>
            <a:r>
              <a:rPr lang="en-US" altLang="zh-TW" sz="2000" dirty="0"/>
              <a:t>to </a:t>
            </a:r>
            <a:r>
              <a:rPr lang="en-US" altLang="zh-TW" sz="2000" dirty="0" smtClean="0"/>
              <a:t>investigate </a:t>
            </a:r>
            <a:r>
              <a:rPr lang="en-US" altLang="zh-TW" sz="2000" dirty="0"/>
              <a:t>connections.</a:t>
            </a:r>
          </a:p>
          <a:p>
            <a:pPr>
              <a:lnSpc>
                <a:spcPct val="80000"/>
              </a:lnSpc>
              <a:buFontTx/>
              <a:buNone/>
            </a:pPr>
            <a:r>
              <a:rPr lang="zh-TW" altLang="en-US" sz="2000" dirty="0"/>
              <a:t>一小部分文本的深入探討可以讓研究人員調查其關聯</a:t>
            </a:r>
          </a:p>
          <a:p>
            <a:pPr>
              <a:lnSpc>
                <a:spcPct val="80000"/>
              </a:lnSpc>
              <a:buFontTx/>
              <a:buNone/>
            </a:pPr>
            <a:endParaRPr lang="zh-TW" altLang="en-US" sz="2000" dirty="0"/>
          </a:p>
          <a:p>
            <a:pPr>
              <a:lnSpc>
                <a:spcPct val="80000"/>
              </a:lnSpc>
              <a:buFontTx/>
              <a:buNone/>
            </a:pPr>
            <a:r>
              <a:rPr lang="en-US" altLang="zh-TW" sz="2000" dirty="0"/>
              <a:t>Interrogation of e-texts made it easier to understand relationships</a:t>
            </a:r>
          </a:p>
          <a:p>
            <a:pPr>
              <a:lnSpc>
                <a:spcPct val="80000"/>
              </a:lnSpc>
              <a:buFontTx/>
              <a:buNone/>
            </a:pPr>
            <a:r>
              <a:rPr kumimoji="0" lang="en-US" altLang="zh-TW" sz="2000" dirty="0"/>
              <a:t>am</a:t>
            </a:r>
            <a:r>
              <a:rPr lang="en-US" altLang="zh-TW" sz="2000" dirty="0"/>
              <a:t>ong bodies of knowledge</a:t>
            </a:r>
          </a:p>
          <a:p>
            <a:pPr>
              <a:lnSpc>
                <a:spcPct val="80000"/>
              </a:lnSpc>
              <a:buFontTx/>
              <a:buNone/>
            </a:pPr>
            <a:r>
              <a:rPr lang="zh-TW" altLang="en-US" sz="2000" dirty="0"/>
              <a:t>訊問電子文本從而使知識體間的關係更容易被理解。</a:t>
            </a:r>
          </a:p>
          <a:p>
            <a:pPr>
              <a:lnSpc>
                <a:spcPct val="80000"/>
              </a:lnSpc>
              <a:buFontTx/>
              <a:buNone/>
            </a:pPr>
            <a:endParaRPr lang="en-US" altLang="zh-TW" sz="2000"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9750" y="115888"/>
            <a:ext cx="7138988" cy="490537"/>
          </a:xfrm>
        </p:spPr>
        <p:txBody>
          <a:bodyPr/>
          <a:lstStyle/>
          <a:p>
            <a:r>
              <a:rPr lang="en-US" altLang="zh-TW" sz="2000" b="1"/>
              <a:t>Perceptions of the Library Role [</a:t>
            </a:r>
            <a:r>
              <a:rPr lang="zh-TW" altLang="en-US" sz="2000" b="1"/>
              <a:t>對圖書館角色的看法</a:t>
            </a:r>
            <a:r>
              <a:rPr lang="en-US" altLang="zh-TW" sz="2000" b="1"/>
              <a:t>]</a:t>
            </a:r>
          </a:p>
        </p:txBody>
      </p:sp>
      <p:sp>
        <p:nvSpPr>
          <p:cNvPr id="13315" name="Rectangle 3"/>
          <p:cNvSpPr>
            <a:spLocks noGrp="1" noChangeArrowheads="1"/>
          </p:cNvSpPr>
          <p:nvPr>
            <p:ph idx="1"/>
          </p:nvPr>
        </p:nvSpPr>
        <p:spPr>
          <a:xfrm>
            <a:off x="500034" y="714356"/>
            <a:ext cx="8229600" cy="5951559"/>
          </a:xfrm>
        </p:spPr>
        <p:txBody>
          <a:bodyPr>
            <a:normAutofit fontScale="92500" lnSpcReduction="20000"/>
          </a:bodyPr>
          <a:lstStyle/>
          <a:p>
            <a:pPr>
              <a:lnSpc>
                <a:spcPct val="80000"/>
              </a:lnSpc>
              <a:buFontTx/>
              <a:buNone/>
            </a:pPr>
            <a:endParaRPr lang="en-US" altLang="zh-TW" sz="800" dirty="0"/>
          </a:p>
          <a:p>
            <a:pPr>
              <a:lnSpc>
                <a:spcPct val="80000"/>
              </a:lnSpc>
              <a:buFontTx/>
              <a:buNone/>
            </a:pPr>
            <a:r>
              <a:rPr lang="en-US" altLang="zh-TW" sz="1800" dirty="0"/>
              <a:t>The university library was seen as a major factor in promoting e-texts.</a:t>
            </a:r>
          </a:p>
          <a:p>
            <a:pPr>
              <a:lnSpc>
                <a:spcPct val="80000"/>
              </a:lnSpc>
              <a:buFontTx/>
              <a:buNone/>
            </a:pPr>
            <a:r>
              <a:rPr lang="zh-TW" altLang="en-US" sz="1800" dirty="0"/>
              <a:t>大學圖書館被視為是一個推動電子文本的主要因素</a:t>
            </a:r>
          </a:p>
          <a:p>
            <a:pPr>
              <a:lnSpc>
                <a:spcPct val="80000"/>
              </a:lnSpc>
              <a:buFontTx/>
              <a:buNone/>
            </a:pPr>
            <a:endParaRPr lang="zh-TW" altLang="en-US" sz="1800" dirty="0"/>
          </a:p>
          <a:p>
            <a:pPr>
              <a:lnSpc>
                <a:spcPct val="80000"/>
              </a:lnSpc>
              <a:buFontTx/>
              <a:buNone/>
            </a:pPr>
            <a:r>
              <a:rPr lang="en-US" altLang="zh-TW" sz="1800" dirty="0"/>
              <a:t>Although no one criticized librarians, some participants emphasized how </a:t>
            </a:r>
            <a:endParaRPr lang="en-US" altLang="zh-TW" sz="1800" dirty="0" smtClean="0"/>
          </a:p>
          <a:p>
            <a:pPr>
              <a:lnSpc>
                <a:spcPct val="80000"/>
              </a:lnSpc>
              <a:buFontTx/>
              <a:buNone/>
            </a:pPr>
            <a:r>
              <a:rPr lang="en-US" altLang="zh-TW" sz="1800" dirty="0" smtClean="0"/>
              <a:t>Important the services </a:t>
            </a:r>
            <a:r>
              <a:rPr lang="en-US" altLang="zh-TW" sz="1800" dirty="0"/>
              <a:t>were that they received from their subject librarians, while </a:t>
            </a:r>
            <a:endParaRPr lang="en-US" altLang="zh-TW" sz="1800" dirty="0" smtClean="0"/>
          </a:p>
          <a:p>
            <a:pPr>
              <a:lnSpc>
                <a:spcPct val="80000"/>
              </a:lnSpc>
              <a:buFontTx/>
              <a:buNone/>
            </a:pPr>
            <a:r>
              <a:rPr lang="en-US" altLang="zh-TW" sz="1800" dirty="0" smtClean="0"/>
              <a:t>others discussed difficulties </a:t>
            </a:r>
            <a:r>
              <a:rPr lang="en-US" altLang="zh-TW" sz="1800" dirty="0"/>
              <a:t>they had in learning how to work with e-texts in the </a:t>
            </a:r>
            <a:endParaRPr lang="en-US" altLang="zh-TW" sz="1800" dirty="0" smtClean="0"/>
          </a:p>
          <a:p>
            <a:pPr>
              <a:lnSpc>
                <a:spcPct val="80000"/>
              </a:lnSpc>
              <a:buFontTx/>
              <a:buNone/>
            </a:pPr>
            <a:r>
              <a:rPr lang="en-US" altLang="zh-TW" sz="1800" dirty="0" smtClean="0"/>
              <a:t>absence of any </a:t>
            </a:r>
            <a:r>
              <a:rPr lang="en-US" altLang="zh-TW" sz="1800" dirty="0"/>
              <a:t>training </a:t>
            </a:r>
            <a:r>
              <a:rPr lang="en-US" altLang="zh-TW" sz="1800" dirty="0" smtClean="0"/>
              <a:t>or workshop organized through their institution.</a:t>
            </a:r>
          </a:p>
          <a:p>
            <a:pPr>
              <a:lnSpc>
                <a:spcPct val="80000"/>
              </a:lnSpc>
              <a:buFontTx/>
              <a:buNone/>
            </a:pPr>
            <a:r>
              <a:rPr lang="zh-TW" altLang="en-US" sz="1800" dirty="0" smtClean="0"/>
              <a:t>儘管</a:t>
            </a:r>
            <a:r>
              <a:rPr lang="zh-TW" altLang="en-US" sz="1800" dirty="0"/>
              <a:t>沒有人批評圖書館，然而一方面某些相關者強調來自於他們學科館員的服務之重要性</a:t>
            </a:r>
            <a:r>
              <a:rPr lang="zh-TW" altLang="en-US" sz="1800" dirty="0" smtClean="0"/>
              <a:t>，</a:t>
            </a:r>
            <a:endParaRPr lang="en-US" altLang="zh-TW" sz="1800" dirty="0" smtClean="0"/>
          </a:p>
          <a:p>
            <a:pPr>
              <a:lnSpc>
                <a:spcPct val="80000"/>
              </a:lnSpc>
              <a:buFontTx/>
              <a:buNone/>
            </a:pPr>
            <a:r>
              <a:rPr lang="zh-TW" altLang="en-US" sz="1800" dirty="0" smtClean="0"/>
              <a:t>一方面某些人</a:t>
            </a:r>
            <a:r>
              <a:rPr lang="zh-TW" altLang="en-US" sz="1800" dirty="0"/>
              <a:t>在討論他們學習如何在缺乏透過組織機構之任何培訓或是研討會的條件下</a:t>
            </a:r>
            <a:r>
              <a:rPr lang="zh-TW" altLang="en-US" sz="1800" dirty="0" smtClean="0"/>
              <a:t>，</a:t>
            </a:r>
            <a:endParaRPr lang="en-US" altLang="zh-TW" sz="1800" dirty="0" smtClean="0"/>
          </a:p>
          <a:p>
            <a:pPr>
              <a:lnSpc>
                <a:spcPct val="80000"/>
              </a:lnSpc>
              <a:buFontTx/>
              <a:buNone/>
            </a:pPr>
            <a:r>
              <a:rPr lang="zh-TW" altLang="en-US" sz="1800" dirty="0" smtClean="0"/>
              <a:t>在</a:t>
            </a:r>
            <a:r>
              <a:rPr lang="zh-TW" altLang="en-US" sz="1800" dirty="0"/>
              <a:t>研究時使用電子文本</a:t>
            </a:r>
            <a:r>
              <a:rPr lang="zh-TW" altLang="en-US" sz="1800" dirty="0" smtClean="0"/>
              <a:t>所遇到</a:t>
            </a:r>
            <a:r>
              <a:rPr lang="zh-TW" altLang="en-US" sz="1800" dirty="0"/>
              <a:t>的困難。</a:t>
            </a:r>
          </a:p>
          <a:p>
            <a:pPr>
              <a:lnSpc>
                <a:spcPct val="80000"/>
              </a:lnSpc>
              <a:buFontTx/>
              <a:buNone/>
            </a:pPr>
            <a:endParaRPr lang="zh-TW" altLang="en-US" sz="1800" dirty="0"/>
          </a:p>
          <a:p>
            <a:pPr>
              <a:lnSpc>
                <a:spcPct val="80000"/>
              </a:lnSpc>
              <a:buFontTx/>
              <a:buNone/>
            </a:pPr>
            <a:r>
              <a:rPr lang="en-US" altLang="zh-TW" sz="1800" dirty="0"/>
              <a:t>In the complex process of evaluating the trustworthiness of e-texts, researchers </a:t>
            </a:r>
            <a:endParaRPr lang="en-US" altLang="zh-TW" sz="1800" dirty="0" smtClean="0"/>
          </a:p>
          <a:p>
            <a:pPr>
              <a:lnSpc>
                <a:spcPct val="80000"/>
              </a:lnSpc>
              <a:buFontTx/>
              <a:buNone/>
            </a:pPr>
            <a:r>
              <a:rPr lang="en-US" altLang="zh-TW" sz="1800" dirty="0" smtClean="0"/>
              <a:t>valued </a:t>
            </a:r>
            <a:r>
              <a:rPr lang="en-US" altLang="zh-TW" sz="1800" dirty="0"/>
              <a:t>access to </a:t>
            </a:r>
            <a:r>
              <a:rPr lang="en-US" altLang="zh-TW" sz="1800" dirty="0" smtClean="0"/>
              <a:t>e-texts </a:t>
            </a:r>
            <a:r>
              <a:rPr lang="en-US" altLang="zh-TW" sz="1800" dirty="0"/>
              <a:t>that had been digitized or selected by trusted libraries.  </a:t>
            </a:r>
            <a:endParaRPr lang="en-US" altLang="zh-TW" sz="1800" dirty="0" smtClean="0"/>
          </a:p>
          <a:p>
            <a:pPr>
              <a:lnSpc>
                <a:spcPct val="80000"/>
              </a:lnSpc>
              <a:buFontTx/>
              <a:buNone/>
            </a:pPr>
            <a:r>
              <a:rPr lang="en-US" altLang="zh-TW" sz="1800" dirty="0" smtClean="0"/>
              <a:t>They </a:t>
            </a:r>
            <a:r>
              <a:rPr lang="en-US" altLang="zh-TW" sz="1800" dirty="0"/>
              <a:t>also preferred institutional </a:t>
            </a:r>
            <a:r>
              <a:rPr lang="en-US" altLang="zh-TW" sz="1800" dirty="0" smtClean="0"/>
              <a:t>support </a:t>
            </a:r>
            <a:r>
              <a:rPr lang="en-US" altLang="zh-TW" sz="1800" dirty="0"/>
              <a:t>when they used new software and tools </a:t>
            </a:r>
            <a:endParaRPr lang="en-US" altLang="zh-TW" sz="1800" dirty="0" smtClean="0"/>
          </a:p>
          <a:p>
            <a:pPr>
              <a:lnSpc>
                <a:spcPct val="80000"/>
              </a:lnSpc>
              <a:buFontTx/>
              <a:buNone/>
            </a:pPr>
            <a:r>
              <a:rPr lang="en-US" altLang="zh-TW" sz="1800" dirty="0" smtClean="0"/>
              <a:t>because </a:t>
            </a:r>
            <a:r>
              <a:rPr lang="en-US" altLang="zh-TW" sz="1800" dirty="0"/>
              <a:t>it was easier to work with new technologies </a:t>
            </a:r>
            <a:r>
              <a:rPr lang="en-US" altLang="zh-TW" sz="1800" dirty="0" smtClean="0"/>
              <a:t>if </a:t>
            </a:r>
            <a:r>
              <a:rPr lang="en-US" altLang="zh-TW" sz="1800" dirty="0"/>
              <a:t>training and technical </a:t>
            </a:r>
            <a:endParaRPr lang="en-US" altLang="zh-TW" sz="1800" dirty="0" smtClean="0"/>
          </a:p>
          <a:p>
            <a:pPr>
              <a:lnSpc>
                <a:spcPct val="80000"/>
              </a:lnSpc>
              <a:buFontTx/>
              <a:buNone/>
            </a:pPr>
            <a:r>
              <a:rPr lang="en-US" altLang="zh-TW" sz="1800" dirty="0" smtClean="0"/>
              <a:t>support </a:t>
            </a:r>
            <a:r>
              <a:rPr lang="en-US" altLang="zh-TW" sz="1800" dirty="0"/>
              <a:t>were available at the workplace  P. 280-281</a:t>
            </a:r>
          </a:p>
          <a:p>
            <a:pPr>
              <a:lnSpc>
                <a:spcPct val="80000"/>
              </a:lnSpc>
              <a:buFontTx/>
              <a:buNone/>
            </a:pPr>
            <a:endParaRPr lang="en-US" altLang="zh-TW" sz="1800" dirty="0"/>
          </a:p>
          <a:p>
            <a:pPr>
              <a:lnSpc>
                <a:spcPct val="80000"/>
              </a:lnSpc>
              <a:buFontTx/>
              <a:buNone/>
            </a:pPr>
            <a:r>
              <a:rPr lang="zh-TW" altLang="en-US" sz="1800" dirty="0"/>
              <a:t>在評價電子文本之可信性複雜的過程中，研究人員重視近用已數位化或經可信任的</a:t>
            </a:r>
            <a:r>
              <a:rPr lang="zh-TW" altLang="en-US" sz="1800" dirty="0" smtClean="0"/>
              <a:t>圖書館</a:t>
            </a:r>
            <a:endParaRPr lang="en-US" altLang="zh-TW" sz="1800" dirty="0" smtClean="0"/>
          </a:p>
          <a:p>
            <a:pPr>
              <a:lnSpc>
                <a:spcPct val="80000"/>
              </a:lnSpc>
              <a:buFontTx/>
              <a:buNone/>
            </a:pPr>
            <a:r>
              <a:rPr lang="zh-TW" altLang="en-US" sz="1800" dirty="0" smtClean="0"/>
              <a:t>選定</a:t>
            </a:r>
            <a:r>
              <a:rPr lang="zh-TW" altLang="en-US" sz="1800" dirty="0"/>
              <a:t>的電子</a:t>
            </a:r>
            <a:r>
              <a:rPr lang="zh-TW" altLang="en-US" sz="1800" dirty="0" smtClean="0"/>
              <a:t>文本</a:t>
            </a:r>
            <a:r>
              <a:rPr lang="zh-TW" altLang="en-US" sz="1800" dirty="0"/>
              <a:t>。當他們使用新的軟體和工具時，他們也傾向喜歡機構的支持，因為</a:t>
            </a:r>
            <a:r>
              <a:rPr lang="zh-TW" altLang="en-US" sz="1800" dirty="0" smtClean="0"/>
              <a:t>工作</a:t>
            </a:r>
            <a:endParaRPr lang="en-US" altLang="zh-TW" sz="1800" dirty="0" smtClean="0"/>
          </a:p>
          <a:p>
            <a:pPr>
              <a:lnSpc>
                <a:spcPct val="80000"/>
              </a:lnSpc>
              <a:buFontTx/>
              <a:buNone/>
            </a:pPr>
            <a:r>
              <a:rPr lang="zh-TW" altLang="en-US" sz="1800" dirty="0" smtClean="0"/>
              <a:t>場所</a:t>
            </a:r>
            <a:r>
              <a:rPr lang="zh-TW" altLang="en-US" sz="1800" dirty="0"/>
              <a:t>若有培訓和技術資助</a:t>
            </a:r>
            <a:r>
              <a:rPr lang="zh-TW" altLang="en-US" sz="1800" dirty="0" smtClean="0"/>
              <a:t>便能</a:t>
            </a:r>
            <a:r>
              <a:rPr lang="zh-TW" altLang="en-US" sz="1800" dirty="0"/>
              <a:t>使用新技術十工作更容易。</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en-US" altLang="zh-TW" sz="2800" b="1" dirty="0" smtClean="0"/>
              <a:t>Discussions &amp; Conclusions </a:t>
            </a:r>
            <a:r>
              <a:rPr lang="zh-TW" altLang="en-US" sz="2800" b="1" dirty="0" smtClean="0"/>
              <a:t>討論與結論</a:t>
            </a:r>
            <a:endParaRPr lang="zh-TW" altLang="zh-TW" sz="2800" dirty="0"/>
          </a:p>
        </p:txBody>
      </p:sp>
      <p:sp>
        <p:nvSpPr>
          <p:cNvPr id="15363" name="Rectangle 3"/>
          <p:cNvSpPr>
            <a:spLocks noGrp="1" noChangeArrowheads="1"/>
          </p:cNvSpPr>
          <p:nvPr>
            <p:ph idx="1"/>
          </p:nvPr>
        </p:nvSpPr>
        <p:spPr>
          <a:xfrm>
            <a:off x="428596" y="1500174"/>
            <a:ext cx="8229600" cy="4572000"/>
          </a:xfrm>
        </p:spPr>
        <p:txBody>
          <a:bodyPr>
            <a:normAutofit/>
          </a:bodyPr>
          <a:lstStyle/>
          <a:p>
            <a:pPr>
              <a:lnSpc>
                <a:spcPct val="80000"/>
              </a:lnSpc>
              <a:buFontTx/>
              <a:buNone/>
            </a:pPr>
            <a:r>
              <a:rPr lang="en-US" altLang="zh-TW" sz="2000" dirty="0" smtClean="0"/>
              <a:t>In </a:t>
            </a:r>
            <a:r>
              <a:rPr lang="en-US" altLang="zh-TW" sz="2000" dirty="0"/>
              <a:t>Internet gathers a diverse range of material types that do not </a:t>
            </a:r>
          </a:p>
          <a:p>
            <a:pPr>
              <a:lnSpc>
                <a:spcPct val="80000"/>
              </a:lnSpc>
              <a:buFontTx/>
              <a:buNone/>
            </a:pPr>
            <a:r>
              <a:rPr lang="en-US" altLang="zh-TW" sz="2000" dirty="0"/>
              <a:t>coexist in any single physical collections.  Online interactions </a:t>
            </a:r>
            <a:endParaRPr lang="en-US" altLang="zh-TW" sz="2000" dirty="0" smtClean="0"/>
          </a:p>
          <a:p>
            <a:pPr>
              <a:lnSpc>
                <a:spcPct val="80000"/>
              </a:lnSpc>
              <a:buFontTx/>
              <a:buNone/>
            </a:pPr>
            <a:r>
              <a:rPr lang="en-US" altLang="zh-TW" sz="2000" dirty="0" smtClean="0"/>
              <a:t>further promoted </a:t>
            </a:r>
            <a:r>
              <a:rPr lang="en-US" altLang="zh-TW" sz="2000" dirty="0"/>
              <a:t>the convergence by blurring the boundaries </a:t>
            </a:r>
            <a:endParaRPr lang="en-US" altLang="zh-TW" sz="2000" dirty="0" smtClean="0"/>
          </a:p>
          <a:p>
            <a:pPr>
              <a:lnSpc>
                <a:spcPct val="80000"/>
              </a:lnSpc>
              <a:buFontTx/>
              <a:buNone/>
            </a:pPr>
            <a:r>
              <a:rPr lang="en-US" altLang="zh-TW" sz="2000" dirty="0" smtClean="0"/>
              <a:t>between </a:t>
            </a:r>
            <a:r>
              <a:rPr lang="en-US" altLang="zh-TW" sz="2000" dirty="0"/>
              <a:t>a </a:t>
            </a:r>
            <a:r>
              <a:rPr lang="en-US" altLang="zh-TW" sz="2000" dirty="0" smtClean="0"/>
              <a:t>variety </a:t>
            </a:r>
            <a:r>
              <a:rPr lang="en-US" altLang="zh-TW" sz="2000" dirty="0"/>
              <a:t>of media and formats.  </a:t>
            </a:r>
          </a:p>
          <a:p>
            <a:pPr>
              <a:lnSpc>
                <a:spcPct val="80000"/>
              </a:lnSpc>
              <a:buFontTx/>
              <a:buNone/>
            </a:pPr>
            <a:r>
              <a:rPr lang="zh-TW" altLang="en-US" sz="2000" dirty="0"/>
              <a:t>在網路上集合了各種不同類型的材料，此不共存於任何單一實體館藏。</a:t>
            </a:r>
          </a:p>
          <a:p>
            <a:pPr>
              <a:lnSpc>
                <a:spcPct val="80000"/>
              </a:lnSpc>
              <a:buFontTx/>
              <a:buNone/>
            </a:pPr>
            <a:r>
              <a:rPr lang="zh-TW" altLang="en-US" sz="2000" dirty="0"/>
              <a:t>線上互動以模糊各種媒體和形式之間的界限進一步推動融合。</a:t>
            </a:r>
          </a:p>
          <a:p>
            <a:pPr>
              <a:lnSpc>
                <a:spcPct val="80000"/>
              </a:lnSpc>
              <a:buFontTx/>
              <a:buNone/>
            </a:pPr>
            <a:endParaRPr lang="zh-TW" altLang="en-US" sz="2000" dirty="0"/>
          </a:p>
          <a:p>
            <a:pPr>
              <a:lnSpc>
                <a:spcPct val="80000"/>
              </a:lnSpc>
              <a:buFontTx/>
              <a:buNone/>
            </a:pPr>
            <a:r>
              <a:rPr lang="en-US" altLang="zh-TW" sz="2000" dirty="0"/>
              <a:t>The study has provided evidence of the contribution of scholar’s </a:t>
            </a:r>
          </a:p>
          <a:p>
            <a:pPr>
              <a:lnSpc>
                <a:spcPct val="80000"/>
              </a:lnSpc>
              <a:buFontTx/>
              <a:buNone/>
            </a:pPr>
            <a:r>
              <a:rPr lang="en-US" altLang="zh-TW" sz="2000" dirty="0"/>
              <a:t>interactions with e-texts to intellectual aspects of the research </a:t>
            </a:r>
            <a:endParaRPr lang="en-US" altLang="zh-TW" sz="2000" dirty="0" smtClean="0"/>
          </a:p>
          <a:p>
            <a:pPr>
              <a:lnSpc>
                <a:spcPct val="80000"/>
              </a:lnSpc>
              <a:buFontTx/>
              <a:buNone/>
            </a:pPr>
            <a:r>
              <a:rPr lang="en-US" altLang="zh-TW" sz="2000" dirty="0" smtClean="0"/>
              <a:t>process</a:t>
            </a:r>
            <a:r>
              <a:rPr lang="en-US" altLang="zh-TW" sz="2000" dirty="0"/>
              <a:t>.</a:t>
            </a:r>
          </a:p>
          <a:p>
            <a:pPr>
              <a:lnSpc>
                <a:spcPct val="80000"/>
              </a:lnSpc>
              <a:buFontTx/>
              <a:buNone/>
            </a:pPr>
            <a:r>
              <a:rPr lang="zh-TW" altLang="en-US" sz="2000" dirty="0"/>
              <a:t>這項研究在研究發展的知識方面提出證據說明學者以電子文本互動是有</a:t>
            </a:r>
          </a:p>
          <a:p>
            <a:pPr>
              <a:lnSpc>
                <a:spcPct val="80000"/>
              </a:lnSpc>
              <a:buFontTx/>
              <a:buNone/>
            </a:pPr>
            <a:r>
              <a:rPr lang="zh-TW" altLang="en-US" sz="2000" dirty="0"/>
              <a:t>貢獻的。</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endParaRPr lang="zh-TW" altLang="zh-TW"/>
          </a:p>
        </p:txBody>
      </p:sp>
      <p:sp>
        <p:nvSpPr>
          <p:cNvPr id="17411" name="Rectangle 3"/>
          <p:cNvSpPr>
            <a:spLocks noGrp="1" noChangeArrowheads="1"/>
          </p:cNvSpPr>
          <p:nvPr>
            <p:ph idx="1"/>
          </p:nvPr>
        </p:nvSpPr>
        <p:spPr>
          <a:xfrm>
            <a:off x="428596" y="1142984"/>
            <a:ext cx="8229600" cy="4572000"/>
          </a:xfrm>
        </p:spPr>
        <p:txBody>
          <a:bodyPr>
            <a:normAutofit/>
          </a:bodyPr>
          <a:lstStyle/>
          <a:p>
            <a:pPr>
              <a:lnSpc>
                <a:spcPct val="80000"/>
              </a:lnSpc>
              <a:buFontTx/>
              <a:buNone/>
            </a:pPr>
            <a:r>
              <a:rPr lang="en-US" altLang="zh-TW" sz="2000" dirty="0"/>
              <a:t>Scholars work with e-texts in ways that employ traditional </a:t>
            </a:r>
            <a:endParaRPr lang="en-US" altLang="zh-TW" sz="2000" dirty="0" smtClean="0"/>
          </a:p>
          <a:p>
            <a:pPr>
              <a:lnSpc>
                <a:spcPct val="80000"/>
              </a:lnSpc>
              <a:buFontTx/>
              <a:buNone/>
            </a:pPr>
            <a:r>
              <a:rPr lang="en-US" altLang="zh-TW" sz="2000" dirty="0" smtClean="0"/>
              <a:t>behaviors</a:t>
            </a:r>
            <a:r>
              <a:rPr lang="en-US" altLang="zh-TW" sz="2000" dirty="0"/>
              <a:t>, </a:t>
            </a:r>
            <a:r>
              <a:rPr lang="en-US" altLang="zh-TW" sz="2000" dirty="0" smtClean="0"/>
              <a:t>and </a:t>
            </a:r>
            <a:r>
              <a:rPr lang="en-US" altLang="zh-TW" sz="2000" dirty="0"/>
              <a:t>some academics engage in new information </a:t>
            </a:r>
            <a:endParaRPr lang="en-US" altLang="zh-TW" sz="2000" dirty="0" smtClean="0"/>
          </a:p>
          <a:p>
            <a:pPr>
              <a:lnSpc>
                <a:spcPct val="80000"/>
              </a:lnSpc>
              <a:buFontTx/>
              <a:buNone/>
            </a:pPr>
            <a:r>
              <a:rPr lang="en-US" altLang="zh-TW" sz="2000" dirty="0" smtClean="0"/>
              <a:t>and </a:t>
            </a:r>
            <a:r>
              <a:rPr lang="en-US" altLang="zh-TW" sz="2000" dirty="0"/>
              <a:t>research </a:t>
            </a:r>
            <a:r>
              <a:rPr lang="en-US" altLang="zh-TW" sz="2000" dirty="0" smtClean="0"/>
              <a:t>practices</a:t>
            </a:r>
            <a:r>
              <a:rPr lang="en-US" altLang="zh-TW" sz="2000" dirty="0"/>
              <a:t>.  </a:t>
            </a:r>
            <a:r>
              <a:rPr lang="en-US" altLang="zh-TW" sz="2000" b="1" dirty="0"/>
              <a:t>Chaining</a:t>
            </a:r>
            <a:r>
              <a:rPr lang="en-US" altLang="zh-TW" sz="2000" dirty="0"/>
              <a:t> is a behavior that has been </a:t>
            </a:r>
            <a:endParaRPr lang="en-US" altLang="zh-TW" sz="2000" dirty="0" smtClean="0"/>
          </a:p>
          <a:p>
            <a:pPr>
              <a:lnSpc>
                <a:spcPct val="80000"/>
              </a:lnSpc>
              <a:buFontTx/>
              <a:buNone/>
            </a:pPr>
            <a:r>
              <a:rPr lang="en-US" altLang="zh-TW" sz="2000" dirty="0" smtClean="0"/>
              <a:t>transferred </a:t>
            </a:r>
            <a:r>
              <a:rPr lang="en-US" altLang="zh-TW" sz="2000" dirty="0"/>
              <a:t>and </a:t>
            </a:r>
            <a:r>
              <a:rPr lang="en-US" altLang="zh-TW" sz="2000" dirty="0" smtClean="0"/>
              <a:t>sometimes </a:t>
            </a:r>
            <a:r>
              <a:rPr lang="en-US" altLang="zh-TW" sz="2000" dirty="0"/>
              <a:t>transformed in electronic </a:t>
            </a:r>
            <a:endParaRPr lang="en-US" altLang="zh-TW" sz="2000" dirty="0" smtClean="0"/>
          </a:p>
          <a:p>
            <a:pPr>
              <a:lnSpc>
                <a:spcPct val="80000"/>
              </a:lnSpc>
              <a:buFontTx/>
              <a:buNone/>
            </a:pPr>
            <a:r>
              <a:rPr lang="en-US" altLang="zh-TW" sz="2000" dirty="0" smtClean="0"/>
              <a:t>environment</a:t>
            </a:r>
            <a:r>
              <a:rPr lang="en-US" altLang="zh-TW" sz="2000" dirty="0"/>
              <a:t>.  </a:t>
            </a:r>
            <a:r>
              <a:rPr lang="en-US" altLang="zh-TW" sz="2000" b="1" dirty="0"/>
              <a:t>Serendipity</a:t>
            </a:r>
            <a:r>
              <a:rPr lang="en-US" altLang="zh-TW" sz="2000" dirty="0"/>
              <a:t> is </a:t>
            </a:r>
            <a:r>
              <a:rPr lang="en-US" altLang="zh-TW" sz="2000" dirty="0" smtClean="0"/>
              <a:t>still an </a:t>
            </a:r>
            <a:r>
              <a:rPr lang="en-US" altLang="zh-TW" sz="2000" dirty="0"/>
              <a:t>important part of information </a:t>
            </a:r>
            <a:endParaRPr lang="en-US" altLang="zh-TW" sz="2000" dirty="0" smtClean="0"/>
          </a:p>
          <a:p>
            <a:pPr>
              <a:lnSpc>
                <a:spcPct val="80000"/>
              </a:lnSpc>
              <a:buFontTx/>
              <a:buNone/>
            </a:pPr>
            <a:r>
              <a:rPr lang="en-US" altLang="zh-TW" sz="2000" dirty="0" smtClean="0"/>
              <a:t>encounter</a:t>
            </a:r>
            <a:r>
              <a:rPr lang="en-US" altLang="zh-TW" sz="2000" dirty="0"/>
              <a:t>, but it may take new forms </a:t>
            </a:r>
            <a:r>
              <a:rPr lang="en-US" altLang="zh-TW" sz="2000" dirty="0" smtClean="0"/>
              <a:t>enabled</a:t>
            </a:r>
            <a:r>
              <a:rPr lang="en-US" altLang="zh-TW" sz="2000" dirty="0"/>
              <a:t>.</a:t>
            </a:r>
          </a:p>
          <a:p>
            <a:pPr>
              <a:lnSpc>
                <a:spcPct val="80000"/>
              </a:lnSpc>
              <a:buFontTx/>
              <a:buNone/>
            </a:pPr>
            <a:r>
              <a:rPr lang="zh-TW" altLang="en-US" sz="2000" dirty="0"/>
              <a:t>學者工作使用電子文本採用傳統的行為，而一些教授學者致力於新的資</a:t>
            </a:r>
          </a:p>
          <a:p>
            <a:pPr>
              <a:lnSpc>
                <a:spcPct val="80000"/>
              </a:lnSpc>
              <a:buFontTx/>
              <a:buNone/>
            </a:pPr>
            <a:r>
              <a:rPr lang="zh-TW" altLang="en-US" sz="2000" dirty="0"/>
              <a:t>訊和研究實習。鏈接是一種已轉移行為，有時在電子環境中轉變。意外</a:t>
            </a:r>
          </a:p>
          <a:p>
            <a:pPr>
              <a:lnSpc>
                <a:spcPct val="80000"/>
              </a:lnSpc>
              <a:buFontTx/>
              <a:buNone/>
            </a:pPr>
            <a:r>
              <a:rPr lang="zh-TW" altLang="en-US" sz="2000" dirty="0"/>
              <a:t>發現事物依然是組成資資訊奇遇重要的一部份，但可能採取新的可用形</a:t>
            </a:r>
          </a:p>
          <a:p>
            <a:pPr>
              <a:lnSpc>
                <a:spcPct val="80000"/>
              </a:lnSpc>
              <a:buFontTx/>
              <a:buNone/>
            </a:pPr>
            <a:r>
              <a:rPr lang="zh-TW" altLang="en-US" sz="2000" dirty="0"/>
              <a:t>式。</a:t>
            </a:r>
          </a:p>
          <a:p>
            <a:pPr>
              <a:lnSpc>
                <a:spcPct val="80000"/>
              </a:lnSpc>
              <a:buFontTx/>
              <a:buNone/>
            </a:pPr>
            <a:endParaRPr lang="zh-TW" altLang="en-US" sz="2000" b="1" dirty="0"/>
          </a:p>
          <a:p>
            <a:pPr>
              <a:lnSpc>
                <a:spcPct val="80000"/>
              </a:lnSpc>
              <a:buFontTx/>
              <a:buNone/>
            </a:pPr>
            <a:r>
              <a:rPr lang="en-US" altLang="zh-TW" sz="2000" b="1" dirty="0"/>
              <a:t>Online practices promote convergences</a:t>
            </a:r>
            <a:r>
              <a:rPr lang="en-US" altLang="zh-TW" sz="2000" dirty="0"/>
              <a:t> based on </a:t>
            </a:r>
          </a:p>
          <a:p>
            <a:pPr>
              <a:lnSpc>
                <a:spcPct val="80000"/>
              </a:lnSpc>
              <a:buFontTx/>
              <a:buNone/>
            </a:pPr>
            <a:r>
              <a:rPr lang="en-US" altLang="zh-TW" sz="2000" b="1" dirty="0"/>
              <a:t>information discovery and informal communication</a:t>
            </a:r>
            <a:endParaRPr lang="en-US" altLang="zh-TW" sz="2000" dirty="0"/>
          </a:p>
          <a:p>
            <a:pPr>
              <a:lnSpc>
                <a:spcPct val="80000"/>
              </a:lnSpc>
              <a:buFontTx/>
              <a:buNone/>
            </a:pPr>
            <a:r>
              <a:rPr lang="zh-TW" altLang="en-US" sz="2000" dirty="0"/>
              <a:t>線上實習促進基於資訊發現和非正式交流的融合。</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zh-TW" altLang="zh-TW"/>
          </a:p>
        </p:txBody>
      </p:sp>
      <p:sp>
        <p:nvSpPr>
          <p:cNvPr id="19459" name="Rectangle 3"/>
          <p:cNvSpPr>
            <a:spLocks noGrp="1" noChangeArrowheads="1"/>
          </p:cNvSpPr>
          <p:nvPr>
            <p:ph idx="1"/>
          </p:nvPr>
        </p:nvSpPr>
        <p:spPr>
          <a:xfrm>
            <a:off x="500034" y="857232"/>
            <a:ext cx="8229600" cy="4525963"/>
          </a:xfrm>
        </p:spPr>
        <p:txBody>
          <a:bodyPr>
            <a:noAutofit/>
          </a:bodyPr>
          <a:lstStyle/>
          <a:p>
            <a:pPr>
              <a:lnSpc>
                <a:spcPct val="80000"/>
              </a:lnSpc>
              <a:buFontTx/>
              <a:buNone/>
            </a:pPr>
            <a:r>
              <a:rPr lang="en-US" altLang="zh-TW" sz="1900" dirty="0"/>
              <a:t>Research libraries have a significant role to play in supporting these </a:t>
            </a:r>
          </a:p>
          <a:p>
            <a:pPr>
              <a:lnSpc>
                <a:spcPct val="80000"/>
              </a:lnSpc>
              <a:buFontTx/>
              <a:buNone/>
            </a:pPr>
            <a:r>
              <a:rPr lang="en-US" altLang="zh-TW" sz="1900" dirty="0"/>
              <a:t>changes by providing sources, expert advice, and technical </a:t>
            </a:r>
          </a:p>
          <a:p>
            <a:pPr>
              <a:lnSpc>
                <a:spcPct val="80000"/>
              </a:lnSpc>
              <a:buFontTx/>
              <a:buNone/>
            </a:pPr>
            <a:r>
              <a:rPr lang="en-US" altLang="zh-TW" sz="1900" dirty="0"/>
              <a:t>support.  The study confirmed indications from the literature that ICT is </a:t>
            </a:r>
          </a:p>
          <a:p>
            <a:pPr>
              <a:lnSpc>
                <a:spcPct val="80000"/>
              </a:lnSpc>
              <a:buFontTx/>
              <a:buNone/>
            </a:pPr>
            <a:r>
              <a:rPr lang="en-US" altLang="zh-TW" sz="1900" dirty="0"/>
              <a:t>embedded in working practice, which often makes it invisible</a:t>
            </a:r>
            <a:r>
              <a:rPr lang="en-US" altLang="zh-TW" sz="1900" dirty="0" smtClean="0"/>
              <a:t>.</a:t>
            </a:r>
            <a:endParaRPr lang="en-US" altLang="zh-TW" sz="1900" dirty="0"/>
          </a:p>
          <a:p>
            <a:pPr>
              <a:lnSpc>
                <a:spcPct val="80000"/>
              </a:lnSpc>
              <a:buFontTx/>
              <a:buNone/>
            </a:pPr>
            <a:r>
              <a:rPr lang="zh-TW" altLang="en-US" sz="1900" dirty="0"/>
              <a:t>研究型圖書館在支持這些變化扮演著重大的腳色。提供資源、專家諮詢</a:t>
            </a:r>
          </a:p>
          <a:p>
            <a:pPr>
              <a:lnSpc>
                <a:spcPct val="80000"/>
              </a:lnSpc>
              <a:buFontTx/>
              <a:buNone/>
            </a:pPr>
            <a:r>
              <a:rPr lang="zh-TW" altLang="en-US" sz="1900" dirty="0"/>
              <a:t>和技術支援。從文獻資訊中，這項研究證明資訊和通訊技術是嵌入在工</a:t>
            </a:r>
          </a:p>
          <a:p>
            <a:pPr>
              <a:lnSpc>
                <a:spcPct val="80000"/>
              </a:lnSpc>
              <a:buFontTx/>
              <a:buNone/>
            </a:pPr>
            <a:r>
              <a:rPr lang="zh-TW" altLang="en-US" sz="1900" dirty="0"/>
              <a:t>作的實踐中，他往往現於無形。</a:t>
            </a:r>
          </a:p>
          <a:p>
            <a:pPr>
              <a:lnSpc>
                <a:spcPct val="80000"/>
              </a:lnSpc>
              <a:buFontTx/>
              <a:buNone/>
            </a:pPr>
            <a:endParaRPr lang="zh-TW" altLang="en-US" sz="1900" dirty="0"/>
          </a:p>
          <a:p>
            <a:pPr>
              <a:lnSpc>
                <a:spcPct val="80000"/>
              </a:lnSpc>
              <a:buFontTx/>
              <a:buNone/>
            </a:pPr>
            <a:r>
              <a:rPr lang="en-US" altLang="zh-TW" sz="1900" dirty="0"/>
              <a:t>The convergence of formats, media, and practices points toward </a:t>
            </a:r>
            <a:endParaRPr lang="en-US" altLang="zh-TW" sz="1900" dirty="0" smtClean="0"/>
          </a:p>
          <a:p>
            <a:pPr>
              <a:lnSpc>
                <a:spcPct val="80000"/>
              </a:lnSpc>
              <a:buFontTx/>
              <a:buNone/>
            </a:pPr>
            <a:r>
              <a:rPr lang="en-US" altLang="zh-TW" sz="1900" dirty="0" smtClean="0"/>
              <a:t>The development </a:t>
            </a:r>
            <a:r>
              <a:rPr lang="en-US" altLang="zh-TW" sz="1900" dirty="0"/>
              <a:t>of new settings.  </a:t>
            </a:r>
          </a:p>
          <a:p>
            <a:pPr>
              <a:lnSpc>
                <a:spcPct val="80000"/>
              </a:lnSpc>
              <a:buFontTx/>
              <a:buNone/>
            </a:pPr>
            <a:r>
              <a:rPr lang="zh-TW" altLang="en-US" sz="1900" dirty="0"/>
              <a:t>格式、媒體和實習的融合點名了新的設置的發展。</a:t>
            </a:r>
          </a:p>
          <a:p>
            <a:pPr>
              <a:lnSpc>
                <a:spcPct val="80000"/>
              </a:lnSpc>
              <a:buFontTx/>
              <a:buNone/>
            </a:pPr>
            <a:endParaRPr lang="zh-TW" altLang="en-US" sz="1900" dirty="0"/>
          </a:p>
          <a:p>
            <a:pPr>
              <a:lnSpc>
                <a:spcPct val="80000"/>
              </a:lnSpc>
              <a:buFontTx/>
              <a:buNone/>
            </a:pPr>
            <a:r>
              <a:rPr lang="en-US" altLang="zh-TW" sz="1900" dirty="0"/>
              <a:t>These new settings will enable </a:t>
            </a:r>
            <a:r>
              <a:rPr lang="en-US" altLang="zh-TW" sz="1900" dirty="0" smtClean="0"/>
              <a:t>further change </a:t>
            </a:r>
            <a:r>
              <a:rPr lang="en-US" altLang="zh-TW" sz="1900" dirty="0"/>
              <a:t>and transformations </a:t>
            </a:r>
            <a:endParaRPr lang="en-US" altLang="zh-TW" sz="1900" dirty="0" smtClean="0"/>
          </a:p>
          <a:p>
            <a:pPr>
              <a:lnSpc>
                <a:spcPct val="80000"/>
              </a:lnSpc>
              <a:buFontTx/>
              <a:buNone/>
            </a:pPr>
            <a:r>
              <a:rPr lang="en-US" altLang="zh-TW" sz="1900" dirty="0" smtClean="0"/>
              <a:t>of </a:t>
            </a:r>
            <a:r>
              <a:rPr lang="en-US" altLang="zh-TW" sz="1900" dirty="0"/>
              <a:t>academic research and will encourage </a:t>
            </a:r>
            <a:r>
              <a:rPr lang="en-US" altLang="zh-TW" sz="1900" dirty="0" smtClean="0"/>
              <a:t>new </a:t>
            </a:r>
            <a:r>
              <a:rPr lang="en-US" altLang="zh-TW" sz="1900" dirty="0"/>
              <a:t>research direction.  </a:t>
            </a:r>
            <a:endParaRPr lang="en-US" altLang="zh-TW" sz="1900" dirty="0" smtClean="0"/>
          </a:p>
          <a:p>
            <a:pPr>
              <a:lnSpc>
                <a:spcPct val="80000"/>
              </a:lnSpc>
              <a:buFontTx/>
              <a:buNone/>
            </a:pPr>
            <a:r>
              <a:rPr lang="en-US" altLang="zh-TW" sz="1900" dirty="0" smtClean="0"/>
              <a:t>They </a:t>
            </a:r>
            <a:r>
              <a:rPr lang="en-US" altLang="zh-TW" sz="1900" dirty="0"/>
              <a:t>will provide conditions for predictable </a:t>
            </a:r>
            <a:r>
              <a:rPr lang="en-US" altLang="zh-TW" sz="1900" dirty="0" smtClean="0"/>
              <a:t>fishing </a:t>
            </a:r>
            <a:r>
              <a:rPr lang="en-US" altLang="zh-TW" sz="1900" dirty="0"/>
              <a:t>and </a:t>
            </a:r>
            <a:r>
              <a:rPr lang="en-US" altLang="zh-TW" sz="1900" dirty="0" smtClean="0"/>
              <a:t>for </a:t>
            </a:r>
          </a:p>
          <a:p>
            <a:pPr>
              <a:lnSpc>
                <a:spcPct val="80000"/>
              </a:lnSpc>
              <a:buFontTx/>
              <a:buNone/>
            </a:pPr>
            <a:r>
              <a:rPr lang="en-US" altLang="zh-TW" sz="1900" dirty="0" smtClean="0"/>
              <a:t>navigating </a:t>
            </a:r>
            <a:r>
              <a:rPr lang="en-US" altLang="zh-TW" sz="1900" dirty="0"/>
              <a:t>on the open seas</a:t>
            </a:r>
          </a:p>
          <a:p>
            <a:pPr>
              <a:lnSpc>
                <a:spcPct val="80000"/>
              </a:lnSpc>
              <a:buFontTx/>
              <a:buNone/>
            </a:pPr>
            <a:r>
              <a:rPr lang="zh-TW" altLang="en-US" sz="1900" dirty="0" smtClean="0"/>
              <a:t>這些新</a:t>
            </a:r>
            <a:r>
              <a:rPr lang="zh-TW" altLang="en-US" sz="1900" dirty="0"/>
              <a:t>的設置將使學術研究進一步轉換和變化，並會助長新的研究方向。</a:t>
            </a:r>
            <a:r>
              <a:rPr lang="zh-TW" altLang="en-US" sz="1900" dirty="0" smtClean="0"/>
              <a:t>這</a:t>
            </a:r>
            <a:endParaRPr lang="en-US" altLang="zh-TW" sz="1900" dirty="0" smtClean="0"/>
          </a:p>
          <a:p>
            <a:pPr>
              <a:lnSpc>
                <a:spcPct val="80000"/>
              </a:lnSpc>
              <a:buFontTx/>
              <a:buNone/>
            </a:pPr>
            <a:r>
              <a:rPr lang="zh-TW" altLang="en-US" sz="1900" dirty="0" smtClean="0"/>
              <a:t>將會在</a:t>
            </a:r>
            <a:r>
              <a:rPr lang="zh-TW" altLang="en-US" sz="1900" dirty="0"/>
              <a:t>這知識的公海上，為可預見的捕捉和航行</a:t>
            </a:r>
            <a:r>
              <a:rPr lang="en-US" altLang="zh-TW" sz="1900" dirty="0"/>
              <a:t>(</a:t>
            </a:r>
            <a:r>
              <a:rPr lang="zh-TW" altLang="en-US" sz="1900" dirty="0"/>
              <a:t>瀏覽</a:t>
            </a:r>
            <a:r>
              <a:rPr lang="en-US" altLang="zh-TW" sz="1900" dirty="0"/>
              <a:t>)</a:t>
            </a:r>
            <a:r>
              <a:rPr lang="zh-TW" altLang="en-US" sz="1900" dirty="0"/>
              <a:t>提供許多條件。</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14348" y="2571744"/>
            <a:ext cx="8229600" cy="1399032"/>
          </a:xfrm>
        </p:spPr>
        <p:txBody>
          <a:bodyPr/>
          <a:lstStyle/>
          <a:p>
            <a:r>
              <a:rPr lang="zh-TW" altLang="en-US" b="1" dirty="0" smtClean="0"/>
              <a:t>第二組報告結束，謝謝大家。</a:t>
            </a:r>
            <a:endParaRPr lang="zh-TW"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a:bodyPr>
          <a:lstStyle/>
          <a:p>
            <a:endParaRPr lang="en-US" altLang="zh-TW" dirty="0" smtClean="0"/>
          </a:p>
          <a:p>
            <a:r>
              <a:rPr lang="zh-TW" altLang="en-US" dirty="0" smtClean="0"/>
              <a:t>人文學研究涉及</a:t>
            </a:r>
            <a:r>
              <a:rPr lang="en-US" dirty="0" smtClean="0"/>
              <a:t>“</a:t>
            </a:r>
            <a:r>
              <a:rPr lang="zh-TW" altLang="en-US" dirty="0" smtClean="0"/>
              <a:t>創造力、想像力、主觀的世界</a:t>
            </a:r>
            <a:r>
              <a:rPr lang="en-US" dirty="0" smtClean="0"/>
              <a:t>”</a:t>
            </a:r>
            <a:r>
              <a:rPr lang="zh-TW" altLang="en-US" dirty="0" smtClean="0"/>
              <a:t>。</a:t>
            </a:r>
            <a:endParaRPr lang="en-US" altLang="zh-TW" dirty="0" smtClean="0"/>
          </a:p>
          <a:p>
            <a:r>
              <a:rPr lang="en-US" sz="1800" dirty="0" smtClean="0">
                <a:solidFill>
                  <a:schemeClr val="tx2">
                    <a:lumMod val="75000"/>
                    <a:lumOff val="25000"/>
                  </a:schemeClr>
                </a:solidFill>
              </a:rPr>
              <a:t>Humanities research deals with the “creative, imaginative, the subjective world” .</a:t>
            </a:r>
            <a:endParaRPr lang="zh-TW" altLang="en-US" sz="1800" dirty="0" smtClean="0">
              <a:solidFill>
                <a:schemeClr val="tx2">
                  <a:lumMod val="75000"/>
                  <a:lumOff val="25000"/>
                </a:schemeClr>
              </a:solidFill>
            </a:endParaRPr>
          </a:p>
          <a:p>
            <a:endParaRPr lang="en-US" altLang="zh-TW" dirty="0" smtClean="0"/>
          </a:p>
          <a:p>
            <a:r>
              <a:rPr lang="zh-TW" altLang="en-US" dirty="0" smtClean="0"/>
              <a:t>對學科的主要貢獻通常是個人依據與廣泛多樣</a:t>
            </a:r>
            <a:r>
              <a:rPr lang="zh-TW" altLang="en-US" dirty="0" smtClean="0"/>
              <a:t>的</a:t>
            </a:r>
            <a:r>
              <a:rPr lang="zh-TW" altLang="en-US" dirty="0" smtClean="0"/>
              <a:t>一手資料</a:t>
            </a:r>
            <a:r>
              <a:rPr lang="zh-TW" altLang="en-US" dirty="0" smtClean="0"/>
              <a:t>的</a:t>
            </a:r>
            <a:r>
              <a:rPr lang="zh-TW" altLang="en-US" dirty="0" smtClean="0"/>
              <a:t>互動所作出的個人解釋。</a:t>
            </a:r>
          </a:p>
          <a:p>
            <a:r>
              <a:rPr lang="zh-TW" altLang="en-US" sz="1800" dirty="0" smtClean="0">
                <a:solidFill>
                  <a:schemeClr val="tx2">
                    <a:lumMod val="75000"/>
                    <a:lumOff val="25000"/>
                  </a:schemeClr>
                </a:solidFill>
              </a:rPr>
              <a:t> </a:t>
            </a:r>
            <a:r>
              <a:rPr lang="en-US" sz="1800" dirty="0" smtClean="0">
                <a:solidFill>
                  <a:schemeClr val="tx2">
                    <a:lumMod val="75000"/>
                    <a:lumOff val="25000"/>
                  </a:schemeClr>
                </a:solidFill>
              </a:rPr>
              <a:t>The main contribution to the discipline is usually individual interpretation based on interaction with a wide variety of primary materials.</a:t>
            </a:r>
            <a:endParaRPr lang="zh-TW" altLang="en-US" sz="1800" dirty="0" smtClean="0">
              <a:solidFill>
                <a:schemeClr val="tx2">
                  <a:lumMod val="75000"/>
                  <a:lumOff val="25000"/>
                </a:schemeClr>
              </a:solidFill>
            </a:endParaRPr>
          </a:p>
          <a:p>
            <a:endParaRPr lang="zh-TW" altLang="en-US" sz="1800" dirty="0" smtClean="0"/>
          </a:p>
          <a:p>
            <a:pPr>
              <a:buNone/>
            </a:pP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normAutofit lnSpcReduction="10000"/>
          </a:bodyPr>
          <a:lstStyle/>
          <a:p>
            <a:r>
              <a:rPr lang="zh-TW" altLang="en-US" dirty="0" smtClean="0"/>
              <a:t>電子科技讓原始資料得以使用的方法 和學者以電子形式接觸主要來源的方法是電子科技在人文學運用上的核心議題</a:t>
            </a:r>
            <a:r>
              <a:rPr lang="zh-TW" altLang="en-US" b="1" dirty="0" smtClean="0"/>
              <a:t>。</a:t>
            </a:r>
            <a:endParaRPr lang="en-US" altLang="zh-TW" b="1" dirty="0" smtClean="0"/>
          </a:p>
          <a:p>
            <a:r>
              <a:rPr lang="en-US" sz="1800" dirty="0" smtClean="0">
                <a:solidFill>
                  <a:schemeClr val="tx2">
                    <a:lumMod val="75000"/>
                    <a:lumOff val="25000"/>
                  </a:schemeClr>
                </a:solidFill>
              </a:rPr>
              <a:t> The way in which electronic technology enables the use of primary materials and the way in which scholars engage with primary sources in electronic form are the central issues in the employment of electronic technologies in the humanities. </a:t>
            </a:r>
          </a:p>
          <a:p>
            <a:r>
              <a:rPr lang="en-US" dirty="0" smtClean="0"/>
              <a:t>Stephen </a:t>
            </a:r>
            <a:r>
              <a:rPr lang="en-US" dirty="0" err="1" smtClean="0"/>
              <a:t>Wiberley</a:t>
            </a:r>
            <a:r>
              <a:rPr lang="en-US" dirty="0" smtClean="0"/>
              <a:t> and William Jones</a:t>
            </a:r>
            <a:r>
              <a:rPr lang="zh-TW" altLang="en-US" dirty="0" smtClean="0"/>
              <a:t>說，</a:t>
            </a:r>
            <a:r>
              <a:rPr lang="en-US" dirty="0" smtClean="0"/>
              <a:t>“</a:t>
            </a:r>
            <a:r>
              <a:rPr lang="zh-TW" altLang="en-US" dirty="0" smtClean="0"/>
              <a:t>最終，最重要的發展將取決於人文學者使用電子資訊科技取用原始來源的程度－這是根據他們的工作的內容</a:t>
            </a:r>
            <a:r>
              <a:rPr lang="en-US" dirty="0" smtClean="0"/>
              <a:t>“</a:t>
            </a:r>
            <a:r>
              <a:rPr lang="zh-TW" altLang="en-US" dirty="0" smtClean="0"/>
              <a:t>。</a:t>
            </a:r>
            <a:endParaRPr lang="en-US" altLang="zh-TW" dirty="0" smtClean="0"/>
          </a:p>
          <a:p>
            <a:r>
              <a:rPr lang="en-US" sz="1800" dirty="0" smtClean="0">
                <a:solidFill>
                  <a:schemeClr val="tx2">
                    <a:lumMod val="75000"/>
                    <a:lumOff val="25000"/>
                  </a:schemeClr>
                </a:solidFill>
              </a:rPr>
              <a:t>Stephen </a:t>
            </a:r>
            <a:r>
              <a:rPr lang="en-US" sz="1800" dirty="0" err="1" smtClean="0">
                <a:solidFill>
                  <a:schemeClr val="tx2">
                    <a:lumMod val="75000"/>
                    <a:lumOff val="25000"/>
                  </a:schemeClr>
                </a:solidFill>
              </a:rPr>
              <a:t>Wiberley</a:t>
            </a:r>
            <a:r>
              <a:rPr lang="en-US" sz="1800" dirty="0" smtClean="0">
                <a:solidFill>
                  <a:schemeClr val="tx2">
                    <a:lumMod val="75000"/>
                    <a:lumOff val="25000"/>
                  </a:schemeClr>
                </a:solidFill>
              </a:rPr>
              <a:t> and William Jones noted, “Ultimately, the most important development will be the extent to which humanists use electronic information technology to access the primary sources—the content that is the basis of their work”. </a:t>
            </a:r>
            <a:endParaRPr lang="zh-TW" altLang="en-US" sz="1800" dirty="0" smtClean="0">
              <a:solidFill>
                <a:schemeClr val="tx2">
                  <a:lumMod val="75000"/>
                  <a:lumOff val="25000"/>
                </a:schemeClr>
              </a:solidFill>
            </a:endParaRPr>
          </a:p>
          <a:p>
            <a:endParaRPr lang="zh-TW" altLang="en-US" sz="1800" dirty="0" smtClean="0"/>
          </a:p>
          <a:p>
            <a:endParaRPr lang="en-US" altLang="zh-TW" dirty="0" smtClean="0">
              <a:solidFill>
                <a:schemeClr val="tx2">
                  <a:lumMod val="75000"/>
                  <a:lumOff val="25000"/>
                </a:schemeClr>
              </a:solidFill>
            </a:endParaRPr>
          </a:p>
          <a:p>
            <a:endParaRPr lang="en-US" altLang="zh-TW" sz="1800" dirty="0" smtClean="0">
              <a:solidFill>
                <a:schemeClr val="tx2">
                  <a:lumMod val="75000"/>
                  <a:lumOff val="25000"/>
                </a:schemeClr>
              </a:solidFill>
            </a:endParaRPr>
          </a:p>
          <a:p>
            <a:endParaRPr lang="zh-TW" altLang="en-US" sz="1800" dirty="0" smtClean="0">
              <a:solidFill>
                <a:schemeClr val="tx2">
                  <a:lumMod val="75000"/>
                  <a:lumOff val="25000"/>
                </a:schemeClr>
              </a:solidFill>
            </a:endParaRPr>
          </a:p>
          <a:p>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2920" y="530352"/>
            <a:ext cx="8183880" cy="5398978"/>
          </a:xfrm>
        </p:spPr>
        <p:txBody>
          <a:bodyPr/>
          <a:lstStyle/>
          <a:p>
            <a:r>
              <a:rPr lang="en-US" dirty="0" smtClean="0"/>
              <a:t>Jerome </a:t>
            </a:r>
            <a:r>
              <a:rPr lang="en-US" dirty="0" err="1" smtClean="0"/>
              <a:t>McGann</a:t>
            </a:r>
            <a:r>
              <a:rPr lang="zh-TW" altLang="en-US" dirty="0" smtClean="0"/>
              <a:t>寫了</a:t>
            </a:r>
            <a:r>
              <a:rPr lang="en-US" dirty="0" smtClean="0"/>
              <a:t>“</a:t>
            </a:r>
            <a:r>
              <a:rPr lang="zh-TW" altLang="en-US" dirty="0" smtClean="0"/>
              <a:t>資料革命</a:t>
            </a:r>
            <a:r>
              <a:rPr lang="en-US" dirty="0" smtClean="0"/>
              <a:t>”</a:t>
            </a:r>
            <a:r>
              <a:rPr lang="zh-TW" altLang="en-US" dirty="0" smtClean="0"/>
              <a:t>中，我們</a:t>
            </a:r>
            <a:r>
              <a:rPr lang="en-US" dirty="0" smtClean="0"/>
              <a:t> </a:t>
            </a:r>
            <a:r>
              <a:rPr lang="en-US" dirty="0" err="1" smtClean="0"/>
              <a:t>reconceive</a:t>
            </a:r>
            <a:r>
              <a:rPr lang="zh-TW" altLang="en-US" dirty="0" smtClean="0"/>
              <a:t>在我們的文化實體檔案資料</a:t>
            </a:r>
            <a:r>
              <a:rPr lang="en-US" dirty="0" smtClean="0"/>
              <a:t>(2001)</a:t>
            </a:r>
            <a:r>
              <a:rPr lang="zh-TW" altLang="en-US" dirty="0" smtClean="0"/>
              <a:t>。</a:t>
            </a:r>
            <a:endParaRPr lang="en-US" altLang="zh-TW" dirty="0" smtClean="0"/>
          </a:p>
          <a:p>
            <a:r>
              <a:rPr lang="en-US" sz="1800" dirty="0" smtClean="0">
                <a:solidFill>
                  <a:schemeClr val="tx2">
                    <a:lumMod val="75000"/>
                    <a:lumOff val="25000"/>
                  </a:schemeClr>
                </a:solidFill>
              </a:rPr>
              <a:t>Jerome </a:t>
            </a:r>
            <a:r>
              <a:rPr lang="en-US" sz="1800" dirty="0" err="1" smtClean="0">
                <a:solidFill>
                  <a:schemeClr val="tx2">
                    <a:lumMod val="75000"/>
                    <a:lumOff val="25000"/>
                  </a:schemeClr>
                </a:solidFill>
              </a:rPr>
              <a:t>McGann</a:t>
            </a:r>
            <a:r>
              <a:rPr lang="en-US" sz="1800" dirty="0" smtClean="0">
                <a:solidFill>
                  <a:schemeClr val="tx2">
                    <a:lumMod val="75000"/>
                    <a:lumOff val="25000"/>
                  </a:schemeClr>
                </a:solidFill>
              </a:rPr>
              <a:t> wrote about the “material revolution” in which we </a:t>
            </a:r>
            <a:r>
              <a:rPr lang="en-US" sz="1800" dirty="0" err="1" smtClean="0">
                <a:solidFill>
                  <a:schemeClr val="tx2">
                    <a:lumMod val="75000"/>
                    <a:lumOff val="25000"/>
                  </a:schemeClr>
                </a:solidFill>
              </a:rPr>
              <a:t>reconceive</a:t>
            </a:r>
            <a:r>
              <a:rPr lang="en-US" sz="1800" dirty="0" smtClean="0">
                <a:solidFill>
                  <a:schemeClr val="tx2">
                    <a:lumMod val="75000"/>
                    <a:lumOff val="25000"/>
                  </a:schemeClr>
                </a:solidFill>
              </a:rPr>
              <a:t> the entity of our cultural archive of materials </a:t>
            </a:r>
            <a:r>
              <a:rPr lang="en-US" altLang="zh-TW" sz="1800" dirty="0" smtClean="0">
                <a:solidFill>
                  <a:schemeClr val="tx2">
                    <a:lumMod val="75000"/>
                    <a:lumOff val="25000"/>
                  </a:schemeClr>
                </a:solidFill>
              </a:rPr>
              <a:t>(2001)</a:t>
            </a:r>
            <a:r>
              <a:rPr lang="en-US" sz="1800" dirty="0" smtClean="0">
                <a:solidFill>
                  <a:schemeClr val="tx2">
                    <a:lumMod val="75000"/>
                    <a:lumOff val="25000"/>
                  </a:schemeClr>
                </a:solidFill>
              </a:rPr>
              <a:t>. </a:t>
            </a:r>
          </a:p>
          <a:p>
            <a:r>
              <a:rPr lang="zh-TW" altLang="en-US" dirty="0" smtClean="0"/>
              <a:t>廣泛的接受電子文本被預計來革命研究 這樣的程度，一些作者認為他們是文化變革的催化劑，和印刷歷史的主要發展有相同價值</a:t>
            </a:r>
            <a:r>
              <a:rPr lang="en-US" dirty="0" smtClean="0"/>
              <a:t>[4]</a:t>
            </a:r>
            <a:r>
              <a:rPr lang="zh-TW" altLang="en-US" dirty="0" smtClean="0"/>
              <a:t>。 </a:t>
            </a:r>
          </a:p>
          <a:p>
            <a:r>
              <a:rPr lang="en-US" sz="1800" dirty="0" smtClean="0">
                <a:solidFill>
                  <a:schemeClr val="tx2">
                    <a:lumMod val="75000"/>
                    <a:lumOff val="25000"/>
                  </a:schemeClr>
                </a:solidFill>
              </a:rPr>
              <a:t>Widely accepted electronic texts (e-texts) are expected to revolutionize research to such an extent that some authors see them as a catalyst for a cultural change equivalent to major developments in the history of print [4].</a:t>
            </a:r>
            <a:endParaRPr lang="zh-TW" altLang="en-US" sz="1800" dirty="0" smtClean="0">
              <a:solidFill>
                <a:schemeClr val="tx2">
                  <a:lumMod val="75000"/>
                  <a:lumOff val="25000"/>
                </a:schemeClr>
              </a:solidFill>
            </a:endParaRPr>
          </a:p>
          <a:p>
            <a:endParaRPr lang="zh-TW" altLang="en-US" sz="1800" dirty="0" smtClean="0">
              <a:solidFill>
                <a:schemeClr val="tx2">
                  <a:lumMod val="75000"/>
                  <a:lumOff val="25000"/>
                </a:schemeClr>
              </a:solidFill>
            </a:endParaRPr>
          </a:p>
          <a:p>
            <a:endParaRPr lang="zh-TW" altLang="en-US" dirty="0" smtClean="0"/>
          </a:p>
          <a:p>
            <a:endParaRPr lang="zh-TW"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神韻">
  <a:themeElements>
    <a:clrScheme name="神韻">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神韻">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神韻">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535</TotalTime>
  <Words>5677</Words>
  <Application>Microsoft Office PowerPoint</Application>
  <PresentationFormat>如螢幕大小 (4:3)</PresentationFormat>
  <Paragraphs>443</Paragraphs>
  <Slides>69</Slides>
  <Notes>17</Notes>
  <HiddenSlides>0</HiddenSlides>
  <MMClips>0</MMClips>
  <ScaleCrop>false</ScaleCrop>
  <HeadingPairs>
    <vt:vector size="4" baseType="variant">
      <vt:variant>
        <vt:lpstr>佈景主題</vt:lpstr>
      </vt:variant>
      <vt:variant>
        <vt:i4>1</vt:i4>
      </vt:variant>
      <vt:variant>
        <vt:lpstr>投影片標題</vt:lpstr>
      </vt:variant>
      <vt:variant>
        <vt:i4>69</vt:i4>
      </vt:variant>
    </vt:vector>
  </HeadingPairs>
  <TitlesOfParts>
    <vt:vector size="70" baseType="lpstr">
      <vt:lpstr>神韻</vt:lpstr>
      <vt:lpstr>CONVERGENT FLOWS : HUMANITIES SCHOLARS AND THEIR INTERACTIONS WITH ELECTRONIC TEXTS  聚合性流動:人文學者與電子文本的互動 </vt:lpstr>
      <vt:lpstr>投影片 2</vt:lpstr>
      <vt:lpstr>投影片 3</vt:lpstr>
      <vt:lpstr>投影片 4</vt:lpstr>
      <vt:lpstr>[導言] </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lpstr>[研究動機] </vt:lpstr>
      <vt:lpstr>[研究方法] </vt:lpstr>
      <vt:lpstr>人文學者與電子文本</vt:lpstr>
      <vt:lpstr>研究參與者</vt:lpstr>
      <vt:lpstr>研究參與者</vt:lpstr>
      <vt:lpstr>研究參與者</vt:lpstr>
      <vt:lpstr>研究參與者</vt:lpstr>
      <vt:lpstr>資料匯集</vt:lpstr>
      <vt:lpstr>資料匯集</vt:lpstr>
      <vt:lpstr>資料匯集</vt:lpstr>
      <vt:lpstr>資料分析</vt:lpstr>
      <vt:lpstr>投影片 37</vt:lpstr>
      <vt:lpstr>可信度 Credibility</vt:lpstr>
      <vt:lpstr>研究的侷限性 Limitations of the study</vt:lpstr>
      <vt:lpstr>圖書館的季刊</vt:lpstr>
      <vt:lpstr>投影片 41</vt:lpstr>
      <vt:lpstr>投影片 42</vt:lpstr>
      <vt:lpstr>HUMANITIES SCHOLARS AND E-TEXTS</vt:lpstr>
      <vt:lpstr>投影片 44</vt:lpstr>
      <vt:lpstr>投影片 45</vt:lpstr>
      <vt:lpstr> Netchaining：Converging practices </vt:lpstr>
      <vt:lpstr>投影片 47</vt:lpstr>
      <vt:lpstr>投影片 48</vt:lpstr>
      <vt:lpstr>投影片 49</vt:lpstr>
      <vt:lpstr>投影片 50</vt:lpstr>
      <vt:lpstr>投影片 51</vt:lpstr>
      <vt:lpstr>投影片 52</vt:lpstr>
      <vt:lpstr>投影片 53</vt:lpstr>
      <vt:lpstr>投影片 54</vt:lpstr>
      <vt:lpstr>發起 netchaining活動的原因</vt:lpstr>
      <vt:lpstr>投影片 56</vt:lpstr>
      <vt:lpstr>投影片 57</vt:lpstr>
      <vt:lpstr>投影片 58</vt:lpstr>
      <vt:lpstr>投影片 59</vt:lpstr>
      <vt:lpstr>投影片 60</vt:lpstr>
      <vt:lpstr> </vt:lpstr>
      <vt:lpstr> </vt:lpstr>
      <vt:lpstr>  </vt:lpstr>
      <vt:lpstr>投影片 64</vt:lpstr>
      <vt:lpstr>Perceptions of the Library Role [對圖書館角色的看法]</vt:lpstr>
      <vt:lpstr>Discussions &amp; Conclusions 討論與結論</vt:lpstr>
      <vt:lpstr>投影片 67</vt:lpstr>
      <vt:lpstr>投影片 68</vt:lpstr>
      <vt:lpstr>第二組報告結束，謝謝大家。</vt:lpstr>
    </vt:vector>
  </TitlesOfParts>
  <Company>mychat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CONVERGENT FLOWS: HUMANITIES SCHOLARS AND THEIR INTERACTIONS WITH ELECTRONIC TEXTS </dc:title>
  <dc:creator>Core</dc:creator>
  <cp:lastModifiedBy>Core</cp:lastModifiedBy>
  <cp:revision>92</cp:revision>
  <dcterms:created xsi:type="dcterms:W3CDTF">2010-03-21T06:14:49Z</dcterms:created>
  <dcterms:modified xsi:type="dcterms:W3CDTF">2010-03-29T12:50:24Z</dcterms:modified>
</cp:coreProperties>
</file>