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4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A9193C-4A7C-45E4-AB3A-FFD406C642CE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AB684E-5DEF-4C2C-BCA7-59DF0ECAA31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1571612"/>
            <a:ext cx="7719274" cy="4676788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第五組  組員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497100091 </a:t>
            </a:r>
            <a:r>
              <a:rPr lang="zh-TW" altLang="en-US" dirty="0" smtClean="0"/>
              <a:t>程莉淳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497100467 </a:t>
            </a:r>
            <a:r>
              <a:rPr lang="zh-TW" altLang="en-US" dirty="0" smtClean="0"/>
              <a:t>林鶴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497100508 </a:t>
            </a:r>
            <a:r>
              <a:rPr lang="zh-TW" altLang="en-US" dirty="0" smtClean="0"/>
              <a:t>蘇珩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496100733</a:t>
            </a:r>
            <a:r>
              <a:rPr lang="zh-TW" altLang="en-US" dirty="0" smtClean="0"/>
              <a:t> 王紫沛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500042"/>
            <a:ext cx="7719274" cy="57483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Richard Brilliant “How an Art </a:t>
            </a:r>
            <a:r>
              <a:rPr lang="en-US" altLang="zh-TW" dirty="0" smtClean="0"/>
              <a:t>Historian</a:t>
            </a:r>
          </a:p>
          <a:p>
            <a:pPr>
              <a:buNone/>
            </a:pPr>
            <a:r>
              <a:rPr lang="en-US" altLang="zh-TW" dirty="0" smtClean="0"/>
              <a:t>Connects </a:t>
            </a:r>
            <a:r>
              <a:rPr lang="en-US" altLang="zh-TW" dirty="0" smtClean="0"/>
              <a:t>Art Objects and Information.”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At the center of the art historian’s research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is </a:t>
            </a:r>
            <a:r>
              <a:rPr lang="en-US" altLang="zh-TW" dirty="0" smtClean="0"/>
              <a:t>the object (or the group of objects), and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from </a:t>
            </a:r>
            <a:r>
              <a:rPr lang="en-US" altLang="zh-TW" dirty="0" smtClean="0"/>
              <a:t>here he attempts to establish a frame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of </a:t>
            </a:r>
            <a:r>
              <a:rPr lang="en-US" altLang="zh-TW" dirty="0" smtClean="0"/>
              <a:t>visual reference and a historical context</a:t>
            </a:r>
            <a:r>
              <a:rPr lang="en-US" altLang="zh-TW" dirty="0" smtClean="0"/>
              <a:t>.</a:t>
            </a:r>
          </a:p>
          <a:p>
            <a:pPr>
              <a:buNone/>
            </a:pPr>
            <a:r>
              <a:rPr lang="zh-TW" altLang="zh-TW" dirty="0" smtClean="0"/>
              <a:t>如何使藝術史學家連接藝術品和其相關</a:t>
            </a:r>
            <a:r>
              <a:rPr lang="zh-TW" altLang="zh-TW" dirty="0" smtClean="0"/>
              <a:t>資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訊</a:t>
            </a:r>
            <a:r>
              <a:rPr lang="zh-TW" altLang="zh-TW" dirty="0" smtClean="0"/>
              <a:t>。</a:t>
            </a:r>
          </a:p>
          <a:p>
            <a:pPr>
              <a:buNone/>
            </a:pPr>
            <a:r>
              <a:rPr lang="zh-TW" altLang="zh-TW" dirty="0" smtClean="0"/>
              <a:t>在以研究美術史為中心的研究對象</a:t>
            </a:r>
            <a:r>
              <a:rPr lang="en-US" altLang="zh-TW" dirty="0" smtClean="0"/>
              <a:t>(</a:t>
            </a:r>
            <a:r>
              <a:rPr lang="zh-TW" altLang="zh-TW" dirty="0" smtClean="0"/>
              <a:t>或</a:t>
            </a:r>
            <a:r>
              <a:rPr lang="zh-TW" altLang="zh-TW" dirty="0" smtClean="0"/>
              <a:t>群體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對象</a:t>
            </a:r>
            <a:r>
              <a:rPr lang="en-US" altLang="zh-TW" dirty="0" smtClean="0"/>
              <a:t>)</a:t>
            </a:r>
            <a:r>
              <a:rPr lang="zh-TW" altLang="zh-TW" dirty="0" smtClean="0"/>
              <a:t>裡，他試圖建立一個具有規範的</a:t>
            </a:r>
            <a:r>
              <a:rPr lang="zh-TW" altLang="zh-TW" dirty="0" smtClean="0"/>
              <a:t>框架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</a:t>
            </a:r>
            <a:r>
              <a:rPr lang="zh-TW" altLang="zh-TW" dirty="0" smtClean="0"/>
              <a:t>範圍</a:t>
            </a:r>
            <a:r>
              <a:rPr lang="en-US" altLang="zh-TW" dirty="0" smtClean="0"/>
              <a:t>)</a:t>
            </a:r>
            <a:r>
              <a:rPr lang="zh-TW" altLang="zh-TW" dirty="0" smtClean="0"/>
              <a:t>和歷史背景。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428604"/>
            <a:ext cx="7719274" cy="58197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Placing objects within a visual framework is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done </a:t>
            </a:r>
            <a:r>
              <a:rPr lang="en-US" altLang="zh-TW" dirty="0" smtClean="0"/>
              <a:t>through recalling and discovering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objects </a:t>
            </a:r>
            <a:r>
              <a:rPr lang="en-US" altLang="zh-TW" dirty="0" smtClean="0"/>
              <a:t>which are similar or complementary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in </a:t>
            </a:r>
            <a:r>
              <a:rPr lang="en-US" altLang="zh-TW" dirty="0" smtClean="0"/>
              <a:t>appearance. This information need is met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by </a:t>
            </a:r>
            <a:r>
              <a:rPr lang="en-US" altLang="zh-TW" dirty="0" smtClean="0"/>
              <a:t>objects which reside in his memory, as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well </a:t>
            </a:r>
            <a:r>
              <a:rPr lang="en-US" altLang="zh-TW" dirty="0" smtClean="0"/>
              <a:t>as by searches undertaken of existing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collections </a:t>
            </a:r>
            <a:r>
              <a:rPr lang="en-US" altLang="zh-TW" dirty="0" smtClean="0"/>
              <a:t>and illustrated publications</a:t>
            </a:r>
            <a:r>
              <a:rPr lang="en-US" altLang="zh-TW" dirty="0" smtClean="0"/>
              <a:t>.</a:t>
            </a:r>
          </a:p>
          <a:p>
            <a:pPr>
              <a:buNone/>
            </a:pPr>
            <a:r>
              <a:rPr lang="zh-TW" altLang="zh-TW" dirty="0" smtClean="0"/>
              <a:t>而</a:t>
            </a:r>
            <a:r>
              <a:rPr lang="zh-TW" altLang="zh-TW" dirty="0" smtClean="0"/>
              <a:t>其規範則是透過回顧和發現其物體有</a:t>
            </a:r>
            <a:r>
              <a:rPr lang="zh-TW" altLang="zh-TW" dirty="0" smtClean="0"/>
              <a:t>類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似</a:t>
            </a:r>
            <a:r>
              <a:rPr lang="zh-TW" altLang="zh-TW" dirty="0" smtClean="0"/>
              <a:t>或互補的外觀。這一資訊必須滿足的</a:t>
            </a:r>
            <a:r>
              <a:rPr lang="zh-TW" altLang="zh-TW" dirty="0" smtClean="0"/>
              <a:t>需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求</a:t>
            </a:r>
            <a:r>
              <a:rPr lang="zh-TW" altLang="zh-TW" dirty="0" smtClean="0"/>
              <a:t>是住在他的記憶體，以及展開搜索</a:t>
            </a:r>
            <a:r>
              <a:rPr lang="zh-TW" altLang="zh-TW" dirty="0" smtClean="0"/>
              <a:t>現有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館藏和說明出版物。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428604"/>
            <a:ext cx="7719274" cy="58197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err="1" smtClean="0"/>
              <a:t>Stam’s</a:t>
            </a:r>
            <a:r>
              <a:rPr lang="en-US" altLang="zh-TW" dirty="0" smtClean="0"/>
              <a:t> article entitled “How Art Historians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Look </a:t>
            </a:r>
            <a:r>
              <a:rPr lang="en-US" altLang="zh-TW" dirty="0" smtClean="0"/>
              <a:t>for Information”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She believes that “the process of information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seeking </a:t>
            </a:r>
            <a:r>
              <a:rPr lang="en-US" altLang="zh-TW" dirty="0" smtClean="0"/>
              <a:t>appears to be a contemplative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undertaking </a:t>
            </a:r>
            <a:r>
              <a:rPr lang="en-US" altLang="zh-TW" dirty="0" smtClean="0"/>
              <a:t>involving objects of art,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reproductions </a:t>
            </a:r>
            <a:r>
              <a:rPr lang="en-US" altLang="zh-TW" dirty="0" smtClean="0"/>
              <a:t>of those objects and related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objects</a:t>
            </a:r>
            <a:r>
              <a:rPr lang="en-US" altLang="zh-TW" dirty="0" smtClean="0"/>
              <a:t>, and written descriptions and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observations </a:t>
            </a:r>
            <a:r>
              <a:rPr lang="en-US" altLang="zh-TW" dirty="0" smtClean="0"/>
              <a:t>about works of art</a:t>
            </a:r>
            <a:r>
              <a:rPr lang="en-US" altLang="zh-TW" dirty="0" smtClean="0"/>
              <a:t>.”</a:t>
            </a:r>
          </a:p>
          <a:p>
            <a:pPr>
              <a:buNone/>
            </a:pPr>
            <a:r>
              <a:rPr lang="zh-TW" altLang="zh-TW" dirty="0" smtClean="0"/>
              <a:t>“如何</a:t>
            </a:r>
            <a:r>
              <a:rPr lang="zh-TW" altLang="zh-TW" dirty="0" smtClean="0"/>
              <a:t>尋找藝術史學家的訊息。</a:t>
            </a:r>
          </a:p>
          <a:p>
            <a:pPr>
              <a:buNone/>
            </a:pPr>
            <a:r>
              <a:rPr lang="zh-TW" altLang="zh-TW" dirty="0" smtClean="0"/>
              <a:t>她</a:t>
            </a:r>
            <a:r>
              <a:rPr lang="zh-TW" altLang="zh-TW" dirty="0" smtClean="0"/>
              <a:t>認為“</a:t>
            </a:r>
            <a:r>
              <a:rPr lang="zh-TW" altLang="zh-TW" dirty="0" smtClean="0"/>
              <a:t>資訊尋求的過程中似乎是一個</a:t>
            </a:r>
            <a:r>
              <a:rPr lang="zh-TW" altLang="zh-TW" dirty="0" smtClean="0"/>
              <a:t>思考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事業，涉及藝術品，複製這些物體和</a:t>
            </a:r>
            <a:r>
              <a:rPr lang="zh-TW" altLang="zh-TW" dirty="0" smtClean="0"/>
              <a:t>有關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物體，並以書面方式說明其藝術作品的</a:t>
            </a:r>
            <a:r>
              <a:rPr lang="zh-TW" altLang="zh-TW" dirty="0" smtClean="0"/>
              <a:t>觀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察</a:t>
            </a:r>
            <a:r>
              <a:rPr lang="zh-TW" altLang="zh-TW" dirty="0" smtClean="0"/>
              <a:t>資料。 ”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214290"/>
            <a:ext cx="7790712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2800" dirty="0" smtClean="0"/>
              <a:t>She delves further into the information 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gathering </a:t>
            </a:r>
            <a:r>
              <a:rPr lang="en-US" altLang="zh-TW" sz="2800" dirty="0" smtClean="0"/>
              <a:t>process of this user group and states 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that </a:t>
            </a:r>
            <a:r>
              <a:rPr lang="en-US" altLang="zh-TW" sz="2800" dirty="0" smtClean="0"/>
              <a:t>the typical art historian seeks to </a:t>
            </a:r>
            <a:r>
              <a:rPr lang="en-US" altLang="zh-TW" sz="2800" dirty="0" smtClean="0"/>
              <a:t>find </a:t>
            </a:r>
          </a:p>
          <a:p>
            <a:pPr>
              <a:buNone/>
            </a:pPr>
            <a:r>
              <a:rPr lang="en-US" altLang="zh-TW" sz="2800" dirty="0" smtClean="0"/>
              <a:t>authoritative </a:t>
            </a:r>
            <a:r>
              <a:rPr lang="en-US" altLang="zh-TW" sz="2800" dirty="0" smtClean="0"/>
              <a:t>writing on an object or a subject</a:t>
            </a:r>
            <a:r>
              <a:rPr lang="en-US" altLang="zh-TW" sz="2800" dirty="0" smtClean="0"/>
              <a:t>,</a:t>
            </a:r>
          </a:p>
          <a:p>
            <a:pPr>
              <a:buNone/>
            </a:pPr>
            <a:r>
              <a:rPr lang="en-US" altLang="zh-TW" sz="2800" dirty="0" smtClean="0"/>
              <a:t>then </a:t>
            </a:r>
            <a:r>
              <a:rPr lang="en-US" altLang="zh-TW" sz="2800" dirty="0" smtClean="0"/>
              <a:t>attempts to discover additional relevant 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information</a:t>
            </a:r>
            <a:r>
              <a:rPr lang="en-US" altLang="zh-TW" sz="2800" dirty="0" smtClean="0"/>
              <a:t>, and finally develops an original 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interpretation </a:t>
            </a:r>
            <a:r>
              <a:rPr lang="en-US" altLang="zh-TW" sz="2800" dirty="0" smtClean="0"/>
              <a:t>of the object within its many varied 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contexts </a:t>
            </a:r>
            <a:r>
              <a:rPr lang="en-US" altLang="zh-TW" sz="2800" dirty="0" smtClean="0"/>
              <a:t>(i.e., historical, iconographic, formal, etc.).</a:t>
            </a:r>
            <a:endParaRPr lang="zh-TW" altLang="zh-TW" sz="2800" dirty="0" smtClean="0"/>
          </a:p>
          <a:p>
            <a:pPr>
              <a:buNone/>
            </a:pPr>
            <a:r>
              <a:rPr lang="zh-TW" altLang="zh-TW" sz="2800" dirty="0" smtClean="0"/>
              <a:t>她更深入並進一步研究其資料蒐集過程，並</a:t>
            </a:r>
            <a:r>
              <a:rPr lang="zh-TW" altLang="zh-TW" sz="2800" dirty="0" smtClean="0"/>
              <a:t>指出</a:t>
            </a:r>
            <a:endParaRPr lang="en-US" altLang="zh-TW" sz="2800" dirty="0" smtClean="0"/>
          </a:p>
          <a:p>
            <a:pPr>
              <a:buNone/>
            </a:pPr>
            <a:r>
              <a:rPr lang="zh-TW" altLang="zh-TW" sz="2800" dirty="0" smtClean="0"/>
              <a:t>，</a:t>
            </a:r>
            <a:r>
              <a:rPr lang="zh-TW" altLang="zh-TW" sz="2800" dirty="0" smtClean="0"/>
              <a:t>典型的藝術史學家試圖找到權威的書面一個</a:t>
            </a:r>
            <a:r>
              <a:rPr lang="zh-TW" altLang="zh-TW" sz="2800" dirty="0" smtClean="0"/>
              <a:t>對</a:t>
            </a:r>
            <a:endParaRPr lang="en-US" altLang="zh-TW" sz="2800" dirty="0" smtClean="0"/>
          </a:p>
          <a:p>
            <a:pPr>
              <a:buNone/>
            </a:pPr>
            <a:r>
              <a:rPr lang="zh-TW" altLang="zh-TW" sz="2800" dirty="0" smtClean="0"/>
              <a:t>象</a:t>
            </a:r>
            <a:r>
              <a:rPr lang="zh-TW" altLang="zh-TW" sz="2800" dirty="0" smtClean="0"/>
              <a:t>或一個主題，然後試圖發現更多有關資料，</a:t>
            </a:r>
            <a:r>
              <a:rPr lang="zh-TW" altLang="zh-TW" sz="2800" dirty="0" smtClean="0"/>
              <a:t>最</a:t>
            </a:r>
            <a:endParaRPr lang="en-US" altLang="zh-TW" sz="2800" dirty="0" smtClean="0"/>
          </a:p>
          <a:p>
            <a:pPr>
              <a:buNone/>
            </a:pPr>
            <a:r>
              <a:rPr lang="zh-TW" altLang="zh-TW" sz="2800" dirty="0" smtClean="0"/>
              <a:t>後</a:t>
            </a:r>
            <a:r>
              <a:rPr lang="zh-TW" altLang="zh-TW" sz="2800" dirty="0" smtClean="0"/>
              <a:t>解釋範圍內的對象所出現不同的情況（即，歷史、肖像權、正式的作品，等等） 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852" y="428604"/>
            <a:ext cx="7647836" cy="5819796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As an interesting historical note, </a:t>
            </a:r>
            <a:r>
              <a:rPr lang="en-US" altLang="zh-TW" dirty="0" err="1" smtClean="0"/>
              <a:t>Stam</a:t>
            </a:r>
            <a:r>
              <a:rPr lang="en-US" altLang="zh-TW" dirty="0" smtClean="0"/>
              <a:t> found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almost </a:t>
            </a:r>
            <a:r>
              <a:rPr lang="en-US" altLang="zh-TW" dirty="0" smtClean="0"/>
              <a:t>no computerized database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experience </a:t>
            </a:r>
            <a:r>
              <a:rPr lang="en-US" altLang="zh-TW" dirty="0" smtClean="0"/>
              <a:t>.They expressed a unanimous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willingness </a:t>
            </a:r>
            <a:r>
              <a:rPr lang="en-US" altLang="zh-TW" dirty="0" smtClean="0"/>
              <a:t>to learn how to use these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systems</a:t>
            </a:r>
            <a:r>
              <a:rPr lang="en-US" altLang="zh-TW" dirty="0" smtClean="0"/>
              <a:t>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作一個有趣的歷史說明，</a:t>
            </a:r>
            <a:r>
              <a:rPr lang="en-US" altLang="zh-TW" dirty="0" err="1" smtClean="0"/>
              <a:t>Stam</a:t>
            </a:r>
            <a:r>
              <a:rPr lang="zh-TW" altLang="zh-TW" dirty="0" smtClean="0"/>
              <a:t>發現她的</a:t>
            </a:r>
            <a:r>
              <a:rPr lang="zh-TW" altLang="zh-TW" dirty="0" smtClean="0"/>
              <a:t>藝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術</a:t>
            </a:r>
            <a:r>
              <a:rPr lang="zh-TW" altLang="zh-TW" dirty="0" smtClean="0"/>
              <a:t>史學家研究幾乎沒有計算化的數據庫</a:t>
            </a:r>
            <a:r>
              <a:rPr lang="zh-TW" altLang="zh-TW" dirty="0" smtClean="0"/>
              <a:t>經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驗</a:t>
            </a:r>
            <a:r>
              <a:rPr lang="zh-TW" altLang="zh-TW" dirty="0" smtClean="0"/>
              <a:t>，而他們一致表示願意學習如何使用</a:t>
            </a:r>
            <a:r>
              <a:rPr lang="zh-TW" altLang="zh-TW" dirty="0" smtClean="0"/>
              <a:t>這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些</a:t>
            </a:r>
            <a:r>
              <a:rPr lang="zh-TW" altLang="zh-TW" dirty="0" smtClean="0"/>
              <a:t>系統。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1428736"/>
            <a:ext cx="7719274" cy="481966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This apparent transformation in the art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historians</a:t>
            </a:r>
            <a:r>
              <a:rPr lang="en-US" altLang="zh-TW" dirty="0" smtClean="0"/>
              <a:t>’ use of technology in the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information-seeking </a:t>
            </a:r>
            <a:r>
              <a:rPr lang="en-US" altLang="zh-TW" dirty="0" smtClean="0"/>
              <a:t>process is the next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theme </a:t>
            </a:r>
            <a:r>
              <a:rPr lang="en-US" altLang="zh-TW" dirty="0" smtClean="0"/>
              <a:t>to be addressed.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這種明顯的轉變，則讓藝術史學家在</a:t>
            </a:r>
            <a:r>
              <a:rPr lang="zh-TW" altLang="zh-TW" dirty="0" smtClean="0"/>
              <a:t>使用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資訊</a:t>
            </a:r>
            <a:r>
              <a:rPr lang="zh-TW" altLang="zh-TW" dirty="0" smtClean="0"/>
              <a:t>尋求技術的過程中能更快速的加以</a:t>
            </a:r>
            <a:r>
              <a:rPr lang="zh-TW" altLang="zh-TW" dirty="0" smtClean="0"/>
              <a:t>解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決</a:t>
            </a:r>
            <a:r>
              <a:rPr lang="zh-TW" altLang="zh-TW" dirty="0" smtClean="0"/>
              <a:t>接下來所要發生的問題。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214290"/>
            <a:ext cx="7862150" cy="60341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2500" b="1" dirty="0" smtClean="0"/>
              <a:t>Technology and Art History Scholarship   </a:t>
            </a:r>
            <a:endParaRPr lang="en-US" altLang="zh-TW" sz="2500" b="1" dirty="0" smtClean="0"/>
          </a:p>
          <a:p>
            <a:pPr>
              <a:buNone/>
            </a:pPr>
            <a:r>
              <a:rPr lang="zh-TW" altLang="en-US" sz="2500" b="1" dirty="0" smtClean="0"/>
              <a:t> </a:t>
            </a:r>
            <a:r>
              <a:rPr lang="zh-TW" altLang="en-US" sz="2500" b="1" dirty="0" smtClean="0"/>
              <a:t>                                                 </a:t>
            </a:r>
            <a:r>
              <a:rPr lang="ja-JP" altLang="zh-TW" sz="2500" b="1" dirty="0" smtClean="0"/>
              <a:t>科技</a:t>
            </a:r>
            <a:r>
              <a:rPr lang="ja-JP" altLang="zh-TW" sz="2500" b="1" dirty="0" smtClean="0"/>
              <a:t>與藝術史學科</a:t>
            </a:r>
            <a:endParaRPr lang="zh-TW" altLang="zh-TW" sz="2500" dirty="0" smtClean="0"/>
          </a:p>
          <a:p>
            <a:pPr>
              <a:buNone/>
            </a:pPr>
            <a:r>
              <a:rPr lang="en-US" altLang="zh-TW" sz="2500" dirty="0" smtClean="0"/>
              <a:t>The phenomenon of computer-mediated research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among </a:t>
            </a:r>
            <a:r>
              <a:rPr lang="en-US" altLang="zh-TW" sz="2500" dirty="0" smtClean="0"/>
              <a:t>art historians was examined by Rose in her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2002 </a:t>
            </a:r>
            <a:r>
              <a:rPr lang="en-US" altLang="zh-TW" sz="2500" dirty="0" smtClean="0"/>
              <a:t>article entitled “Technology’s Impact on the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Information-Seeking </a:t>
            </a:r>
            <a:r>
              <a:rPr lang="en-US" altLang="zh-TW" sz="2500" dirty="0" smtClean="0"/>
              <a:t>Behavior of Art Historians.” Art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historians </a:t>
            </a:r>
            <a:r>
              <a:rPr lang="en-US" altLang="zh-TW" sz="2500" dirty="0" smtClean="0"/>
              <a:t>were found to use computers extensively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throughout </a:t>
            </a:r>
            <a:r>
              <a:rPr lang="en-US" altLang="zh-TW" sz="2500" dirty="0" smtClean="0"/>
              <a:t>the research process, especially in the seeking, </a:t>
            </a:r>
            <a:endParaRPr lang="en-US" altLang="zh-TW" sz="2500" dirty="0" smtClean="0"/>
          </a:p>
          <a:p>
            <a:pPr>
              <a:buNone/>
            </a:pPr>
            <a:r>
              <a:rPr lang="en-US" altLang="zh-TW" sz="2500" dirty="0" smtClean="0"/>
              <a:t>gathering </a:t>
            </a:r>
            <a:r>
              <a:rPr lang="en-US" altLang="zh-TW" sz="2500" dirty="0" smtClean="0"/>
              <a:t>and writing phases of their research.</a:t>
            </a:r>
            <a:endParaRPr lang="zh-TW" altLang="zh-TW" sz="2500" dirty="0" smtClean="0"/>
          </a:p>
          <a:p>
            <a:pPr>
              <a:buNone/>
            </a:pPr>
            <a:r>
              <a:rPr lang="en-US" altLang="zh-TW" sz="2500" dirty="0" smtClean="0"/>
              <a:t>Rose</a:t>
            </a:r>
            <a:r>
              <a:rPr lang="zh-TW" altLang="zh-TW" sz="2500" dirty="0" smtClean="0"/>
              <a:t>於</a:t>
            </a:r>
            <a:r>
              <a:rPr lang="en-US" altLang="zh-TW" sz="2500" dirty="0" smtClean="0"/>
              <a:t>2002</a:t>
            </a:r>
            <a:r>
              <a:rPr lang="zh-TW" altLang="zh-TW" sz="2500" dirty="0" smtClean="0"/>
              <a:t>年提出名為“科技對於藝術史學家資訊</a:t>
            </a:r>
            <a:r>
              <a:rPr lang="zh-TW" altLang="zh-TW" sz="2500" dirty="0" smtClean="0"/>
              <a:t>尋</a:t>
            </a:r>
            <a:endParaRPr lang="en-US" altLang="zh-TW" sz="2500" dirty="0" smtClean="0"/>
          </a:p>
          <a:p>
            <a:pPr>
              <a:buNone/>
            </a:pPr>
            <a:r>
              <a:rPr lang="zh-TW" altLang="zh-TW" sz="2500" dirty="0" smtClean="0"/>
              <a:t>求</a:t>
            </a:r>
            <a:r>
              <a:rPr lang="zh-TW" altLang="zh-TW" sz="2500" dirty="0" smtClean="0"/>
              <a:t>行為的影響＂的文章，文章中再度審視了在藝術</a:t>
            </a:r>
            <a:r>
              <a:rPr lang="zh-TW" altLang="zh-TW" sz="2500" dirty="0" smtClean="0"/>
              <a:t>史</a:t>
            </a:r>
            <a:endParaRPr lang="en-US" altLang="zh-TW" sz="2500" dirty="0" smtClean="0"/>
          </a:p>
          <a:p>
            <a:pPr>
              <a:buNone/>
            </a:pPr>
            <a:r>
              <a:rPr lang="zh-TW" altLang="zh-TW" sz="2500" dirty="0" smtClean="0"/>
              <a:t>學</a:t>
            </a:r>
            <a:r>
              <a:rPr lang="zh-TW" altLang="zh-TW" sz="2500" dirty="0" smtClean="0"/>
              <a:t>家間，以電腦作為間接搜尋的現象。它發現了</a:t>
            </a:r>
            <a:r>
              <a:rPr lang="zh-TW" altLang="zh-TW" sz="2500" dirty="0" smtClean="0"/>
              <a:t>藝術</a:t>
            </a:r>
            <a:endParaRPr lang="en-US" altLang="zh-TW" sz="2500" dirty="0" smtClean="0"/>
          </a:p>
          <a:p>
            <a:pPr>
              <a:buNone/>
            </a:pPr>
            <a:r>
              <a:rPr lang="zh-TW" altLang="zh-TW" sz="2500" dirty="0" smtClean="0"/>
              <a:t>史學家</a:t>
            </a:r>
            <a:r>
              <a:rPr lang="zh-TW" altLang="zh-TW" sz="2500" dirty="0" smtClean="0"/>
              <a:t>在整個搜尋計畫中廣泛地使用電腦，特別是</a:t>
            </a:r>
            <a:r>
              <a:rPr lang="zh-TW" altLang="zh-TW" sz="2500" dirty="0" smtClean="0"/>
              <a:t>在</a:t>
            </a:r>
            <a:endParaRPr lang="en-US" altLang="zh-TW" sz="2500" dirty="0" smtClean="0"/>
          </a:p>
          <a:p>
            <a:pPr>
              <a:buNone/>
            </a:pPr>
            <a:r>
              <a:rPr lang="zh-TW" altLang="zh-TW" sz="2500" dirty="0" smtClean="0"/>
              <a:t>搜尋</a:t>
            </a:r>
            <a:r>
              <a:rPr lang="zh-TW" altLang="zh-TW" sz="2500" dirty="0" smtClean="0"/>
              <a:t>、蒐集和撰寫他們的研究這方面。</a:t>
            </a:r>
            <a:endParaRPr lang="zh-TW" alt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214290"/>
            <a:ext cx="7790712" cy="6643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Over half the participants in Rose’s study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continued </a:t>
            </a:r>
            <a:r>
              <a:rPr lang="en-US" altLang="zh-TW" dirty="0" smtClean="0"/>
              <a:t>to use forms of paper-based means </a:t>
            </a:r>
            <a:r>
              <a:rPr lang="en-US" altLang="zh-TW" dirty="0" smtClean="0"/>
              <a:t>of</a:t>
            </a:r>
          </a:p>
          <a:p>
            <a:pPr>
              <a:buNone/>
            </a:pPr>
            <a:r>
              <a:rPr lang="en-US" altLang="zh-TW" dirty="0" smtClean="0"/>
              <a:t>organizing </a:t>
            </a:r>
            <a:r>
              <a:rPr lang="en-US" altLang="zh-TW" dirty="0" smtClean="0"/>
              <a:t>their information, additional reasons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for </a:t>
            </a:r>
            <a:r>
              <a:rPr lang="en-US" altLang="zh-TW" dirty="0" smtClean="0"/>
              <a:t>the continued use of paper-based systems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are </a:t>
            </a:r>
            <a:r>
              <a:rPr lang="en-US" altLang="zh-TW" dirty="0" smtClean="0"/>
              <a:t>user comfort factors and concerns about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learning </a:t>
            </a:r>
            <a:r>
              <a:rPr lang="en-US" altLang="zh-TW" dirty="0" smtClean="0"/>
              <a:t>another new technology which may not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justify </a:t>
            </a:r>
            <a:r>
              <a:rPr lang="en-US" altLang="zh-TW" dirty="0" smtClean="0"/>
              <a:t>the time spent in the process.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在</a:t>
            </a:r>
            <a:r>
              <a:rPr lang="en-US" altLang="zh-TW" dirty="0" smtClean="0"/>
              <a:t>Rose</a:t>
            </a:r>
            <a:r>
              <a:rPr lang="zh-TW" altLang="zh-TW" dirty="0" smtClean="0"/>
              <a:t>的研究中，超過一半的參與者仍</a:t>
            </a:r>
            <a:r>
              <a:rPr lang="zh-TW" altLang="zh-TW" dirty="0" smtClean="0"/>
              <a:t>繼續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使用</a:t>
            </a:r>
            <a:r>
              <a:rPr lang="zh-TW" altLang="zh-TW" dirty="0" smtClean="0"/>
              <a:t>以紙本為基礎的物品來組織他們的資訊</a:t>
            </a:r>
            <a:r>
              <a:rPr lang="zh-TW" altLang="zh-TW" dirty="0" smtClean="0"/>
              <a:t>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因為</a:t>
            </a:r>
            <a:r>
              <a:rPr lang="zh-TW" altLang="zh-TW" dirty="0" smtClean="0"/>
              <a:t>它們的功能在於能輕易地顯示、整理</a:t>
            </a:r>
            <a:r>
              <a:rPr lang="zh-TW" altLang="zh-TW" dirty="0" smtClean="0"/>
              <a:t>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重整</a:t>
            </a:r>
            <a:r>
              <a:rPr lang="zh-TW" altLang="zh-TW" dirty="0" smtClean="0"/>
              <a:t>，其餘仍持續使用以紙本為基礎系統</a:t>
            </a:r>
            <a:r>
              <a:rPr lang="zh-TW" altLang="zh-TW" dirty="0" smtClean="0"/>
              <a:t>的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理由</a:t>
            </a:r>
            <a:r>
              <a:rPr lang="zh-TW" altLang="zh-TW" dirty="0" smtClean="0"/>
              <a:t>是使用者的安逸因素和關於學習</a:t>
            </a:r>
            <a:r>
              <a:rPr lang="zh-TW" altLang="zh-TW" dirty="0" smtClean="0"/>
              <a:t>其他新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科技可能</a:t>
            </a:r>
            <a:r>
              <a:rPr lang="zh-TW" altLang="zh-TW" dirty="0" smtClean="0"/>
              <a:t>不能為在計畫中所花費的時間做</a:t>
            </a:r>
            <a:r>
              <a:rPr lang="zh-TW" altLang="zh-TW" dirty="0" smtClean="0"/>
              <a:t>正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當</a:t>
            </a:r>
            <a:r>
              <a:rPr lang="zh-TW" altLang="zh-TW" dirty="0" smtClean="0"/>
              <a:t>理由。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285728"/>
            <a:ext cx="7862150" cy="5962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Art historians have been slow in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adoption </a:t>
            </a:r>
            <a:r>
              <a:rPr lang="en-US" altLang="zh-TW" dirty="0" smtClean="0"/>
              <a:t>of technology, a reason for this slow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adoption </a:t>
            </a:r>
            <a:r>
              <a:rPr lang="en-US" altLang="zh-TW" dirty="0" smtClean="0"/>
              <a:t>is the feeling among art historians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that </a:t>
            </a:r>
            <a:r>
              <a:rPr lang="en-US" altLang="zh-TW" dirty="0" smtClean="0"/>
              <a:t>technology merely supplants what was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done </a:t>
            </a:r>
            <a:r>
              <a:rPr lang="en-US" altLang="zh-TW" dirty="0" smtClean="0"/>
              <a:t>manually, rather than changing and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expanding </a:t>
            </a:r>
            <a:r>
              <a:rPr lang="en-US" altLang="zh-TW" dirty="0" smtClean="0"/>
              <a:t>their research in unique ways</a:t>
            </a:r>
            <a:r>
              <a:rPr lang="en-US" altLang="zh-TW" dirty="0" smtClean="0"/>
              <a:t>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藝術史學家對於科技的接納很緩慢，</a:t>
            </a:r>
            <a:r>
              <a:rPr lang="zh-TW" altLang="zh-TW" dirty="0" smtClean="0"/>
              <a:t>一個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緩慢</a:t>
            </a:r>
            <a:r>
              <a:rPr lang="zh-TW" altLang="zh-TW" dirty="0" smtClean="0"/>
              <a:t>接納的理由是在藝術史學家間的</a:t>
            </a:r>
            <a:r>
              <a:rPr lang="zh-TW" altLang="zh-TW" dirty="0" smtClean="0"/>
              <a:t>感覺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是</a:t>
            </a:r>
            <a:r>
              <a:rPr lang="zh-TW" altLang="zh-TW" dirty="0" smtClean="0"/>
              <a:t>這只不過代替了那些用手工所能完成</a:t>
            </a:r>
            <a:r>
              <a:rPr lang="zh-TW" altLang="zh-TW" dirty="0" smtClean="0"/>
              <a:t>的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事</a:t>
            </a:r>
            <a:r>
              <a:rPr lang="zh-TW" altLang="zh-TW" dirty="0" smtClean="0"/>
              <a:t>，而非以特殊的方式來改變和擴大</a:t>
            </a:r>
            <a:r>
              <a:rPr lang="zh-TW" altLang="zh-TW" dirty="0" smtClean="0"/>
              <a:t>他們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研究。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1000108"/>
            <a:ext cx="7862150" cy="5248292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Rose found that art historians continue to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perceive </a:t>
            </a:r>
            <a:r>
              <a:rPr lang="en-US" altLang="zh-TW" dirty="0" smtClean="0"/>
              <a:t>the Internet as lacking in scholarly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merit</a:t>
            </a:r>
            <a:r>
              <a:rPr lang="en-US" altLang="zh-TW" dirty="0" smtClean="0"/>
              <a:t>, with the searches they perform there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having </a:t>
            </a:r>
            <a:r>
              <a:rPr lang="en-US" altLang="zh-TW" dirty="0" smtClean="0"/>
              <a:t>little value.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Rose</a:t>
            </a:r>
            <a:r>
              <a:rPr lang="zh-TW" altLang="zh-TW" dirty="0" smtClean="0"/>
              <a:t>發現藝術史學家繼續用缺乏好學的</a:t>
            </a:r>
            <a:r>
              <a:rPr lang="zh-TW" altLang="zh-TW" dirty="0" smtClean="0"/>
              <a:t>精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神</a:t>
            </a:r>
            <a:r>
              <a:rPr lang="zh-TW" altLang="zh-TW" dirty="0" smtClean="0"/>
              <a:t>理解網際網路，因為他們在那所做的</a:t>
            </a:r>
            <a:r>
              <a:rPr lang="zh-TW" altLang="zh-TW" dirty="0" smtClean="0"/>
              <a:t>搜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尋</a:t>
            </a:r>
            <a:r>
              <a:rPr lang="zh-TW" altLang="zh-TW" dirty="0" smtClean="0"/>
              <a:t>只有一點幫助。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8358246" cy="5572164"/>
          </a:xfrm>
        </p:spPr>
        <p:txBody>
          <a:bodyPr>
            <a:noAutofit/>
          </a:bodyPr>
          <a:lstStyle/>
          <a:p>
            <a:pPr algn="l"/>
            <a:r>
              <a:rPr lang="zh-TW" altLang="en-US" sz="4000" b="1" dirty="0" smtClean="0"/>
              <a:t>    </a:t>
            </a:r>
            <a:r>
              <a:rPr lang="en-US" altLang="zh-TW" sz="4000" b="1" dirty="0" smtClean="0"/>
              <a:t>Image and text :</a:t>
            </a:r>
            <a:br>
              <a:rPr lang="en-US" altLang="zh-TW" sz="4000" b="1" dirty="0" smtClean="0"/>
            </a:br>
            <a:r>
              <a:rPr lang="en-US" altLang="zh-TW" sz="4000" b="1" dirty="0" smtClean="0"/>
              <a:t> </a:t>
            </a:r>
            <a:r>
              <a:rPr lang="zh-TW" altLang="en-US" sz="4000" b="1" dirty="0" smtClean="0"/>
              <a:t>   </a:t>
            </a:r>
            <a:r>
              <a:rPr lang="en-US" altLang="zh-TW" sz="4000" b="1" dirty="0" smtClean="0"/>
              <a:t>a </a:t>
            </a:r>
            <a:r>
              <a:rPr lang="en-US" altLang="zh-TW" sz="4000" b="1" dirty="0"/>
              <a:t>review of the literature 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zh-TW" altLang="en-US" sz="4000" b="1" dirty="0" smtClean="0"/>
              <a:t>    </a:t>
            </a:r>
            <a:r>
              <a:rPr lang="en-US" altLang="zh-TW" sz="4000" b="1" dirty="0" smtClean="0"/>
              <a:t>concerning </a:t>
            </a:r>
            <a:r>
              <a:rPr lang="en-US" altLang="zh-TW" sz="4000" b="1" dirty="0"/>
              <a:t>the information 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zh-TW" altLang="en-US" sz="4000" b="1" dirty="0" smtClean="0"/>
              <a:t> </a:t>
            </a:r>
            <a:r>
              <a:rPr lang="zh-TW" altLang="en-US" sz="4000" b="1" dirty="0" smtClean="0"/>
              <a:t>   </a:t>
            </a:r>
            <a:r>
              <a:rPr lang="en-US" altLang="zh-TW" sz="4000" b="1" dirty="0" smtClean="0"/>
              <a:t>needs </a:t>
            </a:r>
            <a:r>
              <a:rPr lang="en-US" altLang="zh-TW" sz="4000" b="1" dirty="0"/>
              <a:t>and research behaviors 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zh-TW" altLang="en-US" sz="4000" b="1" dirty="0" smtClean="0"/>
              <a:t> </a:t>
            </a:r>
            <a:r>
              <a:rPr lang="zh-TW" altLang="en-US" sz="4000" b="1" dirty="0" smtClean="0"/>
              <a:t>   </a:t>
            </a:r>
            <a:r>
              <a:rPr lang="en-US" altLang="zh-TW" sz="4000" b="1" dirty="0" smtClean="0"/>
              <a:t>of </a:t>
            </a:r>
            <a:r>
              <a:rPr lang="en-US" altLang="zh-TW" sz="4000" b="1" dirty="0"/>
              <a:t>art historians / Joan </a:t>
            </a:r>
            <a:r>
              <a:rPr lang="en-US" altLang="zh-TW" sz="4000" b="1" dirty="0" err="1" smtClean="0"/>
              <a:t>Beaudoin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zh-TW" altLang="en-US" sz="4000" b="1" dirty="0" smtClean="0"/>
              <a:t>   </a:t>
            </a:r>
            <a:r>
              <a:rPr lang="zh-TW" altLang="en-US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圖像和文字：</a:t>
            </a:r>
            <a:r>
              <a:rPr lang="en-US" altLang="zh-TW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  有關藝術史學家的資訊需求和研究</a:t>
            </a:r>
            <a:r>
              <a:rPr lang="en-US" altLang="zh-TW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  行為的文獻回顧</a:t>
            </a:r>
            <a:br>
              <a:rPr lang="zh-TW" altLang="en-US" sz="4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1000108"/>
            <a:ext cx="7790712" cy="5248292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They appreciate the access that online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resources </a:t>
            </a:r>
            <a:r>
              <a:rPr lang="en-US" altLang="zh-TW" dirty="0" smtClean="0"/>
              <a:t>afford them, but that they want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more </a:t>
            </a:r>
            <a:r>
              <a:rPr lang="en-US" altLang="zh-TW" dirty="0" smtClean="0"/>
              <a:t>intellectual content (including images)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with </a:t>
            </a:r>
            <a:r>
              <a:rPr lang="en-US" altLang="zh-TW" dirty="0" smtClean="0"/>
              <a:t>more sophisticated search capabilities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他們感激線上資源所提供的管道，但是</a:t>
            </a:r>
            <a:r>
              <a:rPr lang="zh-TW" altLang="zh-TW" dirty="0" smtClean="0"/>
              <a:t>他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們</a:t>
            </a:r>
            <a:r>
              <a:rPr lang="zh-TW" altLang="zh-TW" dirty="0" smtClean="0"/>
              <a:t>透過較有經驗的搜尋能力想要更多</a:t>
            </a:r>
            <a:r>
              <a:rPr lang="zh-TW" altLang="zh-TW" dirty="0" smtClean="0"/>
              <a:t>需要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智力</a:t>
            </a:r>
            <a:r>
              <a:rPr lang="zh-TW" altLang="zh-TW" dirty="0" smtClean="0"/>
              <a:t>的內容（包括影像）。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571480"/>
            <a:ext cx="7719274" cy="567692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Redefinition of Discipline</a:t>
            </a:r>
            <a:r>
              <a:rPr lang="zh-TW" altLang="zh-TW" b="1" dirty="0" smtClean="0"/>
              <a:t>　</a:t>
            </a:r>
            <a:r>
              <a:rPr lang="zh-TW" altLang="en-US" b="1" dirty="0" smtClean="0"/>
              <a:t>          </a:t>
            </a:r>
            <a:r>
              <a:rPr lang="zh-TW" altLang="en-US" sz="2000" b="1" dirty="0" smtClean="0"/>
              <a:t>王紫沛</a:t>
            </a:r>
            <a:endParaRPr lang="en-US" altLang="zh-TW" sz="2000" b="1" dirty="0" smtClean="0"/>
          </a:p>
          <a:p>
            <a:pPr>
              <a:buNone/>
            </a:pPr>
            <a:r>
              <a:rPr lang="zh-TW" altLang="en-US" b="1" dirty="0" smtClean="0"/>
              <a:t> </a:t>
            </a:r>
            <a:r>
              <a:rPr lang="zh-TW" altLang="en-US" b="1" dirty="0" smtClean="0"/>
              <a:t>                                       </a:t>
            </a:r>
            <a:r>
              <a:rPr lang="zh-TW" altLang="zh-TW" b="1" dirty="0" smtClean="0"/>
              <a:t>再</a:t>
            </a:r>
            <a:r>
              <a:rPr lang="zh-TW" altLang="zh-TW" b="1" dirty="0" smtClean="0"/>
              <a:t>給予學科定義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The discipline is continually being defined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and </a:t>
            </a:r>
            <a:r>
              <a:rPr lang="en-US" altLang="zh-TW" dirty="0" smtClean="0"/>
              <a:t>redefined. This creates a situation in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which </a:t>
            </a:r>
            <a:r>
              <a:rPr lang="en-US" altLang="zh-TW" dirty="0" smtClean="0"/>
              <a:t>such changes need to be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accommodated </a:t>
            </a:r>
            <a:r>
              <a:rPr lang="en-US" altLang="zh-TW" dirty="0" smtClean="0"/>
              <a:t>in the systems providing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access </a:t>
            </a:r>
            <a:r>
              <a:rPr lang="en-US" altLang="zh-TW" dirty="0" smtClean="0"/>
              <a:t>to art historical materials.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學科正在不斷地被解釋和重新定義。</a:t>
            </a:r>
            <a:r>
              <a:rPr lang="zh-TW" altLang="zh-TW" dirty="0" smtClean="0"/>
              <a:t>創造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出</a:t>
            </a:r>
            <a:r>
              <a:rPr lang="zh-TW" altLang="zh-TW" dirty="0" smtClean="0"/>
              <a:t>需要向系統提供管道給藝術史資料</a:t>
            </a:r>
            <a:r>
              <a:rPr lang="zh-TW" altLang="zh-TW" dirty="0" smtClean="0"/>
              <a:t>諸如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此</a:t>
            </a:r>
            <a:r>
              <a:rPr lang="zh-TW" altLang="zh-TW" dirty="0" smtClean="0"/>
              <a:t>類的改變。</a:t>
            </a:r>
            <a:r>
              <a:rPr lang="en-US" altLang="zh-TW" dirty="0" smtClean="0"/>
              <a:t> </a:t>
            </a:r>
            <a:endParaRPr lang="zh-TW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857232"/>
            <a:ext cx="7790712" cy="5391168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These fundamental changes to the discipline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have </a:t>
            </a:r>
            <a:r>
              <a:rPr lang="en-US" altLang="zh-TW" dirty="0" smtClean="0"/>
              <a:t>a direct impact on what type of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information </a:t>
            </a:r>
            <a:r>
              <a:rPr lang="en-US" altLang="zh-TW" dirty="0" smtClean="0"/>
              <a:t>is sought by art historians and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how </a:t>
            </a:r>
            <a:r>
              <a:rPr lang="en-US" altLang="zh-TW" dirty="0" smtClean="0"/>
              <a:t>they go about accessing these materials.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這些基本原則是在改變藉由藝術史學家</a:t>
            </a:r>
            <a:r>
              <a:rPr lang="zh-TW" altLang="zh-TW" dirty="0" smtClean="0"/>
              <a:t>尋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找</a:t>
            </a:r>
            <a:r>
              <a:rPr lang="zh-TW" altLang="zh-TW" dirty="0" smtClean="0"/>
              <a:t>哪一類擁有直接影響力的資訊之學科</a:t>
            </a:r>
            <a:r>
              <a:rPr lang="zh-TW" altLang="zh-TW" dirty="0" smtClean="0"/>
              <a:t>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以及</a:t>
            </a:r>
            <a:r>
              <a:rPr lang="zh-TW" altLang="zh-TW" dirty="0" smtClean="0"/>
              <a:t>他們如何去取得這些資料。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857232"/>
            <a:ext cx="7719274" cy="5391168"/>
          </a:xfrm>
        </p:spPr>
        <p:txBody>
          <a:bodyPr/>
          <a:lstStyle/>
          <a:p>
            <a:r>
              <a:rPr lang="en-US" altLang="zh-TW" b="1" dirty="0" smtClean="0"/>
              <a:t>Summary</a:t>
            </a:r>
            <a:r>
              <a:rPr lang="zh-TW" altLang="zh-TW" b="1" dirty="0" smtClean="0"/>
              <a:t>總結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Art historians possess well honed library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skills </a:t>
            </a:r>
            <a:r>
              <a:rPr lang="en-US" altLang="zh-TW" dirty="0" smtClean="0"/>
              <a:t>due to the dependence of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scholarship </a:t>
            </a:r>
            <a:r>
              <a:rPr lang="en-US" altLang="zh-TW" dirty="0" smtClean="0"/>
              <a:t>on library systems.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由於藝術史學家在學術研究上很依賴</a:t>
            </a:r>
            <a:r>
              <a:rPr lang="zh-TW" altLang="zh-TW" dirty="0" smtClean="0"/>
              <a:t>圖書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館</a:t>
            </a:r>
            <a:r>
              <a:rPr lang="zh-TW" altLang="zh-TW" dirty="0" smtClean="0"/>
              <a:t>系統，因此他們有很多機會可以磨練</a:t>
            </a:r>
            <a:r>
              <a:rPr lang="zh-TW" altLang="zh-TW" dirty="0" smtClean="0"/>
              <a:t>圖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書</a:t>
            </a:r>
            <a:r>
              <a:rPr lang="zh-TW" altLang="zh-TW" dirty="0" smtClean="0"/>
              <a:t>館的技能。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357166"/>
            <a:ext cx="7719274" cy="589123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Their heavy reliance on objects, or images of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these </a:t>
            </a:r>
            <a:r>
              <a:rPr lang="en-US" altLang="zh-TW" dirty="0" smtClean="0"/>
              <a:t>objects, is a critical difference </a:t>
            </a:r>
            <a:r>
              <a:rPr lang="en-US" altLang="zh-TW" dirty="0" smtClean="0"/>
              <a:t>between</a:t>
            </a:r>
          </a:p>
          <a:p>
            <a:pPr>
              <a:buNone/>
            </a:pPr>
            <a:r>
              <a:rPr lang="en-US" altLang="zh-TW" dirty="0" smtClean="0"/>
              <a:t>their </a:t>
            </a:r>
            <a:r>
              <a:rPr lang="en-US" altLang="zh-TW" dirty="0" smtClean="0"/>
              <a:t>research methods and that of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colleagues </a:t>
            </a:r>
            <a:r>
              <a:rPr lang="en-US" altLang="zh-TW" dirty="0" smtClean="0"/>
              <a:t>in other humanities-based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disciplines</a:t>
            </a:r>
            <a:r>
              <a:rPr lang="en-US" altLang="zh-TW" dirty="0" smtClean="0"/>
              <a:t>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關鍵的區別就在於他們的研究方法以及</a:t>
            </a:r>
            <a:r>
              <a:rPr lang="zh-TW" altLang="zh-TW" dirty="0" smtClean="0"/>
              <a:t>他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們</a:t>
            </a:r>
            <a:r>
              <a:rPr lang="zh-TW" altLang="zh-TW" dirty="0" smtClean="0"/>
              <a:t>在其他以人文學科為基礎的學科上的</a:t>
            </a:r>
            <a:r>
              <a:rPr lang="zh-TW" altLang="zh-TW" dirty="0" smtClean="0"/>
              <a:t>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事</a:t>
            </a:r>
            <a:r>
              <a:rPr lang="zh-TW" altLang="zh-TW" dirty="0" smtClean="0"/>
              <a:t>，都過分依賴這些物件，或是這些</a:t>
            </a:r>
            <a:r>
              <a:rPr lang="zh-TW" altLang="zh-TW" dirty="0" smtClean="0"/>
              <a:t>物件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圖像。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idx="1"/>
          </p:nvPr>
        </p:nvSpPr>
        <p:spPr>
          <a:xfrm>
            <a:off x="1214438" y="1571612"/>
            <a:ext cx="7720012" cy="4676788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Therefore, a broad and deep collection of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visual </a:t>
            </a:r>
            <a:r>
              <a:rPr lang="en-US" altLang="zh-TW" dirty="0" smtClean="0"/>
              <a:t>materials with adequate indexing is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needed </a:t>
            </a:r>
            <a:r>
              <a:rPr lang="en-US" altLang="zh-TW" dirty="0" smtClean="0"/>
              <a:t>to support their research.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因此，廣泛而深入的視聽資料館藏需要</a:t>
            </a:r>
            <a:r>
              <a:rPr lang="zh-TW" altLang="zh-TW" dirty="0" smtClean="0"/>
              <a:t>足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夠</a:t>
            </a:r>
            <a:r>
              <a:rPr lang="zh-TW" altLang="zh-TW" dirty="0" smtClean="0"/>
              <a:t>的索引，這將會協助他們的研究需求。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357166"/>
            <a:ext cx="7790712" cy="589123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While art historians were found to perform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much </a:t>
            </a:r>
            <a:r>
              <a:rPr lang="en-US" altLang="zh-TW" dirty="0" smtClean="0"/>
              <a:t>of their work in an online environment,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technology </a:t>
            </a:r>
            <a:r>
              <a:rPr lang="en-US" altLang="zh-TW" dirty="0" smtClean="0"/>
              <a:t>seemed to have a limited impact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on </a:t>
            </a:r>
            <a:r>
              <a:rPr lang="en-US" altLang="zh-TW" dirty="0" smtClean="0"/>
              <a:t>their research processes beyond the </a:t>
            </a:r>
            <a:r>
              <a:rPr lang="en-US" altLang="zh-TW" dirty="0" smtClean="0"/>
              <a:t>initial</a:t>
            </a:r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smtClean="0"/>
              <a:t>phases of information-seeking and basic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writing </a:t>
            </a:r>
            <a:r>
              <a:rPr lang="en-US" altLang="zh-TW" dirty="0" smtClean="0"/>
              <a:t>tasks.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然而藝術史學家被發現在線上環境表現</a:t>
            </a:r>
            <a:r>
              <a:rPr lang="zh-TW" altLang="zh-TW" dirty="0" smtClean="0"/>
              <a:t>出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他們</a:t>
            </a:r>
            <a:r>
              <a:rPr lang="zh-TW" altLang="zh-TW" dirty="0" smtClean="0"/>
              <a:t>的大部分作品，技術似乎在他們的</a:t>
            </a:r>
            <a:r>
              <a:rPr lang="zh-TW" altLang="zh-TW" dirty="0" smtClean="0"/>
              <a:t>研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究</a:t>
            </a:r>
            <a:r>
              <a:rPr lang="zh-TW" altLang="zh-TW" dirty="0" smtClean="0"/>
              <a:t>過程上影響有限，超出初始階段的</a:t>
            </a:r>
            <a:r>
              <a:rPr lang="zh-TW" altLang="zh-TW" dirty="0" smtClean="0"/>
              <a:t>資訊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尋求</a:t>
            </a:r>
            <a:r>
              <a:rPr lang="zh-TW" altLang="zh-TW" dirty="0" smtClean="0"/>
              <a:t>和基礎寫作工作。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idx="1"/>
          </p:nvPr>
        </p:nvSpPr>
        <p:spPr>
          <a:xfrm>
            <a:off x="1285875" y="357188"/>
            <a:ext cx="7648575" cy="5891212"/>
          </a:xfrm>
        </p:spPr>
        <p:txBody>
          <a:bodyPr/>
          <a:lstStyle/>
          <a:p>
            <a:r>
              <a:rPr lang="en-US" altLang="zh-TW" b="1" dirty="0" smtClean="0"/>
              <a:t>Introduction</a:t>
            </a:r>
            <a:r>
              <a:rPr lang="zh-TW" altLang="en-US" b="1" dirty="0" smtClean="0"/>
              <a:t>                                </a:t>
            </a:r>
            <a:r>
              <a:rPr lang="zh-TW" altLang="en-US" sz="2000" b="1" dirty="0" smtClean="0"/>
              <a:t>程莉淳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This article seeks to present a </a:t>
            </a:r>
            <a:r>
              <a:rPr lang="en-US" altLang="zh-TW" dirty="0" smtClean="0"/>
              <a:t>coherent </a:t>
            </a:r>
          </a:p>
          <a:p>
            <a:pPr>
              <a:buNone/>
            </a:pPr>
            <a:r>
              <a:rPr lang="en-US" altLang="zh-TW" dirty="0" smtClean="0"/>
              <a:t>corpus </a:t>
            </a:r>
            <a:r>
              <a:rPr lang="en-US" altLang="zh-TW" dirty="0" smtClean="0"/>
              <a:t>of materials useful to information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professionals </a:t>
            </a:r>
            <a:r>
              <a:rPr lang="en-US" altLang="zh-TW" dirty="0" smtClean="0"/>
              <a:t>interested in the research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needs </a:t>
            </a:r>
            <a:r>
              <a:rPr lang="en-US" altLang="zh-TW" dirty="0" smtClean="0"/>
              <a:t>of art historians.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本文試圖提出一個連貫的文集，關於</a:t>
            </a:r>
            <a:r>
              <a:rPr lang="zh-TW" altLang="zh-TW" dirty="0" smtClean="0"/>
              <a:t>資訊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學者</a:t>
            </a:r>
            <a:r>
              <a:rPr lang="zh-TW" altLang="zh-TW" dirty="0" smtClean="0"/>
              <a:t>研究資料對於藝術史學家，他們在</a:t>
            </a:r>
            <a:r>
              <a:rPr lang="zh-TW" altLang="zh-TW" dirty="0" smtClean="0"/>
              <a:t>研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究</a:t>
            </a:r>
            <a:r>
              <a:rPr lang="zh-TW" altLang="zh-TW" dirty="0" smtClean="0"/>
              <a:t>時之需求有什麼幫助。 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idx="1"/>
          </p:nvPr>
        </p:nvSpPr>
        <p:spPr>
          <a:xfrm>
            <a:off x="1214438" y="357188"/>
            <a:ext cx="7643842" cy="58912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TW" dirty="0" smtClean="0"/>
              <a:t>The information needs and </a:t>
            </a:r>
            <a:r>
              <a:rPr lang="en-US" altLang="zh-TW" dirty="0" smtClean="0"/>
              <a:t>information-</a:t>
            </a:r>
          </a:p>
          <a:p>
            <a:pPr>
              <a:buNone/>
            </a:pPr>
            <a:r>
              <a:rPr lang="en-US" altLang="zh-TW" dirty="0" smtClean="0"/>
              <a:t>seeking </a:t>
            </a:r>
            <a:r>
              <a:rPr lang="en-US" altLang="zh-TW" dirty="0" smtClean="0"/>
              <a:t>behaviors of art historians </a:t>
            </a:r>
            <a:r>
              <a:rPr lang="en-US" altLang="zh-TW" dirty="0" smtClean="0"/>
              <a:t>are </a:t>
            </a:r>
          </a:p>
          <a:p>
            <a:pPr>
              <a:buNone/>
            </a:pPr>
            <a:r>
              <a:rPr lang="en-US" altLang="zh-TW" dirty="0" smtClean="0"/>
              <a:t>addressed </a:t>
            </a:r>
            <a:r>
              <a:rPr lang="en-US" altLang="zh-TW" dirty="0" smtClean="0"/>
              <a:t>through a discussion of this </a:t>
            </a:r>
            <a:r>
              <a:rPr lang="en-US" altLang="zh-TW" dirty="0" smtClean="0"/>
              <a:t>user </a:t>
            </a:r>
          </a:p>
          <a:p>
            <a:pPr>
              <a:buNone/>
            </a:pPr>
            <a:r>
              <a:rPr lang="en-US" altLang="zh-TW" dirty="0" smtClean="0"/>
              <a:t>group’s </a:t>
            </a:r>
            <a:r>
              <a:rPr lang="en-US" altLang="zh-TW" dirty="0" smtClean="0"/>
              <a:t>research methodologies, the types of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materials </a:t>
            </a:r>
            <a:r>
              <a:rPr lang="en-US" altLang="zh-TW" dirty="0" smtClean="0"/>
              <a:t>they consult, the impact of </a:t>
            </a:r>
            <a:r>
              <a:rPr lang="en-US" altLang="zh-TW" dirty="0" smtClean="0"/>
              <a:t>technology</a:t>
            </a:r>
          </a:p>
          <a:p>
            <a:pPr>
              <a:buNone/>
            </a:pPr>
            <a:r>
              <a:rPr lang="en-US" altLang="zh-TW" dirty="0" smtClean="0"/>
              <a:t>on </a:t>
            </a:r>
            <a:r>
              <a:rPr lang="en-US" altLang="zh-TW" dirty="0" smtClean="0"/>
              <a:t>their scholarship, and the discipline’s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continuing </a:t>
            </a:r>
            <a:r>
              <a:rPr lang="en-US" altLang="zh-TW" dirty="0" smtClean="0"/>
              <a:t>development and redefinition.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對藝術史學家的資訊需求和資訊尋求行為</a:t>
            </a:r>
            <a:r>
              <a:rPr lang="zh-TW" altLang="zh-TW" dirty="0" smtClean="0"/>
              <a:t>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通過</a:t>
            </a:r>
            <a:r>
              <a:rPr lang="zh-TW" altLang="zh-TW" dirty="0" smtClean="0"/>
              <a:t>討論這個使用者群的研究，討論法方</a:t>
            </a:r>
            <a:r>
              <a:rPr lang="zh-TW" altLang="zh-TW" dirty="0" smtClean="0"/>
              <a:t>包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括</a:t>
            </a:r>
            <a:r>
              <a:rPr lang="zh-TW" altLang="zh-TW" dirty="0" smtClean="0"/>
              <a:t>：他們協商出來的資料種類、技術對</a:t>
            </a:r>
            <a:r>
              <a:rPr lang="zh-TW" altLang="zh-TW" dirty="0" smtClean="0"/>
              <a:t>他們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學術</a:t>
            </a:r>
            <a:r>
              <a:rPr lang="zh-TW" altLang="zh-TW" dirty="0" smtClean="0"/>
              <a:t>成果的影響，和學科的持續發展和</a:t>
            </a:r>
            <a:r>
              <a:rPr lang="zh-TW" altLang="zh-TW" dirty="0" smtClean="0"/>
              <a:t>重新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界定</a:t>
            </a:r>
            <a:r>
              <a:rPr lang="zh-TW" altLang="zh-TW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4414" y="285728"/>
            <a:ext cx="7719274" cy="5962672"/>
          </a:xfrm>
        </p:spPr>
        <p:txBody>
          <a:bodyPr/>
          <a:lstStyle/>
          <a:p>
            <a:r>
              <a:rPr lang="en-US" altLang="zh-TW" b="1" dirty="0" smtClean="0"/>
              <a:t>Characterization of the User Group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A broad and deep knowledge base within </a:t>
            </a:r>
            <a:r>
              <a:rPr lang="en-US" altLang="zh-TW" dirty="0" smtClean="0"/>
              <a:t>the</a:t>
            </a:r>
          </a:p>
          <a:p>
            <a:pPr>
              <a:buNone/>
            </a:pPr>
            <a:r>
              <a:rPr lang="en-US" altLang="zh-TW" dirty="0" smtClean="0"/>
              <a:t>discipline </a:t>
            </a:r>
            <a:r>
              <a:rPr lang="en-US" altLang="zh-TW" dirty="0" smtClean="0"/>
              <a:t>of art history would be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considered </a:t>
            </a:r>
            <a:r>
              <a:rPr lang="en-US" altLang="zh-TW" dirty="0" smtClean="0"/>
              <a:t>typical of this user group, as well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as </a:t>
            </a:r>
            <a:r>
              <a:rPr lang="en-US" altLang="zh-TW" dirty="0" smtClean="0"/>
              <a:t>advanced language skills, including at least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reading </a:t>
            </a:r>
            <a:r>
              <a:rPr lang="en-US" altLang="zh-TW" dirty="0" smtClean="0"/>
              <a:t>facility with a minimum of two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foreign </a:t>
            </a:r>
            <a:r>
              <a:rPr lang="en-US" altLang="zh-TW" dirty="0" smtClean="0"/>
              <a:t>languages.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在藝術史學科中廣泛而深刻的知識基礎</a:t>
            </a:r>
            <a:r>
              <a:rPr lang="zh-TW" altLang="zh-TW" dirty="0" smtClean="0"/>
              <a:t>和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先進</a:t>
            </a:r>
            <a:r>
              <a:rPr lang="zh-TW" altLang="zh-TW" dirty="0" smtClean="0"/>
              <a:t>的語言技能</a:t>
            </a:r>
            <a:r>
              <a:rPr lang="en-US" altLang="zh-TW" dirty="0" smtClean="0"/>
              <a:t>(</a:t>
            </a:r>
            <a:r>
              <a:rPr lang="zh-TW" altLang="zh-TW" dirty="0" smtClean="0"/>
              <a:t>最少閱讀</a:t>
            </a:r>
            <a:r>
              <a:rPr lang="en-US" altLang="zh-TW" dirty="0" smtClean="0"/>
              <a:t>2</a:t>
            </a:r>
            <a:r>
              <a:rPr lang="zh-TW" altLang="zh-TW" dirty="0" smtClean="0"/>
              <a:t>門外語</a:t>
            </a:r>
            <a:r>
              <a:rPr lang="en-US" altLang="zh-TW" dirty="0" smtClean="0"/>
              <a:t>)</a:t>
            </a:r>
            <a:r>
              <a:rPr lang="zh-TW" altLang="zh-TW" dirty="0" smtClean="0"/>
              <a:t>被</a:t>
            </a:r>
            <a:r>
              <a:rPr lang="zh-TW" altLang="zh-TW" dirty="0" smtClean="0"/>
              <a:t>視為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典型</a:t>
            </a:r>
            <a:r>
              <a:rPr lang="zh-TW" altLang="zh-TW" dirty="0" smtClean="0"/>
              <a:t>的使用者群。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428604"/>
            <a:ext cx="7790712" cy="58197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it is presupposed that the art historian user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group </a:t>
            </a:r>
            <a:r>
              <a:rPr lang="en-US" altLang="zh-TW" dirty="0" smtClean="0"/>
              <a:t>is comfortable with and adept at seeking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information </a:t>
            </a:r>
            <a:r>
              <a:rPr lang="en-US" altLang="zh-TW" dirty="0" smtClean="0"/>
              <a:t>within archetypal library systems.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假定藝術史學家的使用者群是舒適和善於</a:t>
            </a:r>
            <a:r>
              <a:rPr lang="zh-TW" altLang="zh-TW" dirty="0" smtClean="0"/>
              <a:t>尋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求</a:t>
            </a:r>
            <a:r>
              <a:rPr lang="zh-TW" altLang="zh-TW" dirty="0" smtClean="0"/>
              <a:t>典型的圖書館系統。</a:t>
            </a:r>
          </a:p>
          <a:p>
            <a:pPr>
              <a:buNone/>
            </a:pPr>
            <a:r>
              <a:rPr lang="en-US" altLang="zh-TW" dirty="0" smtClean="0"/>
              <a:t>As libraries have provided increasing access </a:t>
            </a:r>
            <a:r>
              <a:rPr lang="en-US" altLang="zh-TW" dirty="0" smtClean="0"/>
              <a:t>to</a:t>
            </a:r>
          </a:p>
          <a:p>
            <a:pPr>
              <a:buNone/>
            </a:pPr>
            <a:r>
              <a:rPr lang="en-US" altLang="zh-TW" dirty="0" smtClean="0"/>
              <a:t>online </a:t>
            </a:r>
            <a:r>
              <a:rPr lang="en-US" altLang="zh-TW" dirty="0" smtClean="0"/>
              <a:t>resources, often at the expense of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printed </a:t>
            </a:r>
            <a:r>
              <a:rPr lang="en-US" altLang="zh-TW" dirty="0" smtClean="0"/>
              <a:t>matter such as indexes, art historians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have </a:t>
            </a:r>
            <a:r>
              <a:rPr lang="en-US" altLang="zh-TW" dirty="0" smtClean="0"/>
              <a:t>had to learn new skills to perform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research</a:t>
            </a:r>
            <a:r>
              <a:rPr lang="en-US" altLang="zh-TW" dirty="0" smtClean="0"/>
              <a:t>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圖書館提供了越來越多的線上資源，但</a:t>
            </a:r>
            <a:r>
              <a:rPr lang="zh-TW" altLang="zh-TW" dirty="0" smtClean="0"/>
              <a:t>往往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犧牲</a:t>
            </a:r>
            <a:r>
              <a:rPr lang="zh-TW" altLang="zh-TW" dirty="0" smtClean="0"/>
              <a:t>印刷品，如索引。所以藝術史學家</a:t>
            </a:r>
            <a:r>
              <a:rPr lang="zh-TW" altLang="zh-TW" dirty="0" smtClean="0"/>
              <a:t>必須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學習</a:t>
            </a:r>
            <a:r>
              <a:rPr lang="zh-TW" altLang="zh-TW" dirty="0" smtClean="0"/>
              <a:t>新技能以進行他們的研究。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571480"/>
            <a:ext cx="7790712" cy="5676920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 scholars working within the discipline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currently </a:t>
            </a:r>
            <a:r>
              <a:rPr lang="en-US" altLang="zh-TW" dirty="0" smtClean="0"/>
              <a:t>have a vastly different set of tools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with </a:t>
            </a:r>
            <a:r>
              <a:rPr lang="en-US" altLang="zh-TW" dirty="0" smtClean="0"/>
              <a:t>which to access information than they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did </a:t>
            </a:r>
            <a:r>
              <a:rPr lang="en-US" altLang="zh-TW" dirty="0" smtClean="0"/>
              <a:t>even a decade ago, so the digital divide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among </a:t>
            </a:r>
            <a:r>
              <a:rPr lang="en-US" altLang="zh-TW" dirty="0" smtClean="0"/>
              <a:t>established and emerging scholars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must </a:t>
            </a:r>
            <a:r>
              <a:rPr lang="en-US" altLang="zh-TW" dirty="0" smtClean="0"/>
              <a:t>be acknowledged.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與十年前比較，目前學者在學科工作內</a:t>
            </a:r>
            <a:r>
              <a:rPr lang="zh-TW" altLang="zh-TW" dirty="0" smtClean="0"/>
              <a:t>有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廣大</a:t>
            </a:r>
            <a:r>
              <a:rPr lang="zh-TW" altLang="zh-TW" dirty="0" smtClean="0"/>
              <a:t>的工具以取得資料。因此建立且</a:t>
            </a:r>
            <a:r>
              <a:rPr lang="zh-TW" altLang="zh-TW" dirty="0" smtClean="0"/>
              <a:t>出現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學者</a:t>
            </a:r>
            <a:r>
              <a:rPr lang="zh-TW" altLang="zh-TW" dirty="0" smtClean="0"/>
              <a:t>之中的數位分歧一定要被承認。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852" y="571480"/>
            <a:ext cx="7647836" cy="5676920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The information needs of these latter users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differed </a:t>
            </a:r>
            <a:r>
              <a:rPr lang="en-US" altLang="zh-TW" dirty="0" smtClean="0"/>
              <a:t>only slightly from those of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academic </a:t>
            </a:r>
            <a:r>
              <a:rPr lang="en-US" altLang="zh-TW" dirty="0" smtClean="0"/>
              <a:t>colleagues, the clearest difference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being </a:t>
            </a:r>
            <a:r>
              <a:rPr lang="en-US" altLang="zh-TW" dirty="0" smtClean="0"/>
              <a:t>their limited use of visual materials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when </a:t>
            </a:r>
            <a:r>
              <a:rPr lang="en-US" altLang="zh-TW" dirty="0" smtClean="0"/>
              <a:t>compared to their </a:t>
            </a:r>
            <a:r>
              <a:rPr lang="en-US" altLang="zh-TW" dirty="0" smtClean="0"/>
              <a:t>academic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colleagues</a:t>
            </a:r>
            <a:r>
              <a:rPr lang="en-US" altLang="zh-TW" dirty="0" smtClean="0"/>
              <a:t>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從他們的學術同事來看，現今使用者的</a:t>
            </a:r>
            <a:r>
              <a:rPr lang="zh-TW" altLang="zh-TW" dirty="0" smtClean="0"/>
              <a:t>資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訊</a:t>
            </a:r>
            <a:r>
              <a:rPr lang="zh-TW" altLang="zh-TW" dirty="0" smtClean="0"/>
              <a:t>需求僅有少許不同，最清楚的區別是</a:t>
            </a:r>
            <a:r>
              <a:rPr lang="zh-TW" altLang="zh-TW" dirty="0" smtClean="0"/>
              <a:t>當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與</a:t>
            </a:r>
            <a:r>
              <a:rPr lang="zh-TW" altLang="zh-TW" dirty="0" smtClean="0"/>
              <a:t>他們的學術同事比較時他們所使用</a:t>
            </a:r>
            <a:r>
              <a:rPr lang="zh-TW" altLang="zh-TW" dirty="0" smtClean="0"/>
              <a:t>有限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的</a:t>
            </a:r>
            <a:r>
              <a:rPr lang="zh-TW" altLang="zh-TW" dirty="0" smtClean="0"/>
              <a:t>視覺材料。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idx="1"/>
          </p:nvPr>
        </p:nvSpPr>
        <p:spPr>
          <a:xfrm>
            <a:off x="1285875" y="428625"/>
            <a:ext cx="7648575" cy="5819775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b="1" dirty="0" smtClean="0"/>
              <a:t>Materials Consulted    </a:t>
            </a:r>
            <a:r>
              <a:rPr lang="ja-JP" altLang="zh-TW" b="1" dirty="0" smtClean="0"/>
              <a:t>查閱</a:t>
            </a:r>
            <a:r>
              <a:rPr lang="ja-JP" altLang="zh-TW" b="1" dirty="0" smtClean="0"/>
              <a:t>資料</a:t>
            </a:r>
            <a:r>
              <a:rPr lang="zh-TW" altLang="en-US" b="1" dirty="0" smtClean="0"/>
              <a:t>        </a:t>
            </a:r>
            <a:r>
              <a:rPr lang="zh-TW" altLang="en-US" sz="2000" b="1" dirty="0" smtClean="0"/>
              <a:t>蘇珩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Several types of materials are of primary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importance </a:t>
            </a:r>
            <a:r>
              <a:rPr lang="en-US" altLang="zh-TW" dirty="0" smtClean="0"/>
              <a:t>to the art historian user group.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These </a:t>
            </a:r>
            <a:r>
              <a:rPr lang="en-US" altLang="zh-TW" dirty="0" smtClean="0"/>
              <a:t>include monographs (and their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bibliographies</a:t>
            </a:r>
            <a:r>
              <a:rPr lang="en-US" altLang="zh-TW" dirty="0" smtClean="0"/>
              <a:t>), general reference materials,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bibliographic </a:t>
            </a:r>
            <a:r>
              <a:rPr lang="en-US" altLang="zh-TW" dirty="0" smtClean="0"/>
              <a:t>databases and indexes, and images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</a:t>
            </a:r>
            <a:r>
              <a:rPr lang="en-US" altLang="zh-TW" dirty="0" smtClean="0"/>
              <a:t>slides, digital images, photographs, and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photographic </a:t>
            </a:r>
            <a:r>
              <a:rPr lang="en-US" altLang="zh-TW" dirty="0" smtClean="0"/>
              <a:t>reproductions).</a:t>
            </a:r>
            <a:endParaRPr lang="zh-TW" altLang="zh-TW" dirty="0" smtClean="0"/>
          </a:p>
          <a:p>
            <a:pPr>
              <a:buNone/>
            </a:pPr>
            <a:r>
              <a:rPr lang="zh-TW" altLang="zh-TW" dirty="0" smtClean="0"/>
              <a:t>以下這幾種類型的資料是人文藝術史學家</a:t>
            </a:r>
            <a:r>
              <a:rPr lang="zh-TW" altLang="zh-TW" dirty="0" smtClean="0"/>
              <a:t>最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重要</a:t>
            </a:r>
            <a:r>
              <a:rPr lang="zh-TW" altLang="zh-TW" dirty="0" smtClean="0"/>
              <a:t>的來源。其中包括專著</a:t>
            </a:r>
            <a:r>
              <a:rPr lang="en-US" altLang="zh-TW" dirty="0" smtClean="0"/>
              <a:t>(</a:t>
            </a:r>
            <a:r>
              <a:rPr lang="zh-TW" altLang="zh-TW" dirty="0" smtClean="0"/>
              <a:t>和他們的書目</a:t>
            </a:r>
            <a:r>
              <a:rPr lang="en-US" altLang="zh-TW" dirty="0" smtClean="0"/>
              <a:t>)</a:t>
            </a:r>
            <a:r>
              <a:rPr lang="zh-TW" altLang="zh-TW" dirty="0" smtClean="0"/>
              <a:t>、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一般</a:t>
            </a:r>
            <a:r>
              <a:rPr lang="zh-TW" altLang="zh-TW" dirty="0" smtClean="0"/>
              <a:t>參考資料、書目數據庫、指標和圖片</a:t>
            </a:r>
            <a:r>
              <a:rPr lang="en-US" altLang="zh-TW" dirty="0" smtClean="0"/>
              <a:t>(</a:t>
            </a:r>
            <a:r>
              <a:rPr lang="zh-TW" altLang="zh-TW" dirty="0" smtClean="0"/>
              <a:t>幻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燈</a:t>
            </a:r>
            <a:r>
              <a:rPr lang="zh-TW" altLang="zh-TW" dirty="0" smtClean="0"/>
              <a:t>片、數字圖像、照片、和照片的複製品</a:t>
            </a:r>
            <a:r>
              <a:rPr lang="en-US" altLang="zh-TW" dirty="0" smtClean="0"/>
              <a:t>)</a:t>
            </a:r>
            <a:r>
              <a:rPr lang="zh-TW" altLang="zh-TW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</TotalTime>
  <Words>1891</Words>
  <Application>Microsoft Office PowerPoint</Application>
  <PresentationFormat>如螢幕大小 (4:3)</PresentationFormat>
  <Paragraphs>244</Paragraphs>
  <Slides>26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27" baseType="lpstr">
      <vt:lpstr>夏至</vt:lpstr>
      <vt:lpstr>投影片 1</vt:lpstr>
      <vt:lpstr>    Image and text :     a review of the literature      concerning the information      needs and research behaviors      of art historians / Joan Beaudoin    圖像和文字：   有關藝術史學家的資訊需求和研究   行為的文獻回顧 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  <vt:lpstr>投影片 19</vt:lpstr>
      <vt:lpstr>投影片 20</vt:lpstr>
      <vt:lpstr>投影片 21</vt:lpstr>
      <vt:lpstr>投影片 22</vt:lpstr>
      <vt:lpstr>投影片 23</vt:lpstr>
      <vt:lpstr>投影片 24</vt:lpstr>
      <vt:lpstr>投影片 25</vt:lpstr>
      <vt:lpstr>投影片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and text :  a review of the literature concerning the information needs and research behaviors of art historians / Joan Beaudoin </dc:title>
  <dc:creator> </dc:creator>
  <cp:lastModifiedBy> </cp:lastModifiedBy>
  <cp:revision>13</cp:revision>
  <dcterms:created xsi:type="dcterms:W3CDTF">2010-05-10T11:25:22Z</dcterms:created>
  <dcterms:modified xsi:type="dcterms:W3CDTF">2010-05-10T12:07:17Z</dcterms:modified>
</cp:coreProperties>
</file>