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C0F7-F76C-4B06-9E1E-5864A5E951F2}" type="datetimeFigureOut">
              <a:rPr lang="zh-TW" altLang="en-US" smtClean="0"/>
              <a:t>2011/1/3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07360-34CD-426B-9160-E3C54AC39AC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101042" cy="1470025"/>
          </a:xfrm>
        </p:spPr>
        <p:txBody>
          <a:bodyPr/>
          <a:lstStyle/>
          <a:p>
            <a:r>
              <a:rPr lang="zh-TW" altLang="en-US" dirty="0" smtClean="0"/>
              <a:t>輔仁大學德文系專任教師引用文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7786742" cy="392909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 descr="德國新天鵝堡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928802"/>
            <a:ext cx="6072230" cy="455417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人文學者找資料的特性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b="1" dirty="0" smtClean="0">
                <a:latin typeface="+mn-ea"/>
              </a:rPr>
              <a:t>用專書多於期刊，而期刊引用量相較於專書的引用比例偏低。</a:t>
            </a:r>
          </a:p>
          <a:p>
            <a:r>
              <a:rPr lang="zh-TW" altLang="en-US" b="1" dirty="0" smtClean="0"/>
              <a:t>使用的資料年限比較久遠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因為有強烈的歷史，舊書新書一樣</a:t>
            </a:r>
            <a:r>
              <a:rPr lang="en-US" altLang="zh-TW" b="1" dirty="0" smtClean="0"/>
              <a:t>)</a:t>
            </a:r>
            <a:r>
              <a:rPr lang="zh-TW" altLang="en-US" b="1" dirty="0" smtClean="0">
                <a:latin typeface="+mn-ea"/>
              </a:rPr>
              <a:t>。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>
                <a:latin typeface="+mn-ea"/>
              </a:rPr>
              <a:t>常</a:t>
            </a:r>
            <a:r>
              <a:rPr lang="zh-TW" altLang="en-US" b="1" dirty="0" smtClean="0">
                <a:latin typeface="+mn-ea"/>
              </a:rPr>
              <a:t>需要使用到外國</a:t>
            </a:r>
            <a:r>
              <a:rPr lang="zh-TW" altLang="en-US" b="1" dirty="0">
                <a:latin typeface="+mn-ea"/>
              </a:rPr>
              <a:t>語文</a:t>
            </a:r>
            <a:r>
              <a:rPr lang="zh-TW" altLang="en-US" b="1" dirty="0" smtClean="0">
                <a:latin typeface="+mn-ea"/>
              </a:rPr>
              <a:t>資料</a:t>
            </a:r>
            <a:r>
              <a:rPr lang="en-US" altLang="zh-TW" b="1" dirty="0" smtClean="0">
                <a:latin typeface="+mn-ea"/>
              </a:rPr>
              <a:t>(</a:t>
            </a:r>
            <a:r>
              <a:rPr lang="zh-TW" altLang="en-US" b="1" dirty="0" smtClean="0">
                <a:latin typeface="+mn-ea"/>
              </a:rPr>
              <a:t>多語言的跨國傾向</a:t>
            </a:r>
            <a:r>
              <a:rPr lang="en-US" altLang="zh-TW" b="1" dirty="0" smtClean="0">
                <a:latin typeface="+mn-ea"/>
              </a:rPr>
              <a:t>)</a:t>
            </a:r>
            <a:endParaRPr lang="zh-TW" altLang="en-US" b="1" dirty="0"/>
          </a:p>
        </p:txBody>
      </p:sp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929198"/>
            <a:ext cx="272415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人文學者大多著作需要透過自己的思考、沉思，並構想出其特有的想法，所以參考的文獻多為一手資料。</a:t>
            </a:r>
            <a:endParaRPr lang="en-US" altLang="zh-TW" b="1" dirty="0" smtClean="0"/>
          </a:p>
          <a:p>
            <a:r>
              <a:rPr lang="zh-TW" altLang="en-US" b="1" dirty="0" smtClean="0"/>
              <a:t>人文學者在研究時，需要大量的外國文獻，是代表著人文學中人類交流的重要性。</a:t>
            </a:r>
            <a:endParaRPr lang="zh-TW" altLang="en-US" b="1" dirty="0"/>
          </a:p>
        </p:txBody>
      </p:sp>
      <p:pic>
        <p:nvPicPr>
          <p:cNvPr id="1026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286256"/>
            <a:ext cx="2449012" cy="20958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報告結束</a:t>
            </a:r>
            <a:endParaRPr lang="zh-TW" altLang="en-US" dirty="0"/>
          </a:p>
        </p:txBody>
      </p:sp>
      <p:pic>
        <p:nvPicPr>
          <p:cNvPr id="4" name="內容版面配置區 3" descr="11858655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142984"/>
            <a:ext cx="7215238" cy="543548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" name="矩形 4"/>
          <p:cNvSpPr/>
          <p:nvPr/>
        </p:nvSpPr>
        <p:spPr>
          <a:xfrm rot="20830867">
            <a:off x="4774559" y="4583842"/>
            <a:ext cx="34302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BottomLef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謝謝大家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第一組     組員名單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pPr algn="ctr"/>
            <a:r>
              <a:rPr lang="en-US" altLang="zh-TW" dirty="0" smtClean="0"/>
              <a:t>497100027  </a:t>
            </a:r>
            <a:r>
              <a:rPr lang="zh-TW" altLang="en-US" dirty="0" smtClean="0"/>
              <a:t>李韻萱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498100012 </a:t>
            </a:r>
            <a:r>
              <a:rPr lang="zh-TW" altLang="en-US" dirty="0" smtClean="0"/>
              <a:t>徐　清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498100024  </a:t>
            </a:r>
            <a:r>
              <a:rPr lang="zh-TW" altLang="en-US" dirty="0" smtClean="0"/>
              <a:t>馮家華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498100048 </a:t>
            </a:r>
            <a:r>
              <a:rPr lang="zh-TW" altLang="en-US" dirty="0" smtClean="0"/>
              <a:t>鄭惠溱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498100062  </a:t>
            </a:r>
            <a:r>
              <a:rPr lang="zh-TW" altLang="en-US" dirty="0" smtClean="0"/>
              <a:t>翁郁涵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498100529 </a:t>
            </a:r>
            <a:r>
              <a:rPr lang="zh-TW" altLang="en-US" dirty="0" smtClean="0"/>
              <a:t>符興智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en-US" altLang="zh-TW" dirty="0" smtClean="0"/>
          </a:p>
          <a:p>
            <a:r>
              <a:rPr lang="zh-TW" altLang="en-US" dirty="0" smtClean="0"/>
              <a:t>輔大哲學系教師的基本資料</a:t>
            </a:r>
            <a:endParaRPr lang="en-US" altLang="zh-TW" dirty="0" smtClean="0"/>
          </a:p>
          <a:p>
            <a:r>
              <a:rPr lang="zh-TW" altLang="en-US" dirty="0" smtClean="0"/>
              <a:t>成員個別分析的成果</a:t>
            </a:r>
            <a:endParaRPr lang="en-US" altLang="zh-TW" dirty="0" smtClean="0"/>
          </a:p>
          <a:p>
            <a:r>
              <a:rPr lang="zh-TW" altLang="en-US" dirty="0" smtClean="0"/>
              <a:t>綜合大家的分析統計成果</a:t>
            </a:r>
            <a:endParaRPr lang="en-US" altLang="zh-TW" dirty="0" smtClean="0"/>
          </a:p>
          <a:p>
            <a:r>
              <a:rPr lang="zh-TW" altLang="en-US" dirty="0" smtClean="0"/>
              <a:t>研究結果顯示</a:t>
            </a:r>
            <a:endParaRPr lang="en-US" altLang="zh-TW" dirty="0" smtClean="0"/>
          </a:p>
          <a:p>
            <a:r>
              <a:rPr lang="zh-TW" altLang="en-US" dirty="0" smtClean="0"/>
              <a:t>人文學者找資料的特性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b="1" dirty="0">
                <a:latin typeface="+mn-ea"/>
              </a:rPr>
              <a:t>近代圖書館的功能已從靜態的保存文化與提供資料，走向動態的掌握資訊、提供服務與傳播資訊。圖書館學也因此日益重視使用者及使用研究，以便根據使用者的特性與資訊需求來規劃並改進圖書館的服務。</a:t>
            </a:r>
          </a:p>
          <a:p>
            <a:r>
              <a:rPr lang="zh-TW" altLang="en-US" b="1" dirty="0">
                <a:latin typeface="+mn-ea"/>
              </a:rPr>
              <a:t>本研究的目的即是在於</a:t>
            </a:r>
            <a:r>
              <a:rPr lang="en-US" altLang="zh-TW" b="1" dirty="0">
                <a:latin typeface="+mn-ea"/>
              </a:rPr>
              <a:t>﹕</a:t>
            </a:r>
            <a:r>
              <a:rPr lang="zh-TW" altLang="en-US" b="1" dirty="0">
                <a:latin typeface="+mn-ea"/>
              </a:rPr>
              <a:t>透過對輔大德文系教師引用文獻的分析，藉以瞭解德文研究者的文獻使用特性，從而歸納出德文研究者的資訊需求指標，並根據調查分析的結果，對圖書館提供符合德文研究者和人文學者的資訊需求服務提出建議。</a:t>
            </a:r>
          </a:p>
          <a:p>
            <a:r>
              <a:rPr lang="zh-TW" altLang="en-US" b="1" dirty="0">
                <a:latin typeface="+mn-ea"/>
              </a:rPr>
              <a:t>本研究針對輔大德文系專任教師、兼任教師、講師，隨機選出六位，並隨機找出這六位教師所著的一本專書與一篇期刊論文。將這六位教師所引用的文獻加總起來共</a:t>
            </a:r>
            <a:r>
              <a:rPr lang="en-US" b="1" dirty="0">
                <a:latin typeface="+mn-ea"/>
              </a:rPr>
              <a:t>192</a:t>
            </a:r>
            <a:r>
              <a:rPr lang="zh-TW" altLang="en-US" b="1" dirty="0">
                <a:latin typeface="+mn-ea"/>
              </a:rPr>
              <a:t>筆。分別就引用文獻的數量、資料類型、語文別等項目加以分析。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輔大德文系教師的基本資料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600" kern="100" dirty="0"/>
                        <a:t>姓名</a:t>
                      </a:r>
                      <a:endParaRPr lang="zh-TW" sz="16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600" kern="100" dirty="0"/>
                        <a:t>職稱</a:t>
                      </a:r>
                      <a:endParaRPr lang="zh-TW" sz="16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600" kern="100" dirty="0"/>
                        <a:t>最高學歷及學位</a:t>
                      </a:r>
                      <a:endParaRPr lang="zh-TW" sz="16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600" kern="100" dirty="0"/>
                        <a:t>學術專長及研究專題</a:t>
                      </a:r>
                      <a:endParaRPr lang="zh-TW" sz="16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羅燦慶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系主任兼所長、副教授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德國耶拿大學跨文化經貿溝通博士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跨文化與跨國公司管理、跨文化談判訓練、德文國際貿易實務、商用德語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王美玲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教授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德國波昂大學德語文學博士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德語文學（</a:t>
                      </a:r>
                      <a:r>
                        <a:rPr lang="en-US" sz="1400" kern="100"/>
                        <a:t>18-20 </a:t>
                      </a:r>
                      <a:r>
                        <a:rPr lang="zh-TW" sz="1400" kern="100"/>
                        <a:t>世紀）、</a:t>
                      </a:r>
                      <a:r>
                        <a:rPr lang="en-US" sz="1400" kern="100"/>
                        <a:t>18-20 </a:t>
                      </a:r>
                      <a:r>
                        <a:rPr lang="zh-TW" sz="1400" kern="100"/>
                        <a:t>世紀青少年文學、德國文化、德國語文、主題學研究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查岱山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副教授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輔仁大學語言學碩士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德語教學、德漢─漢德翻譯、英漢─漢英翻譯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王惠玫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講師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輔仁大學德國語文學碩士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德國文學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徐安妮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助理教授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德國梅茵茲約翰尼斯古騰堡大學翻譯學博士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德文、德</a:t>
                      </a:r>
                      <a:r>
                        <a:rPr lang="en-US" sz="1400" kern="100" dirty="0"/>
                        <a:t>/</a:t>
                      </a:r>
                      <a:r>
                        <a:rPr lang="zh-TW" sz="1400" kern="100" dirty="0"/>
                        <a:t>漢口筆譯、翻譯學、翻譯教學、對比語言學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吳克安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講師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/>
                        <a:t>輔仁大學德國語文學碩士</a:t>
                      </a:r>
                      <a:endParaRPr lang="zh-TW" sz="1400" kern="10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1400" kern="100" dirty="0"/>
                        <a:t>德語教學</a:t>
                      </a:r>
                      <a:endParaRPr lang="zh-TW" sz="1400" kern="100" dirty="0">
                        <a:solidFill>
                          <a:srgbClr val="5F497A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成員個別分析的成果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符興智→</a:t>
            </a:r>
            <a:r>
              <a:rPr lang="zh-TW" altLang="en-US" b="1" dirty="0" smtClean="0">
                <a:latin typeface="+mn-ea"/>
              </a:rPr>
              <a:t>羅燦慶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馮家華</a:t>
            </a:r>
            <a:r>
              <a:rPr lang="zh-TW" altLang="en-US" b="1" dirty="0" smtClean="0">
                <a:latin typeface="+mn-ea"/>
              </a:rPr>
              <a:t>→</a:t>
            </a:r>
            <a:r>
              <a:rPr lang="zh-TW" altLang="en-US" b="1" dirty="0" smtClean="0">
                <a:latin typeface="+mn-ea"/>
              </a:rPr>
              <a:t>王美玲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徐　清</a:t>
            </a:r>
            <a:r>
              <a:rPr lang="zh-TW" altLang="en-US" b="1" dirty="0" smtClean="0">
                <a:latin typeface="+mn-ea"/>
              </a:rPr>
              <a:t>→</a:t>
            </a:r>
            <a:r>
              <a:rPr lang="zh-TW" altLang="en-US" b="1" dirty="0" smtClean="0">
                <a:latin typeface="+mn-ea"/>
              </a:rPr>
              <a:t>查</a:t>
            </a:r>
            <a:r>
              <a:rPr lang="zh-TW" altLang="en-US" b="1" dirty="0">
                <a:latin typeface="+mn-ea"/>
              </a:rPr>
              <a:t>岱</a:t>
            </a:r>
            <a:r>
              <a:rPr lang="zh-TW" altLang="en-US" b="1" dirty="0" smtClean="0">
                <a:latin typeface="+mn-ea"/>
              </a:rPr>
              <a:t>山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>
                <a:latin typeface="+mn-ea"/>
              </a:rPr>
              <a:t>鄭惠</a:t>
            </a:r>
            <a:r>
              <a:rPr lang="zh-TW" altLang="en-US" b="1" dirty="0" smtClean="0">
                <a:latin typeface="+mn-ea"/>
              </a:rPr>
              <a:t>溱</a:t>
            </a:r>
            <a:r>
              <a:rPr lang="zh-TW" altLang="en-US" b="1" dirty="0" smtClean="0">
                <a:latin typeface="+mn-ea"/>
              </a:rPr>
              <a:t>→</a:t>
            </a:r>
            <a:r>
              <a:rPr lang="zh-TW" altLang="en-US" b="1" dirty="0" smtClean="0">
                <a:latin typeface="+mn-ea"/>
              </a:rPr>
              <a:t>王惠玫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>
                <a:latin typeface="+mn-ea"/>
              </a:rPr>
              <a:t>翁郁</a:t>
            </a:r>
            <a:r>
              <a:rPr lang="zh-TW" altLang="en-US" b="1" dirty="0" smtClean="0">
                <a:latin typeface="+mn-ea"/>
              </a:rPr>
              <a:t>涵</a:t>
            </a:r>
            <a:r>
              <a:rPr lang="zh-TW" altLang="en-US" b="1" dirty="0" smtClean="0">
                <a:latin typeface="+mn-ea"/>
              </a:rPr>
              <a:t>→</a:t>
            </a:r>
            <a:r>
              <a:rPr lang="zh-TW" altLang="en-US" b="1" dirty="0" smtClean="0">
                <a:latin typeface="+mn-ea"/>
              </a:rPr>
              <a:t>徐安妮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>
                <a:latin typeface="+mn-ea"/>
              </a:rPr>
              <a:t>李韻</a:t>
            </a:r>
            <a:r>
              <a:rPr lang="zh-TW" altLang="en-US" b="1" dirty="0" smtClean="0">
                <a:latin typeface="+mn-ea"/>
              </a:rPr>
              <a:t>萱</a:t>
            </a:r>
            <a:r>
              <a:rPr lang="zh-TW" altLang="en-US" b="1" dirty="0" smtClean="0">
                <a:latin typeface="+mn-ea"/>
              </a:rPr>
              <a:t>→</a:t>
            </a:r>
            <a:r>
              <a:rPr lang="zh-TW" altLang="en-US" b="1" dirty="0" smtClean="0">
                <a:latin typeface="+mn-ea"/>
              </a:rPr>
              <a:t>吳克安</a:t>
            </a:r>
            <a:endParaRPr lang="zh-TW" altLang="en-US" b="1" dirty="0">
              <a:latin typeface="+mn-ea"/>
            </a:endParaRPr>
          </a:p>
        </p:txBody>
      </p:sp>
      <p:pic>
        <p:nvPicPr>
          <p:cNvPr id="4" name="圖片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357562"/>
            <a:ext cx="3429024" cy="2353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綜合大家的分析統計成果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/>
                <a:gridCol w="728682"/>
                <a:gridCol w="1200144"/>
                <a:gridCol w="957298"/>
                <a:gridCol w="1071570"/>
                <a:gridCol w="1000132"/>
                <a:gridCol w="914356"/>
                <a:gridCol w="1028700"/>
              </a:tblGrid>
              <a:tr h="370840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分析對象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資料類型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中文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英文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德文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合計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占比</a:t>
                      </a:r>
                    </a:p>
                  </a:txBody>
                  <a:tcPr marL="68580" marR="68580" marT="0" marB="0" anchor="ctr"/>
                </a:tc>
              </a:tr>
              <a:tr h="370840">
                <a:tc rowSpan="14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德文系</a:t>
                      </a: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位專任</a:t>
                      </a:r>
                      <a:r>
                        <a:rPr lang="zh-TW" sz="1400" b="1" kern="100" dirty="0" smtClean="0">
                          <a:latin typeface="+mn-ea"/>
                          <a:ea typeface="+mn-ea"/>
                          <a:cs typeface="Times New Roman"/>
                        </a:rPr>
                        <a:t>、兼任</a:t>
                      </a: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教師</a:t>
                      </a:r>
                      <a:r>
                        <a:rPr lang="zh-TW" sz="1400" b="1" kern="100" dirty="0" smtClean="0">
                          <a:latin typeface="+mn-ea"/>
                          <a:ea typeface="+mn-ea"/>
                          <a:cs typeface="Times New Roman"/>
                        </a:rPr>
                        <a:t>、講師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vert="wordArtVertRtl" anchor="ctr"/>
                </a:tc>
                <a:tc rowSpan="6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圖書資源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11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80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91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97%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期刊論文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3%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電子資源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其他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小計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11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83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94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100%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占比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12%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88%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+mn-ea"/>
                          <a:ea typeface="+mn-ea"/>
                          <a:cs typeface="Times New Roman"/>
                        </a:rPr>
                        <a:t>期刊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圖書資源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12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12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34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58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59%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期刊論文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11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30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31%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電子資源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其他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10%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小計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23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51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+mn-ea"/>
                          <a:ea typeface="+mn-ea"/>
                          <a:cs typeface="Times New Roman"/>
                        </a:rPr>
                        <a:t>100%</a:t>
                      </a:r>
                      <a:endParaRPr lang="zh-TW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占比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24%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24%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52%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合計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24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34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134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192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+mn-ea"/>
                          <a:ea typeface="+mn-ea"/>
                          <a:cs typeface="Times New Roman"/>
                        </a:rPr>
                        <a:t>占比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12.5%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17.7%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69.8%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+mn-ea"/>
                          <a:ea typeface="+mn-ea"/>
                          <a:cs typeface="Times New Roman"/>
                        </a:rPr>
                        <a:t>100%</a:t>
                      </a:r>
                      <a:endParaRPr lang="zh-TW" sz="1400" b="1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endParaRPr lang="en-US" sz="1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由上表可以知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我們對於六位教師，找他們的一本專書和一篇期刊論文，統計他們共引用</a:t>
            </a:r>
            <a:r>
              <a:rPr lang="zh-TW" altLang="en-US" dirty="0" smtClean="0"/>
              <a:t>了１</a:t>
            </a:r>
            <a:r>
              <a:rPr lang="zh-TW" altLang="en-US" dirty="0"/>
              <a:t>９２筆引用文獻，因而約略歸納出德文學者文獻的一些特性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可以</a:t>
            </a:r>
            <a:r>
              <a:rPr lang="zh-TW" altLang="en-US" dirty="0"/>
              <a:t>知道德文學者在引用專書的比率很高，有高達 ５９％到 ９７％的</a:t>
            </a:r>
            <a:r>
              <a:rPr lang="zh-TW" altLang="en-US" dirty="0" smtClean="0"/>
              <a:t>比率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引用期刊也</a:t>
            </a:r>
            <a:r>
              <a:rPr lang="zh-TW" altLang="en-US" dirty="0" smtClean="0"/>
              <a:t>有３</a:t>
            </a:r>
            <a:r>
              <a:rPr lang="zh-TW" altLang="en-US" dirty="0"/>
              <a:t>％到 ３１％的</a:t>
            </a:r>
            <a:r>
              <a:rPr lang="zh-TW" altLang="en-US" dirty="0" smtClean="0"/>
              <a:t>比率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而其他也有 １０％。</a:t>
            </a:r>
            <a:endParaRPr lang="en-US" altLang="zh-TW" dirty="0" smtClean="0"/>
          </a:p>
          <a:p>
            <a:r>
              <a:rPr lang="zh-TW" altLang="en-US" dirty="0" smtClean="0"/>
              <a:t>電子</a:t>
            </a:r>
            <a:r>
              <a:rPr lang="zh-TW" altLang="en-US" dirty="0"/>
              <a:t>資源佔０</a:t>
            </a:r>
            <a:r>
              <a:rPr lang="zh-TW" altLang="en-US" dirty="0" smtClean="0"/>
              <a:t>％</a:t>
            </a:r>
            <a:r>
              <a:rPr lang="zh-TW" altLang="en-US" dirty="0" smtClean="0"/>
              <a:t> 。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研究結果顯示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zh-TW" altLang="en-US" b="1" dirty="0">
                <a:latin typeface="+mn-ea"/>
              </a:rPr>
              <a:t>大多數德文學的專書和期刊論文較少有引用文獻。</a:t>
            </a:r>
          </a:p>
          <a:p>
            <a:pPr lvl="0"/>
            <a:r>
              <a:rPr lang="zh-TW" altLang="en-US" b="1" dirty="0">
                <a:latin typeface="+mn-ea"/>
              </a:rPr>
              <a:t>德文學研究者大量引用專書。</a:t>
            </a:r>
          </a:p>
          <a:p>
            <a:pPr lvl="0"/>
            <a:r>
              <a:rPr lang="zh-TW" altLang="en-US" b="1" dirty="0">
                <a:latin typeface="+mn-ea"/>
              </a:rPr>
              <a:t>德文學研究者之專書少有引用文獻。</a:t>
            </a:r>
          </a:p>
          <a:p>
            <a:pPr lvl="0"/>
            <a:r>
              <a:rPr lang="zh-TW" altLang="en-US" b="1" dirty="0">
                <a:latin typeface="+mn-ea"/>
              </a:rPr>
              <a:t>德文學研究者所著</a:t>
            </a:r>
            <a:r>
              <a:rPr lang="zh-TW" altLang="en-US" b="1" dirty="0" smtClean="0">
                <a:latin typeface="+mn-ea"/>
              </a:rPr>
              <a:t>之作品的引用文獻數量</a:t>
            </a:r>
            <a:r>
              <a:rPr lang="zh-TW" altLang="en-US" b="1" dirty="0">
                <a:latin typeface="+mn-ea"/>
              </a:rPr>
              <a:t>相當。</a:t>
            </a:r>
          </a:p>
          <a:p>
            <a:pPr lvl="0"/>
            <a:r>
              <a:rPr lang="zh-TW" altLang="en-US" b="1" dirty="0" smtClean="0">
                <a:latin typeface="+mn-ea"/>
              </a:rPr>
              <a:t>引用</a:t>
            </a:r>
            <a:r>
              <a:rPr lang="zh-TW" altLang="en-US" b="1" dirty="0">
                <a:latin typeface="+mn-ea"/>
              </a:rPr>
              <a:t>的文獻多以德文為主。</a:t>
            </a:r>
          </a:p>
          <a:p>
            <a:pPr lvl="0"/>
            <a:r>
              <a:rPr lang="zh-TW" altLang="en-US" b="1" dirty="0" smtClean="0">
                <a:latin typeface="+mn-ea"/>
              </a:rPr>
              <a:t>德文文獻</a:t>
            </a:r>
            <a:r>
              <a:rPr lang="zh-TW" altLang="en-US" b="1" dirty="0">
                <a:latin typeface="+mn-ea"/>
              </a:rPr>
              <a:t>是主要被引用的外語文獻，英文次</a:t>
            </a:r>
            <a:r>
              <a:rPr lang="zh-TW" altLang="en-US" b="1" dirty="0" smtClean="0">
                <a:latin typeface="+mn-ea"/>
              </a:rPr>
              <a:t>之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  <a:p>
            <a:pPr lvl="0"/>
            <a:r>
              <a:rPr lang="zh-TW" altLang="en-US" b="1" dirty="0">
                <a:latin typeface="+mn-ea"/>
              </a:rPr>
              <a:t>引用文獻出版年代分佈長遠，古今文獻均需</a:t>
            </a:r>
            <a:r>
              <a:rPr lang="zh-TW" altLang="en-US" b="1" dirty="0" smtClean="0">
                <a:latin typeface="+mn-ea"/>
              </a:rPr>
              <a:t>使用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  <a:p>
            <a:pPr lvl="0"/>
            <a:r>
              <a:rPr lang="zh-TW" altLang="en-US" b="1" dirty="0">
                <a:latin typeface="+mn-ea"/>
              </a:rPr>
              <a:t>引用文獻所屬學科領域以德文學科</a:t>
            </a:r>
            <a:r>
              <a:rPr lang="zh-TW" altLang="en-US" b="1" dirty="0" smtClean="0">
                <a:latin typeface="+mn-ea"/>
              </a:rPr>
              <a:t>為主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831</Words>
  <Application>Microsoft Office PowerPoint</Application>
  <PresentationFormat>如螢幕大小 (4:3)</PresentationFormat>
  <Paragraphs>168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輔仁大學德文系專任教師引用文</vt:lpstr>
      <vt:lpstr>第一組     組員名單</vt:lpstr>
      <vt:lpstr>大綱</vt:lpstr>
      <vt:lpstr>前言</vt:lpstr>
      <vt:lpstr>輔大德文系教師的基本資料 </vt:lpstr>
      <vt:lpstr>成員個別分析的成果 </vt:lpstr>
      <vt:lpstr>綜合大家的分析統計成果 </vt:lpstr>
      <vt:lpstr>由上表可以知 </vt:lpstr>
      <vt:lpstr>研究結果顯示</vt:lpstr>
      <vt:lpstr>人文學者找資料的特性</vt:lpstr>
      <vt:lpstr>結論</vt:lpstr>
      <vt:lpstr>報告結束</vt:lpstr>
    </vt:vector>
  </TitlesOfParts>
  <Company>阿符的小世界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輔仁大學德文系專任教師引用文</dc:title>
  <dc:creator>Administrator</dc:creator>
  <cp:lastModifiedBy>Administrator</cp:lastModifiedBy>
  <cp:revision>9</cp:revision>
  <dcterms:created xsi:type="dcterms:W3CDTF">2011-01-03T14:28:06Z</dcterms:created>
  <dcterms:modified xsi:type="dcterms:W3CDTF">2011-01-03T15:43:22Z</dcterms:modified>
</cp:coreProperties>
</file>