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2011/1/4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7851648" cy="1828800"/>
          </a:xfrm>
        </p:spPr>
        <p:txBody>
          <a:bodyPr/>
          <a:lstStyle/>
          <a:p>
            <a:r>
              <a:rPr lang="zh-TW" altLang="en-US" dirty="0" smtClean="0"/>
              <a:t>輔仁大學日文系教師引用文獻分析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097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組員名單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圖資二  鄧詠文  </a:t>
            </a:r>
            <a:r>
              <a:rPr lang="en-US" altLang="zh-TW" dirty="0" smtClean="0"/>
              <a:t>498100139</a:t>
            </a:r>
          </a:p>
          <a:p>
            <a:r>
              <a:rPr lang="zh-TW" altLang="en-US" dirty="0"/>
              <a:t>圖資</a:t>
            </a:r>
            <a:r>
              <a:rPr lang="zh-TW" altLang="en-US" dirty="0" smtClean="0"/>
              <a:t>二  林承葦  </a:t>
            </a:r>
            <a:r>
              <a:rPr lang="en-US" altLang="zh-TW" dirty="0" smtClean="0"/>
              <a:t>498100153</a:t>
            </a:r>
          </a:p>
          <a:p>
            <a:r>
              <a:rPr lang="zh-TW" altLang="en-US" dirty="0" smtClean="0"/>
              <a:t>圖</a:t>
            </a:r>
            <a:r>
              <a:rPr lang="zh-TW" altLang="en-US" dirty="0"/>
              <a:t>資</a:t>
            </a:r>
            <a:r>
              <a:rPr lang="zh-TW" altLang="en-US" dirty="0" smtClean="0"/>
              <a:t>二  游宗霖  </a:t>
            </a:r>
            <a:r>
              <a:rPr lang="en-US" altLang="zh-TW" dirty="0" smtClean="0"/>
              <a:t>498100165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zh-TW" altLang="en-US" dirty="0"/>
              <a:t>圖資</a:t>
            </a:r>
            <a:r>
              <a:rPr lang="zh-TW" altLang="en-US" dirty="0" smtClean="0"/>
              <a:t>二  鄭智豪  </a:t>
            </a:r>
            <a:r>
              <a:rPr lang="en-US" altLang="zh-TW" dirty="0" smtClean="0"/>
              <a:t>498100206</a:t>
            </a:r>
          </a:p>
          <a:p>
            <a:r>
              <a:rPr lang="zh-TW" altLang="en-US" dirty="0"/>
              <a:t>圖資</a:t>
            </a:r>
            <a:r>
              <a:rPr lang="zh-TW" altLang="en-US" dirty="0" smtClean="0"/>
              <a:t>二  林冠錡  </a:t>
            </a:r>
            <a:r>
              <a:rPr lang="en-US" altLang="zh-TW" dirty="0" smtClean="0"/>
              <a:t>498100218</a:t>
            </a:r>
          </a:p>
          <a:p>
            <a:r>
              <a:rPr lang="zh-TW" altLang="en-US" dirty="0"/>
              <a:t>圖資</a:t>
            </a:r>
            <a:r>
              <a:rPr lang="zh-TW" altLang="en-US" dirty="0" smtClean="0"/>
              <a:t>二  陳孟軒  </a:t>
            </a:r>
            <a:r>
              <a:rPr lang="en-US" altLang="zh-TW" dirty="0" smtClean="0"/>
              <a:t>498100244</a:t>
            </a:r>
          </a:p>
          <a:p>
            <a:r>
              <a:rPr lang="zh-TW" altLang="en-US" dirty="0"/>
              <a:t>圖資</a:t>
            </a:r>
            <a:r>
              <a:rPr lang="zh-TW" altLang="en-US" dirty="0" smtClean="0"/>
              <a:t>二  鍾東霖  </a:t>
            </a:r>
            <a:r>
              <a:rPr lang="en-US" altLang="zh-TW" dirty="0" smtClean="0"/>
              <a:t>498100270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89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大綱</a:t>
            </a:r>
          </a:p>
          <a:p>
            <a:r>
              <a:rPr lang="zh-TW" altLang="en-US" dirty="0" smtClean="0"/>
              <a:t>前言</a:t>
            </a:r>
            <a:endParaRPr lang="zh-TW" altLang="en-US" dirty="0"/>
          </a:p>
          <a:p>
            <a:r>
              <a:rPr lang="zh-TW" altLang="en-US" dirty="0" smtClean="0"/>
              <a:t>輔大日文系</a:t>
            </a:r>
            <a:r>
              <a:rPr lang="zh-TW" altLang="en-US" dirty="0"/>
              <a:t>教師的基本資料</a:t>
            </a:r>
          </a:p>
          <a:p>
            <a:r>
              <a:rPr lang="zh-TW" altLang="en-US" dirty="0" smtClean="0"/>
              <a:t>成員</a:t>
            </a:r>
            <a:r>
              <a:rPr lang="zh-TW" altLang="en-US" dirty="0"/>
              <a:t>個別分析的成果</a:t>
            </a:r>
          </a:p>
          <a:p>
            <a:r>
              <a:rPr lang="zh-TW" altLang="en-US" dirty="0" smtClean="0"/>
              <a:t>綜合</a:t>
            </a:r>
            <a:r>
              <a:rPr lang="zh-TW" altLang="en-US" dirty="0"/>
              <a:t>大家的分析統計成果</a:t>
            </a:r>
          </a:p>
          <a:p>
            <a:r>
              <a:rPr lang="zh-TW" altLang="en-US" dirty="0" smtClean="0"/>
              <a:t>研究</a:t>
            </a:r>
            <a:r>
              <a:rPr lang="zh-TW" altLang="en-US" dirty="0"/>
              <a:t>結果顯示</a:t>
            </a:r>
          </a:p>
          <a:p>
            <a:r>
              <a:rPr lang="zh-TW" altLang="en-US" dirty="0" smtClean="0"/>
              <a:t>人文</a:t>
            </a:r>
            <a:r>
              <a:rPr lang="zh-TW" altLang="en-US" dirty="0"/>
              <a:t>學者找資料的特性</a:t>
            </a:r>
          </a:p>
          <a:p>
            <a:r>
              <a:rPr lang="zh-TW" altLang="en-US" dirty="0" smtClean="0"/>
              <a:t>結論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19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本研究針對</a:t>
            </a:r>
            <a:r>
              <a:rPr lang="zh-TW" altLang="en-US" dirty="0" smtClean="0"/>
              <a:t>輔大</a:t>
            </a:r>
            <a:r>
              <a:rPr lang="zh-TW" altLang="en-US" dirty="0"/>
              <a:t>日文</a:t>
            </a:r>
            <a:r>
              <a:rPr lang="zh-TW" altLang="en-US" dirty="0" smtClean="0"/>
              <a:t>系教師，選出七位</a:t>
            </a:r>
            <a:r>
              <a:rPr lang="zh-TW" altLang="en-US" dirty="0"/>
              <a:t>，並隨機找出</a:t>
            </a:r>
            <a:r>
              <a:rPr lang="zh-TW" altLang="en-US" dirty="0" smtClean="0"/>
              <a:t>這七位</a:t>
            </a:r>
            <a:r>
              <a:rPr lang="zh-TW" altLang="en-US" dirty="0"/>
              <a:t>教師所著的一本專書</a:t>
            </a:r>
            <a:r>
              <a:rPr lang="zh-TW" altLang="en-US" dirty="0" smtClean="0"/>
              <a:t>與一篇</a:t>
            </a:r>
            <a:r>
              <a:rPr lang="zh-TW" altLang="en-US" dirty="0"/>
              <a:t>期刊論文。</a:t>
            </a:r>
          </a:p>
          <a:p>
            <a:r>
              <a:rPr lang="zh-TW" altLang="en-US" dirty="0" smtClean="0"/>
              <a:t>將這七位</a:t>
            </a:r>
            <a:r>
              <a:rPr lang="zh-TW" altLang="en-US" dirty="0"/>
              <a:t>教師所引用的文獻加總起來</a:t>
            </a:r>
            <a:r>
              <a:rPr lang="zh-TW" altLang="en-US" dirty="0" smtClean="0"/>
              <a:t>共筆</a:t>
            </a:r>
            <a:r>
              <a:rPr lang="zh-TW" altLang="en-US" dirty="0"/>
              <a:t>。</a:t>
            </a:r>
          </a:p>
          <a:p>
            <a:r>
              <a:rPr lang="zh-TW" altLang="en-US" dirty="0"/>
              <a:t>分別就引用文獻的數量、資料類型、語文別</a:t>
            </a:r>
            <a:r>
              <a:rPr lang="zh-TW" altLang="en-US" dirty="0" smtClean="0"/>
              <a:t>等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項目</a:t>
            </a:r>
            <a:r>
              <a:rPr lang="zh-TW" altLang="en-US" dirty="0"/>
              <a:t>加以分析。</a:t>
            </a:r>
          </a:p>
          <a:p>
            <a:r>
              <a:rPr lang="zh-TW" altLang="en-US" dirty="0" smtClean="0"/>
              <a:t>藉以瞭解日文研究者</a:t>
            </a:r>
            <a:r>
              <a:rPr lang="zh-TW" altLang="en-US" dirty="0"/>
              <a:t>的文獻使用特性，</a:t>
            </a:r>
            <a:r>
              <a:rPr lang="zh-TW" altLang="en-US" dirty="0" smtClean="0"/>
              <a:t>從而歸納出日文研究者</a:t>
            </a:r>
            <a:r>
              <a:rPr lang="zh-TW" altLang="en-US" dirty="0"/>
              <a:t>的資訊需求</a:t>
            </a:r>
            <a:r>
              <a:rPr lang="zh-TW" altLang="en-US" dirty="0" smtClean="0"/>
              <a:t>指標，並</a:t>
            </a:r>
            <a:r>
              <a:rPr lang="zh-TW" altLang="en-US" dirty="0"/>
              <a:t>試圖</a:t>
            </a:r>
            <a:r>
              <a:rPr lang="zh-TW" altLang="en-US" dirty="0" smtClean="0"/>
              <a:t>找出</a:t>
            </a:r>
            <a:r>
              <a:rPr lang="zh-TW" altLang="en-US" dirty="0"/>
              <a:t>人文學者找資料的特性。</a:t>
            </a:r>
          </a:p>
        </p:txBody>
      </p:sp>
    </p:spTree>
    <p:extLst>
      <p:ext uri="{BB962C8B-B14F-4D97-AF65-F5344CB8AC3E}">
        <p14:creationId xmlns:p14="http://schemas.microsoft.com/office/powerpoint/2010/main" val="282096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1183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輔大</a:t>
            </a:r>
            <a:r>
              <a:rPr lang="zh-TW" altLang="en-US" dirty="0"/>
              <a:t>日文</a:t>
            </a:r>
            <a:r>
              <a:rPr lang="zh-TW" altLang="en-US" dirty="0" smtClean="0"/>
              <a:t>系</a:t>
            </a:r>
            <a:r>
              <a:rPr lang="zh-TW" altLang="en-US" dirty="0"/>
              <a:t>教師的基本資料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814678"/>
              </p:ext>
            </p:extLst>
          </p:nvPr>
        </p:nvGraphicFramePr>
        <p:xfrm>
          <a:off x="-1" y="1196751"/>
          <a:ext cx="9144000" cy="555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0999"/>
                <a:gridCol w="2380241"/>
                <a:gridCol w="2381380"/>
                <a:gridCol w="2381380"/>
              </a:tblGrid>
              <a:tr h="401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姓名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職稱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最高學歷及學位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學術專長及研究專題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601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陳明姿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教授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日本東北大學</a:t>
                      </a:r>
                      <a:r>
                        <a:rPr lang="en-US" sz="1600" b="1" kern="0" dirty="0">
                          <a:effectLst/>
                        </a:rPr>
                        <a:t/>
                      </a:r>
                      <a:br>
                        <a:rPr lang="en-US" sz="1600" b="1" kern="0" dirty="0">
                          <a:effectLst/>
                        </a:rPr>
                      </a:br>
                      <a:r>
                        <a:rPr lang="zh-TW" sz="1600" b="1" kern="0" dirty="0">
                          <a:effectLst/>
                        </a:rPr>
                        <a:t>文學博士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中日比較文學、日本古典文學、日本近代文學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707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何思慎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教授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政治大學東亞研究所法學博士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>
                          <a:effectLst/>
                        </a:rPr>
                        <a:t>日本外交、日本政治、日本近現代史、當代中日關係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707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林水福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教授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日本東北大學</a:t>
                      </a:r>
                      <a:r>
                        <a:rPr lang="en-US" sz="1600" b="1" kern="0" dirty="0">
                          <a:effectLst/>
                        </a:rPr>
                        <a:t/>
                      </a:r>
                      <a:br>
                        <a:rPr lang="en-US" sz="1600" b="1" kern="0" dirty="0">
                          <a:effectLst/>
                        </a:rPr>
                      </a:br>
                      <a:r>
                        <a:rPr lang="zh-TW" sz="1600" b="1" kern="0" dirty="0">
                          <a:effectLst/>
                        </a:rPr>
                        <a:t>文學博士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日本平安朝文學研究、翻譯理論與技巧研究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707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賴振南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教授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日本東北大學文學博士課程畢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日本古典文學、日本近現代文學、翻譯實務與理論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 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8022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劉慶瑞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副教授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日本神戶大學經濟學博士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日本經濟、日本產業分析與經貿概況、海外投資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6328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馮寶珠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>
                          <a:effectLst/>
                        </a:rPr>
                        <a:t>副教授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日本東京外國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大學學術博士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日本語學、日本語教育、語言學、中日語言對照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  <a:tr h="9433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橫路啓子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助理教授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375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輔仁大學比較文學博士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b="1" kern="0" dirty="0">
                          <a:effectLst/>
                        </a:rPr>
                        <a:t>口筆譯理論與實務、中日比較文學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7889" marR="678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10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成員個別分析的成果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鄧詠文 </a:t>
            </a:r>
            <a:r>
              <a:rPr lang="zh-TW" altLang="en-US" dirty="0" smtClean="0"/>
              <a:t>→</a:t>
            </a:r>
            <a:r>
              <a:rPr lang="zh-TW" altLang="zh-TW" b="1" dirty="0"/>
              <a:t>劉慶瑞</a:t>
            </a:r>
            <a:endParaRPr lang="en-US" altLang="zh-TW" dirty="0" smtClean="0"/>
          </a:p>
          <a:p>
            <a:r>
              <a:rPr lang="zh-TW" altLang="en-US" dirty="0" smtClean="0"/>
              <a:t>林</a:t>
            </a:r>
            <a:r>
              <a:rPr lang="zh-TW" altLang="en-US" dirty="0"/>
              <a:t>承葦 </a:t>
            </a:r>
            <a:r>
              <a:rPr lang="zh-TW" altLang="en-US" dirty="0" smtClean="0"/>
              <a:t>→</a:t>
            </a:r>
            <a:r>
              <a:rPr lang="zh-TW" altLang="zh-TW" b="1" dirty="0"/>
              <a:t>賴振南</a:t>
            </a:r>
            <a:endParaRPr lang="en-US" altLang="zh-TW" dirty="0"/>
          </a:p>
          <a:p>
            <a:r>
              <a:rPr lang="zh-TW" altLang="en-US" dirty="0" smtClean="0"/>
              <a:t>游宗霖 →</a:t>
            </a:r>
            <a:r>
              <a:rPr lang="zh-TW" altLang="zh-TW" b="1" dirty="0"/>
              <a:t>陳明姿</a:t>
            </a:r>
            <a:endParaRPr lang="en-US" altLang="zh-TW" dirty="0" smtClean="0"/>
          </a:p>
          <a:p>
            <a:r>
              <a:rPr lang="zh-TW" altLang="en-US" dirty="0" smtClean="0"/>
              <a:t>鄭智豪 →</a:t>
            </a:r>
            <a:r>
              <a:rPr lang="zh-TW" altLang="zh-TW" b="1" dirty="0"/>
              <a:t>何思慎</a:t>
            </a:r>
            <a:endParaRPr lang="en-US" altLang="zh-TW" dirty="0" smtClean="0"/>
          </a:p>
          <a:p>
            <a:r>
              <a:rPr lang="zh-TW" altLang="en-US" dirty="0" smtClean="0"/>
              <a:t>林</a:t>
            </a:r>
            <a:r>
              <a:rPr lang="zh-TW" altLang="en-US" dirty="0"/>
              <a:t>冠錡 </a:t>
            </a:r>
            <a:r>
              <a:rPr lang="zh-TW" altLang="en-US" dirty="0" smtClean="0"/>
              <a:t>→</a:t>
            </a:r>
            <a:r>
              <a:rPr lang="zh-TW" altLang="zh-TW" b="1" dirty="0"/>
              <a:t>橫路啟子</a:t>
            </a:r>
            <a:endParaRPr lang="en-US" altLang="zh-TW" dirty="0" smtClean="0"/>
          </a:p>
          <a:p>
            <a:r>
              <a:rPr lang="zh-TW" altLang="en-US" dirty="0" smtClean="0"/>
              <a:t>陳孟軒 →</a:t>
            </a:r>
            <a:r>
              <a:rPr lang="zh-TW" altLang="zh-TW" b="1" dirty="0"/>
              <a:t>林水福</a:t>
            </a:r>
            <a:endParaRPr lang="en-US" altLang="zh-TW" dirty="0"/>
          </a:p>
          <a:p>
            <a:r>
              <a:rPr lang="zh-TW" altLang="en-US" dirty="0" smtClean="0"/>
              <a:t>鍾東霖→</a:t>
            </a:r>
            <a:r>
              <a:rPr lang="zh-TW" altLang="zh-TW" b="1" dirty="0"/>
              <a:t>馮寶珠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677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zh-TW" altLang="en-US" dirty="0"/>
              <a:t>綜合大家的分析統計成果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2979269"/>
              </p:ext>
            </p:extLst>
          </p:nvPr>
        </p:nvGraphicFramePr>
        <p:xfrm>
          <a:off x="-10269" y="1416875"/>
          <a:ext cx="9143999" cy="5441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6377"/>
                <a:gridCol w="690113"/>
                <a:gridCol w="2156605"/>
                <a:gridCol w="1382362"/>
                <a:gridCol w="1135617"/>
                <a:gridCol w="1135617"/>
                <a:gridCol w="933654"/>
                <a:gridCol w="933654"/>
              </a:tblGrid>
              <a:tr h="456787">
                <a:tc grid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分析</a:t>
                      </a: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對象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引用文獻的資料型態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日文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中文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其他語文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合計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佔比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403740">
                <a:tc rowSpan="14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日文系七位老師</a:t>
                      </a: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 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rowSpan="6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 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 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書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圖書資料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l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  247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145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25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417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68.81%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3364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期刊論文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l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  49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80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11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140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23.1%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269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電子資源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l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  27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4.4%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3364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其他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l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  11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8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22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3.69%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2283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小計 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334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233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39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606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100%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</a:tr>
              <a:tr h="4037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佔比 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55.11%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38.44%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6.45%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037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 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 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 dirty="0">
                          <a:effectLst/>
                        </a:rPr>
                        <a:t>期刊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圖書資料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77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90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64.74%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4037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期刊論文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14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25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39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28.05%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3364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電子資源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4.31%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269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其他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2.9%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</a:tr>
              <a:tr h="2283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小計 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97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32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10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139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100%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</a:tr>
              <a:tr h="4037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佔比 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 latinLnBrk="1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69.78%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23.02%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7.2%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3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合計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431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265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49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745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  <a:tc rowSpan="2"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100%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 anchor="ctr"/>
                </a:tc>
              </a:tr>
              <a:tr h="4037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zh-TW" sz="1600" b="1" kern="100">
                          <a:effectLst/>
                        </a:rPr>
                        <a:t>佔比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57.85%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</a:rPr>
                        <a:t>35.57%</a:t>
                      </a:r>
                      <a:endParaRPr lang="zh-TW" sz="1600" b="1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>
                  <a:txBody>
                    <a:bodyPr/>
                    <a:lstStyle/>
                    <a:p>
                      <a:pPr marL="304800" algn="r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</a:rPr>
                        <a:t>6.58%</a:t>
                      </a:r>
                      <a:endParaRPr lang="zh-TW" sz="1600" b="1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23573" marR="23573" marT="0" marB="0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44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我們</a:t>
            </a:r>
            <a:r>
              <a:rPr lang="zh-TW" altLang="en-US" dirty="0" smtClean="0"/>
              <a:t>對於</a:t>
            </a:r>
            <a:r>
              <a:rPr lang="en-US" altLang="zh-TW" b="1" dirty="0"/>
              <a:t>7</a:t>
            </a:r>
            <a:r>
              <a:rPr lang="zh-TW" altLang="en-US" dirty="0" smtClean="0"/>
              <a:t>位</a:t>
            </a:r>
            <a:r>
              <a:rPr lang="zh-TW" altLang="en-US" dirty="0"/>
              <a:t>教師，找他們的一本專書和一篇</a:t>
            </a:r>
            <a:r>
              <a:rPr lang="zh-TW" altLang="en-US" dirty="0" smtClean="0"/>
              <a:t>期刊</a:t>
            </a:r>
            <a:r>
              <a:rPr lang="zh-TW" altLang="en-US" dirty="0"/>
              <a:t>論文，統計他們共引用了</a:t>
            </a:r>
            <a:r>
              <a:rPr lang="en-US" altLang="zh-TW" b="1" dirty="0" smtClean="0"/>
              <a:t>745</a:t>
            </a:r>
            <a:r>
              <a:rPr lang="zh-TW" altLang="en-US" dirty="0" smtClean="0"/>
              <a:t>筆引用</a:t>
            </a:r>
            <a:r>
              <a:rPr lang="zh-TW" altLang="en-US" dirty="0"/>
              <a:t>文獻，</a:t>
            </a:r>
            <a:r>
              <a:rPr lang="zh-TW" altLang="en-US" dirty="0" smtClean="0"/>
              <a:t>因而</a:t>
            </a:r>
            <a:r>
              <a:rPr lang="zh-TW" altLang="en-US" dirty="0"/>
              <a:t>約略</a:t>
            </a:r>
            <a:r>
              <a:rPr lang="zh-TW" altLang="en-US"/>
              <a:t>歸納</a:t>
            </a:r>
            <a:r>
              <a:rPr lang="zh-TW" altLang="en-US" smtClean="0"/>
              <a:t>出</a:t>
            </a:r>
            <a:r>
              <a:rPr lang="zh-TW" altLang="en-US"/>
              <a:t>日文</a:t>
            </a:r>
            <a:r>
              <a:rPr lang="zh-TW" altLang="en-US" smtClean="0"/>
              <a:t>學者</a:t>
            </a:r>
            <a:r>
              <a:rPr lang="zh-TW" altLang="en-US" dirty="0"/>
              <a:t>文獻的一些特性。</a:t>
            </a:r>
          </a:p>
          <a:p>
            <a:r>
              <a:rPr lang="zh-TW" altLang="en-US" dirty="0" smtClean="0"/>
              <a:t>可以知道</a:t>
            </a:r>
            <a:r>
              <a:rPr lang="zh-TW" altLang="en-US" dirty="0"/>
              <a:t>日文</a:t>
            </a:r>
            <a:r>
              <a:rPr lang="zh-TW" altLang="en-US" dirty="0" smtClean="0"/>
              <a:t>學者</a:t>
            </a:r>
            <a:r>
              <a:rPr lang="zh-TW" altLang="en-US" dirty="0"/>
              <a:t>在引用專書的比率很高，有</a:t>
            </a:r>
          </a:p>
          <a:p>
            <a:pPr marL="0" indent="0">
              <a:buNone/>
            </a:pPr>
            <a:r>
              <a:rPr lang="zh-TW" altLang="en-US" dirty="0" smtClean="0"/>
              <a:t>    高達</a:t>
            </a:r>
            <a:r>
              <a:rPr lang="en-US" altLang="zh-TW" dirty="0" smtClean="0"/>
              <a:t>68.81%</a:t>
            </a:r>
            <a:r>
              <a:rPr lang="zh-TW" altLang="en-US" dirty="0"/>
              <a:t>和</a:t>
            </a:r>
            <a:r>
              <a:rPr lang="en-US" altLang="zh-TW" dirty="0" smtClean="0"/>
              <a:t>64.74%</a:t>
            </a:r>
            <a:r>
              <a:rPr lang="zh-TW" altLang="en-US" dirty="0"/>
              <a:t>的比率</a:t>
            </a:r>
          </a:p>
          <a:p>
            <a:r>
              <a:rPr lang="zh-TW" altLang="en-US" dirty="0" smtClean="0"/>
              <a:t>在</a:t>
            </a:r>
            <a:r>
              <a:rPr lang="zh-TW" altLang="en-US" dirty="0"/>
              <a:t>引用期刊也</a:t>
            </a:r>
            <a:r>
              <a:rPr lang="zh-TW" altLang="en-US" dirty="0" smtClean="0"/>
              <a:t>有</a:t>
            </a:r>
            <a:r>
              <a:rPr lang="en-US" altLang="zh-TW" dirty="0" smtClean="0"/>
              <a:t>23.1%</a:t>
            </a:r>
            <a:r>
              <a:rPr lang="zh-TW" altLang="en-US" dirty="0"/>
              <a:t>和</a:t>
            </a:r>
            <a:r>
              <a:rPr lang="en-US" altLang="zh-TW" dirty="0" smtClean="0"/>
              <a:t>28.05%</a:t>
            </a:r>
            <a:r>
              <a:rPr lang="zh-TW" altLang="en-US" dirty="0"/>
              <a:t>的比率</a:t>
            </a:r>
          </a:p>
          <a:p>
            <a:r>
              <a:rPr lang="zh-TW" altLang="en-US" dirty="0" smtClean="0"/>
              <a:t>而</a:t>
            </a:r>
            <a:r>
              <a:rPr lang="zh-TW" altLang="en-US" dirty="0"/>
              <a:t>電子資源</a:t>
            </a:r>
            <a:r>
              <a:rPr lang="zh-TW" altLang="en-US" dirty="0" smtClean="0"/>
              <a:t>有</a:t>
            </a:r>
            <a:r>
              <a:rPr lang="en-US" altLang="zh-TW" dirty="0" smtClean="0"/>
              <a:t>4.44%</a:t>
            </a:r>
            <a:r>
              <a:rPr lang="zh-TW" altLang="en-US" dirty="0" smtClean="0"/>
              <a:t>到</a:t>
            </a:r>
            <a:r>
              <a:rPr lang="en-US" altLang="zh-TW" dirty="0"/>
              <a:t>4</a:t>
            </a:r>
            <a:r>
              <a:rPr lang="en-US" altLang="zh-TW" dirty="0" smtClean="0"/>
              <a:t>.31</a:t>
            </a:r>
            <a:r>
              <a:rPr lang="en-US" altLang="zh-TW" dirty="0"/>
              <a:t>%</a:t>
            </a:r>
            <a:r>
              <a:rPr lang="zh-TW" altLang="en-US" dirty="0"/>
              <a:t>的比率</a:t>
            </a:r>
          </a:p>
          <a:p>
            <a:r>
              <a:rPr lang="zh-TW" altLang="en-US" dirty="0" smtClean="0"/>
              <a:t>而</a:t>
            </a:r>
            <a:r>
              <a:rPr lang="zh-TW" altLang="en-US" dirty="0"/>
              <a:t>其他也</a:t>
            </a:r>
            <a:r>
              <a:rPr lang="zh-TW" altLang="en-US" dirty="0" smtClean="0"/>
              <a:t>有</a:t>
            </a:r>
            <a:r>
              <a:rPr lang="en-US" altLang="zh-TW" dirty="0" smtClean="0"/>
              <a:t>3.69%</a:t>
            </a:r>
            <a:r>
              <a:rPr lang="zh-TW" altLang="en-US" dirty="0" smtClean="0"/>
              <a:t>到</a:t>
            </a:r>
            <a:r>
              <a:rPr lang="en-US" altLang="zh-TW" dirty="0" smtClean="0"/>
              <a:t>2.9%</a:t>
            </a:r>
            <a:r>
              <a:rPr lang="zh-TW" altLang="en-US" dirty="0"/>
              <a:t>的比率</a:t>
            </a:r>
          </a:p>
        </p:txBody>
      </p:sp>
    </p:spTree>
    <p:extLst>
      <p:ext uri="{BB962C8B-B14F-4D97-AF65-F5344CB8AC3E}">
        <p14:creationId xmlns:p14="http://schemas.microsoft.com/office/powerpoint/2010/main" val="337374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研究結果顯示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b="1" dirty="0"/>
              <a:t>1.</a:t>
            </a:r>
            <a:r>
              <a:rPr lang="zh-TW" altLang="en-US" dirty="0" smtClean="0"/>
              <a:t>大多數日文的</a:t>
            </a:r>
            <a:r>
              <a:rPr lang="zh-TW" altLang="en-US" dirty="0"/>
              <a:t>專書和期刊論文均有引用文獻</a:t>
            </a:r>
          </a:p>
          <a:p>
            <a:r>
              <a:rPr lang="en-US" altLang="zh-TW" b="1" dirty="0"/>
              <a:t>2.</a:t>
            </a:r>
            <a:r>
              <a:rPr lang="zh-TW" altLang="en-US" dirty="0"/>
              <a:t>期刊論文合著情形少</a:t>
            </a:r>
          </a:p>
          <a:p>
            <a:r>
              <a:rPr lang="en-US" altLang="zh-TW" b="1" dirty="0"/>
              <a:t>3</a:t>
            </a:r>
            <a:r>
              <a:rPr lang="en-US" altLang="zh-TW" b="1" dirty="0" smtClean="0"/>
              <a:t>.</a:t>
            </a:r>
            <a:r>
              <a:rPr lang="zh-TW" altLang="en-US" b="1" dirty="0" smtClean="0"/>
              <a:t>日文</a:t>
            </a:r>
            <a:r>
              <a:rPr lang="zh-TW" altLang="en-US" dirty="0" smtClean="0"/>
              <a:t>研究者</a:t>
            </a:r>
            <a:r>
              <a:rPr lang="zh-TW" altLang="en-US" dirty="0"/>
              <a:t>大量引用專書，</a:t>
            </a:r>
            <a:r>
              <a:rPr lang="zh-TW" altLang="en-US" dirty="0" smtClean="0"/>
              <a:t>高度引用原著</a:t>
            </a:r>
            <a:endParaRPr lang="zh-TW" altLang="en-US" dirty="0"/>
          </a:p>
          <a:p>
            <a:r>
              <a:rPr lang="en-US" altLang="zh-TW" b="1" dirty="0"/>
              <a:t>4.</a:t>
            </a:r>
            <a:r>
              <a:rPr lang="zh-TW" altLang="en-US" dirty="0"/>
              <a:t>用專書多於期刊，而期刊引用量相較於專書</a:t>
            </a:r>
            <a:r>
              <a:rPr lang="zh-TW" altLang="en-US" dirty="0" smtClean="0"/>
              <a:t>與引用比例低</a:t>
            </a:r>
            <a:endParaRPr lang="zh-TW" altLang="en-US" dirty="0"/>
          </a:p>
          <a:p>
            <a:r>
              <a:rPr lang="en-US" altLang="zh-TW" b="1" dirty="0"/>
              <a:t>5.</a:t>
            </a:r>
            <a:r>
              <a:rPr lang="zh-TW" altLang="en-US" dirty="0"/>
              <a:t>用一手資料多於二手資料</a:t>
            </a:r>
          </a:p>
          <a:p>
            <a:r>
              <a:rPr lang="en-US" altLang="zh-TW" b="1" dirty="0"/>
              <a:t>6.</a:t>
            </a:r>
            <a:r>
              <a:rPr lang="zh-TW" altLang="en-US" dirty="0"/>
              <a:t>引用的文獻</a:t>
            </a:r>
            <a:r>
              <a:rPr lang="zh-TW" altLang="en-US" dirty="0" smtClean="0"/>
              <a:t>以日語為主</a:t>
            </a:r>
            <a:endParaRPr lang="zh-TW" altLang="en-US" dirty="0"/>
          </a:p>
          <a:p>
            <a:r>
              <a:rPr lang="en-US" altLang="zh-TW" b="1" dirty="0"/>
              <a:t>7</a:t>
            </a:r>
            <a:r>
              <a:rPr lang="en-US" altLang="zh-TW" b="1" dirty="0" smtClean="0"/>
              <a:t>.</a:t>
            </a:r>
            <a:r>
              <a:rPr lang="zh-TW" altLang="en-US" b="1" dirty="0" smtClean="0"/>
              <a:t>中文</a:t>
            </a:r>
            <a:r>
              <a:rPr lang="zh-TW" altLang="en-US" dirty="0" smtClean="0"/>
              <a:t>文獻</a:t>
            </a:r>
            <a:r>
              <a:rPr lang="zh-TW" altLang="en-US" dirty="0"/>
              <a:t>是主要被引用的外語文獻</a:t>
            </a:r>
            <a:r>
              <a:rPr lang="zh-TW" altLang="en-US" dirty="0" smtClean="0"/>
              <a:t>，其</a:t>
            </a:r>
            <a:r>
              <a:rPr lang="zh-TW" altLang="en-US" dirty="0"/>
              <a:t>他國語文次之</a:t>
            </a:r>
          </a:p>
          <a:p>
            <a:r>
              <a:rPr lang="en-US" altLang="zh-TW" b="1" dirty="0"/>
              <a:t>8</a:t>
            </a:r>
            <a:r>
              <a:rPr lang="en-US" altLang="zh-TW" b="1" dirty="0" smtClean="0"/>
              <a:t>.</a:t>
            </a:r>
            <a:r>
              <a:rPr lang="zh-TW" altLang="en-US" b="1" dirty="0" smtClean="0"/>
              <a:t>日本</a:t>
            </a:r>
            <a:r>
              <a:rPr lang="zh-TW" altLang="en-US" dirty="0" smtClean="0"/>
              <a:t>出版</a:t>
            </a:r>
            <a:r>
              <a:rPr lang="zh-TW" altLang="en-US" dirty="0"/>
              <a:t>文獻引用量大</a:t>
            </a:r>
          </a:p>
          <a:p>
            <a:r>
              <a:rPr lang="en-US" altLang="zh-TW" b="1" dirty="0"/>
              <a:t>9.</a:t>
            </a:r>
            <a:r>
              <a:rPr lang="zh-TW" altLang="en-US" dirty="0"/>
              <a:t>引用文獻出版年代分佈長遠，古今文獻均需使用</a:t>
            </a:r>
          </a:p>
          <a:p>
            <a:r>
              <a:rPr lang="en-US" altLang="zh-TW" b="1" dirty="0"/>
              <a:t>10.</a:t>
            </a:r>
            <a:r>
              <a:rPr lang="zh-TW" altLang="en-US" dirty="0"/>
              <a:t>引用文獻所屬學科領域</a:t>
            </a:r>
            <a:r>
              <a:rPr lang="zh-TW" altLang="en-US" dirty="0" smtClean="0"/>
              <a:t>以日本文學為主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167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704</Words>
  <Application>Microsoft Office PowerPoint</Application>
  <PresentationFormat>如螢幕大小 (4:3)</PresentationFormat>
  <Paragraphs>184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流線</vt:lpstr>
      <vt:lpstr>輔仁大學日文系教師引用文獻分析</vt:lpstr>
      <vt:lpstr>組員名單</vt:lpstr>
      <vt:lpstr>PowerPoint 簡報</vt:lpstr>
      <vt:lpstr>前言</vt:lpstr>
      <vt:lpstr>輔大日文系教師的基本資料</vt:lpstr>
      <vt:lpstr>成員個別分析的成果</vt:lpstr>
      <vt:lpstr>綜合大家的分析統計成果</vt:lpstr>
      <vt:lpstr>PowerPoint 簡報</vt:lpstr>
      <vt:lpstr>研究結果顯示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輔仁大學日文系教師引用文獻分析</dc:title>
  <dc:creator>s891510</dc:creator>
  <cp:lastModifiedBy>user</cp:lastModifiedBy>
  <cp:revision>10</cp:revision>
  <dcterms:created xsi:type="dcterms:W3CDTF">2011-01-03T15:03:28Z</dcterms:created>
  <dcterms:modified xsi:type="dcterms:W3CDTF">2011-01-04T08:26:21Z</dcterms:modified>
</cp:coreProperties>
</file>