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623270E-33A0-4CC9-A531-9B67722EEB1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3C68E7A-7F6E-4256-85CB-136DD4C0988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270E-33A0-4CC9-A531-9B67722EEB1E}" type="datetimeFigureOut">
              <a:rPr lang="zh-TW" altLang="en-US" smtClean="0"/>
              <a:pPr/>
              <a:t>2011/1/4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68E7A-7F6E-4256-85CB-136DD4C0988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圖片 4" descr="in_pic.jpg"/>
          <p:cNvPicPr>
            <a:picLocks noChangeAspect="1"/>
          </p:cNvPicPr>
          <p:nvPr/>
        </p:nvPicPr>
        <p:blipFill>
          <a:blip r:embed="rId2" cstate="print"/>
          <a:stretch>
            <a:fillRect/>
          </a:stretch>
        </p:blipFill>
        <p:spPr>
          <a:xfrm>
            <a:off x="0" y="4161692"/>
            <a:ext cx="9144000" cy="2696308"/>
          </a:xfrm>
          <a:prstGeom prst="rect">
            <a:avLst/>
          </a:prstGeom>
        </p:spPr>
      </p:pic>
      <p:sp>
        <p:nvSpPr>
          <p:cNvPr id="2" name="標題 1"/>
          <p:cNvSpPr>
            <a:spLocks noGrp="1"/>
          </p:cNvSpPr>
          <p:nvPr>
            <p:ph type="ctrTitle"/>
          </p:nvPr>
        </p:nvSpPr>
        <p:spPr>
          <a:xfrm>
            <a:off x="683568" y="764704"/>
            <a:ext cx="7772400" cy="1470025"/>
          </a:xfrm>
        </p:spPr>
        <p:txBody>
          <a:bodyPr>
            <a:noAutofit/>
          </a:bodyPr>
          <a:lstStyle/>
          <a:p>
            <a:r>
              <a:rPr lang="zh-TW" altLang="en-US" sz="5400" b="1" dirty="0" smtClean="0">
                <a:latin typeface="標楷體" pitchFamily="65" charset="-120"/>
                <a:ea typeface="標楷體" pitchFamily="65" charset="-120"/>
              </a:rPr>
              <a:t>輔仁大學</a:t>
            </a:r>
            <a:r>
              <a:rPr lang="zh-TW" altLang="en-US" sz="5400" b="1" dirty="0">
                <a:latin typeface="標楷體" pitchFamily="65" charset="-120"/>
                <a:ea typeface="標楷體" pitchFamily="65" charset="-120"/>
              </a:rPr>
              <a:t>宗教系</a:t>
            </a:r>
            <a:r>
              <a:rPr lang="zh-TW" altLang="en-US" sz="5400" b="1" dirty="0" smtClean="0">
                <a:latin typeface="標楷體" pitchFamily="65" charset="-120"/>
                <a:ea typeface="標楷體" pitchFamily="65" charset="-120"/>
              </a:rPr>
              <a:t>專任</a:t>
            </a:r>
            <a:r>
              <a:rPr lang="zh-TW" altLang="en-US" sz="5400" b="1" dirty="0">
                <a:latin typeface="標楷體" pitchFamily="65" charset="-120"/>
                <a:ea typeface="標楷體" pitchFamily="65" charset="-120"/>
              </a:rPr>
              <a:t>教師引用文獻分析</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1" dirty="0">
                <a:latin typeface="標楷體" pitchFamily="65" charset="-120"/>
                <a:ea typeface="標楷體" pitchFamily="65" charset="-120"/>
              </a:rPr>
              <a:t>結論</a:t>
            </a:r>
          </a:p>
        </p:txBody>
      </p:sp>
      <p:sp>
        <p:nvSpPr>
          <p:cNvPr id="3" name="內容版面配置區 2"/>
          <p:cNvSpPr>
            <a:spLocks noGrp="1"/>
          </p:cNvSpPr>
          <p:nvPr>
            <p:ph idx="1"/>
          </p:nvPr>
        </p:nvSpPr>
        <p:spPr>
          <a:xfrm>
            <a:off x="179512" y="1484784"/>
            <a:ext cx="8229600" cy="4525963"/>
          </a:xfrm>
        </p:spPr>
        <p:txBody>
          <a:bodyPr>
            <a:normAutofit fontScale="92500" lnSpcReduction="20000"/>
          </a:bodyPr>
          <a:lstStyle/>
          <a:p>
            <a:r>
              <a:rPr lang="zh-TW" altLang="zh-TW" sz="3500" b="1" dirty="0" smtClean="0">
                <a:latin typeface="標楷體" pitchFamily="65" charset="-120"/>
                <a:ea typeface="標楷體" pitchFamily="65" charset="-120"/>
              </a:rPr>
              <a:t>大多數</a:t>
            </a:r>
            <a:r>
              <a:rPr lang="zh-TW" altLang="zh-TW" sz="3500" b="1" dirty="0">
                <a:latin typeface="標楷體" pitchFamily="65" charset="-120"/>
                <a:ea typeface="標楷體" pitchFamily="65" charset="-120"/>
              </a:rPr>
              <a:t>宗教學的書籍和期刊論文均有引用文獻</a:t>
            </a:r>
          </a:p>
          <a:p>
            <a:r>
              <a:rPr lang="zh-TW" altLang="zh-TW" sz="3500" b="1" dirty="0" smtClean="0">
                <a:latin typeface="標楷體" pitchFamily="65" charset="-120"/>
                <a:ea typeface="標楷體" pitchFamily="65" charset="-120"/>
              </a:rPr>
              <a:t>引用</a:t>
            </a:r>
            <a:r>
              <a:rPr lang="zh-TW" altLang="zh-TW" sz="3500" b="1" dirty="0">
                <a:latin typeface="標楷體" pitchFamily="65" charset="-120"/>
                <a:ea typeface="標楷體" pitchFamily="65" charset="-120"/>
              </a:rPr>
              <a:t>專書多於期刊。</a:t>
            </a:r>
          </a:p>
          <a:p>
            <a:r>
              <a:rPr lang="zh-TW" altLang="zh-TW" sz="3500" b="1" dirty="0" smtClean="0">
                <a:latin typeface="標楷體" pitchFamily="65" charset="-120"/>
                <a:ea typeface="標楷體" pitchFamily="65" charset="-120"/>
              </a:rPr>
              <a:t>引用</a:t>
            </a:r>
            <a:r>
              <a:rPr lang="zh-TW" altLang="zh-TW" sz="3500" b="1" dirty="0">
                <a:latin typeface="標楷體" pitchFamily="65" charset="-120"/>
                <a:ea typeface="標楷體" pitchFamily="65" charset="-120"/>
              </a:rPr>
              <a:t>的文獻語文以中文為主</a:t>
            </a:r>
          </a:p>
          <a:p>
            <a:r>
              <a:rPr lang="zh-TW" altLang="zh-TW" sz="3500" b="1" dirty="0" smtClean="0">
                <a:latin typeface="標楷體" pitchFamily="65" charset="-120"/>
                <a:ea typeface="標楷體" pitchFamily="65" charset="-120"/>
              </a:rPr>
              <a:t>英文</a:t>
            </a:r>
            <a:r>
              <a:rPr lang="zh-TW" altLang="zh-TW" sz="3500" b="1" dirty="0">
                <a:latin typeface="標楷體" pitchFamily="65" charset="-120"/>
                <a:ea typeface="標楷體" pitchFamily="65" charset="-120"/>
              </a:rPr>
              <a:t>文獻及其他外文文獻的引用比列，兩者相較下並無明顯差距。</a:t>
            </a:r>
          </a:p>
          <a:p>
            <a:r>
              <a:rPr lang="zh-TW" altLang="zh-TW" sz="3500" b="1" dirty="0" smtClean="0">
                <a:latin typeface="標楷體" pitchFamily="65" charset="-120"/>
                <a:ea typeface="標楷體" pitchFamily="65" charset="-120"/>
              </a:rPr>
              <a:t>電子</a:t>
            </a:r>
            <a:r>
              <a:rPr lang="zh-TW" altLang="zh-TW" sz="3500" b="1" dirty="0">
                <a:latin typeface="標楷體" pitchFamily="65" charset="-120"/>
                <a:ea typeface="標楷體" pitchFamily="65" charset="-120"/>
              </a:rPr>
              <a:t>資料的引用明顯少於紙本資源。</a:t>
            </a:r>
          </a:p>
          <a:p>
            <a:r>
              <a:rPr lang="zh-TW" altLang="zh-TW" sz="3500" b="1" dirty="0" smtClean="0">
                <a:latin typeface="標楷體" pitchFamily="65" charset="-120"/>
                <a:ea typeface="標楷體" pitchFamily="65" charset="-120"/>
              </a:rPr>
              <a:t>引用</a:t>
            </a:r>
            <a:r>
              <a:rPr lang="zh-TW" altLang="zh-TW" sz="3500" b="1" dirty="0">
                <a:latin typeface="標楷體" pitchFamily="65" charset="-120"/>
                <a:ea typeface="標楷體" pitchFamily="65" charset="-120"/>
              </a:rPr>
              <a:t>文獻出版年代分佈廣。</a:t>
            </a:r>
          </a:p>
          <a:p>
            <a:r>
              <a:rPr lang="zh-TW" altLang="zh-TW" sz="3500" b="1" dirty="0" smtClean="0">
                <a:latin typeface="標楷體" pitchFamily="65" charset="-120"/>
                <a:ea typeface="標楷體" pitchFamily="65" charset="-120"/>
              </a:rPr>
              <a:t>引用</a:t>
            </a:r>
            <a:r>
              <a:rPr lang="zh-TW" altLang="zh-TW" sz="3500" b="1" dirty="0">
                <a:latin typeface="標楷體" pitchFamily="65" charset="-120"/>
                <a:ea typeface="標楷體" pitchFamily="65" charset="-120"/>
              </a:rPr>
              <a:t>文獻所屬學科領域以宗教學科為主</a:t>
            </a:r>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b="1" dirty="0" smtClean="0">
                <a:latin typeface="標楷體" pitchFamily="65" charset="-120"/>
                <a:ea typeface="標楷體" pitchFamily="65" charset="-120"/>
              </a:rPr>
              <a:t>第三組 成員名單</a:t>
            </a:r>
            <a:endParaRPr lang="zh-TW" altLang="en-US" sz="7200" b="1" dirty="0">
              <a:latin typeface="標楷體" pitchFamily="65" charset="-120"/>
              <a:ea typeface="標楷體" pitchFamily="65" charset="-120"/>
            </a:endParaRPr>
          </a:p>
        </p:txBody>
      </p:sp>
      <p:sp>
        <p:nvSpPr>
          <p:cNvPr id="3" name="內容版面配置區 2"/>
          <p:cNvSpPr>
            <a:spLocks noGrp="1"/>
          </p:cNvSpPr>
          <p:nvPr>
            <p:ph idx="1"/>
          </p:nvPr>
        </p:nvSpPr>
        <p:spPr>
          <a:xfrm>
            <a:off x="467544" y="1556792"/>
            <a:ext cx="8229600" cy="4525963"/>
          </a:xfrm>
        </p:spPr>
        <p:txBody>
          <a:bodyPr/>
          <a:lstStyle/>
          <a:p>
            <a:r>
              <a:rPr lang="en-US" altLang="zh-TW" b="1" dirty="0" smtClean="0">
                <a:latin typeface="標楷體" pitchFamily="65" charset="-120"/>
                <a:ea typeface="標楷體" pitchFamily="65" charset="-120"/>
              </a:rPr>
              <a:t>498100103</a:t>
            </a:r>
            <a:r>
              <a:rPr lang="zh-TW" altLang="zh-TW" b="1" dirty="0" smtClean="0">
                <a:latin typeface="標楷體" pitchFamily="65" charset="-120"/>
                <a:ea typeface="標楷體" pitchFamily="65" charset="-120"/>
              </a:rPr>
              <a:t>謝豐吉</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498100567</a:t>
            </a:r>
            <a:r>
              <a:rPr lang="zh-TW" altLang="en-US" b="1" dirty="0" smtClean="0">
                <a:latin typeface="標楷體" pitchFamily="65" charset="-120"/>
                <a:ea typeface="標楷體" pitchFamily="65" charset="-120"/>
              </a:rPr>
              <a:t>黃思穎</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498100464</a:t>
            </a:r>
            <a:r>
              <a:rPr lang="zh-TW" altLang="en-US" b="1" dirty="0" smtClean="0">
                <a:latin typeface="標楷體" pitchFamily="65" charset="-120"/>
                <a:ea typeface="標楷體" pitchFamily="65" charset="-120"/>
              </a:rPr>
              <a:t>周慧紅</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498100141</a:t>
            </a:r>
            <a:r>
              <a:rPr lang="zh-TW" altLang="en-US" b="1" dirty="0" smtClean="0">
                <a:latin typeface="標楷體" pitchFamily="65" charset="-120"/>
                <a:ea typeface="標楷體" pitchFamily="65" charset="-120"/>
              </a:rPr>
              <a:t>吳佩珊</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498100036</a:t>
            </a:r>
            <a:r>
              <a:rPr lang="zh-TW" altLang="en-US" b="1" dirty="0" smtClean="0">
                <a:latin typeface="標楷體" pitchFamily="65" charset="-120"/>
                <a:ea typeface="標楷體" pitchFamily="65" charset="-120"/>
              </a:rPr>
              <a:t>周</a:t>
            </a:r>
            <a:r>
              <a:rPr lang="zh-TW" altLang="en-US" b="1" dirty="0">
                <a:latin typeface="標楷體" pitchFamily="65" charset="-120"/>
                <a:ea typeface="標楷體" pitchFamily="65" charset="-120"/>
              </a:rPr>
              <a:t>庭</a:t>
            </a:r>
            <a:r>
              <a:rPr lang="zh-TW" altLang="en-US" b="1" dirty="0" smtClean="0">
                <a:latin typeface="標楷體" pitchFamily="65" charset="-120"/>
                <a:ea typeface="標楷體" pitchFamily="65" charset="-120"/>
              </a:rPr>
              <a:t>羽</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498100440</a:t>
            </a:r>
            <a:r>
              <a:rPr lang="zh-TW" altLang="en-US" b="1" dirty="0" smtClean="0">
                <a:latin typeface="標楷體" pitchFamily="65" charset="-120"/>
                <a:ea typeface="標楷體" pitchFamily="65" charset="-120"/>
              </a:rPr>
              <a:t>許惠雲</a:t>
            </a:r>
            <a:endParaRPr lang="zh-TW" altLang="en-US"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1" dirty="0" smtClean="0">
                <a:latin typeface="標楷體" pitchFamily="65" charset="-120"/>
                <a:ea typeface="標楷體" pitchFamily="65" charset="-120"/>
              </a:rPr>
              <a:t>大綱</a:t>
            </a:r>
            <a:endParaRPr lang="zh-TW" altLang="en-US" sz="8000" b="1"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3600" b="1" dirty="0">
                <a:latin typeface="標楷體" pitchFamily="65" charset="-120"/>
                <a:ea typeface="標楷體" pitchFamily="65" charset="-120"/>
              </a:rPr>
              <a:t>前言</a:t>
            </a:r>
          </a:p>
          <a:p>
            <a:r>
              <a:rPr lang="zh-TW" altLang="en-US" sz="3600" b="1" dirty="0" smtClean="0">
                <a:latin typeface="標楷體" pitchFamily="65" charset="-120"/>
                <a:ea typeface="標楷體" pitchFamily="65" charset="-120"/>
              </a:rPr>
              <a:t>輔大宗教系</a:t>
            </a:r>
            <a:r>
              <a:rPr lang="zh-TW" altLang="en-US" sz="3600" b="1" dirty="0">
                <a:latin typeface="標楷體" pitchFamily="65" charset="-120"/>
                <a:ea typeface="標楷體" pitchFamily="65" charset="-120"/>
              </a:rPr>
              <a:t>教師的基本資料</a:t>
            </a:r>
          </a:p>
          <a:p>
            <a:r>
              <a:rPr lang="zh-TW" altLang="en-US" sz="3600" b="1" dirty="0" smtClean="0">
                <a:latin typeface="標楷體" pitchFamily="65" charset="-120"/>
                <a:ea typeface="標楷體" pitchFamily="65" charset="-120"/>
              </a:rPr>
              <a:t>成員</a:t>
            </a:r>
            <a:r>
              <a:rPr lang="zh-TW" altLang="en-US" sz="3600" b="1" dirty="0">
                <a:latin typeface="標楷體" pitchFamily="65" charset="-120"/>
                <a:ea typeface="標楷體" pitchFamily="65" charset="-120"/>
              </a:rPr>
              <a:t>個別分析的成果</a:t>
            </a:r>
          </a:p>
          <a:p>
            <a:r>
              <a:rPr lang="zh-TW" altLang="en-US" sz="3600" b="1" dirty="0" smtClean="0">
                <a:latin typeface="標楷體" pitchFamily="65" charset="-120"/>
                <a:ea typeface="標楷體" pitchFamily="65" charset="-120"/>
              </a:rPr>
              <a:t>綜合</a:t>
            </a:r>
            <a:r>
              <a:rPr lang="zh-TW" altLang="en-US" sz="3600" b="1" dirty="0">
                <a:latin typeface="標楷體" pitchFamily="65" charset="-120"/>
                <a:ea typeface="標楷體" pitchFamily="65" charset="-120"/>
              </a:rPr>
              <a:t>大家的分析統計成果</a:t>
            </a:r>
          </a:p>
          <a:p>
            <a:r>
              <a:rPr lang="zh-TW" altLang="en-US" sz="3600" b="1" dirty="0" smtClean="0">
                <a:latin typeface="標楷體" pitchFamily="65" charset="-120"/>
                <a:ea typeface="標楷體" pitchFamily="65" charset="-120"/>
              </a:rPr>
              <a:t>研究</a:t>
            </a:r>
            <a:r>
              <a:rPr lang="zh-TW" altLang="en-US" sz="3600" b="1" dirty="0">
                <a:latin typeface="標楷體" pitchFamily="65" charset="-120"/>
                <a:ea typeface="標楷體" pitchFamily="65" charset="-120"/>
              </a:rPr>
              <a:t>結果顯示</a:t>
            </a:r>
          </a:p>
          <a:p>
            <a:r>
              <a:rPr lang="zh-TW" altLang="en-US" sz="3600" b="1" dirty="0" smtClean="0">
                <a:latin typeface="標楷體" pitchFamily="65" charset="-120"/>
                <a:ea typeface="標楷體" pitchFamily="65" charset="-120"/>
              </a:rPr>
              <a:t>人文</a:t>
            </a:r>
            <a:r>
              <a:rPr lang="zh-TW" altLang="en-US" sz="3600" b="1" dirty="0">
                <a:latin typeface="標楷體" pitchFamily="65" charset="-120"/>
                <a:ea typeface="標楷體" pitchFamily="65" charset="-120"/>
              </a:rPr>
              <a:t>學者找資料的特性</a:t>
            </a:r>
          </a:p>
          <a:p>
            <a:r>
              <a:rPr lang="zh-TW" altLang="en-US" sz="3600" b="1" dirty="0" smtClean="0">
                <a:latin typeface="標楷體" pitchFamily="65" charset="-120"/>
                <a:ea typeface="標楷體" pitchFamily="65" charset="-120"/>
              </a:rPr>
              <a:t>結論</a:t>
            </a:r>
            <a:endParaRPr lang="zh-TW" altLang="en-US" sz="36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1" dirty="0" smtClean="0">
                <a:latin typeface="標楷體" pitchFamily="65" charset="-120"/>
                <a:ea typeface="標楷體" pitchFamily="65" charset="-120"/>
              </a:rPr>
              <a:t>前言</a:t>
            </a:r>
            <a:endParaRPr lang="zh-TW" altLang="en-US" sz="8000"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800" b="1" dirty="0">
                <a:latin typeface="標楷體" pitchFamily="65" charset="-120"/>
                <a:ea typeface="標楷體" pitchFamily="65" charset="-120"/>
              </a:rPr>
              <a:t>本研究的目的，在於透過對輔大宗教學系教師引用文獻的分析，藉以瞭解宗教學研究者的文獻使用特性，從而歸納出宗教學研究者的資訊需求指標，並根據調查分析的結果，對圖書館提供符合宗教學研究者和人文學者的資訊需求服務提出</a:t>
            </a:r>
            <a:r>
              <a:rPr lang="zh-TW" altLang="zh-TW" sz="2800" b="1" dirty="0" smtClean="0">
                <a:latin typeface="標楷體" pitchFamily="65" charset="-120"/>
                <a:ea typeface="標楷體" pitchFamily="65" charset="-120"/>
              </a:rPr>
              <a:t>建議</a:t>
            </a:r>
            <a:endParaRPr lang="en-US" altLang="zh-TW" sz="2800" b="1" dirty="0" smtClean="0">
              <a:latin typeface="標楷體" pitchFamily="65" charset="-120"/>
              <a:ea typeface="標楷體" pitchFamily="65" charset="-120"/>
            </a:endParaRPr>
          </a:p>
          <a:p>
            <a:r>
              <a:rPr lang="zh-TW" altLang="zh-TW" b="1" dirty="0">
                <a:latin typeface="標楷體" pitchFamily="65" charset="-120"/>
                <a:ea typeface="標楷體" pitchFamily="65" charset="-120"/>
              </a:rPr>
              <a:t>本研究針對輔大宗教學系專任教師，隨機選出六位，並隨機找出這六位教師所著的一本專書與一篇期刊論文</a:t>
            </a:r>
            <a:r>
              <a:rPr lang="zh-TW" altLang="zh-TW" b="1" dirty="0" smtClean="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smtClean="0">
                <a:solidFill>
                  <a:schemeClr val="accent4">
                    <a:lumMod val="20000"/>
                    <a:lumOff val="80000"/>
                  </a:schemeClr>
                </a:solidFill>
                <a:latin typeface="標楷體" pitchFamily="65" charset="-120"/>
                <a:ea typeface="標楷體" pitchFamily="65" charset="-120"/>
              </a:rPr>
              <a:t>輔大宗教學系</a:t>
            </a:r>
            <a:r>
              <a:rPr lang="zh-TW" altLang="en-US" sz="4800" b="1" dirty="0">
                <a:solidFill>
                  <a:schemeClr val="accent4">
                    <a:lumMod val="20000"/>
                    <a:lumOff val="80000"/>
                  </a:schemeClr>
                </a:solidFill>
                <a:latin typeface="標楷體" pitchFamily="65" charset="-120"/>
                <a:ea typeface="標楷體" pitchFamily="65" charset="-120"/>
              </a:rPr>
              <a:t>教師的</a:t>
            </a:r>
            <a:r>
              <a:rPr lang="zh-TW" altLang="en-US" sz="4800" b="1" dirty="0" smtClean="0">
                <a:solidFill>
                  <a:schemeClr val="accent4">
                    <a:lumMod val="20000"/>
                    <a:lumOff val="80000"/>
                  </a:schemeClr>
                </a:solidFill>
                <a:latin typeface="標楷體" pitchFamily="65" charset="-120"/>
                <a:ea typeface="標楷體" pitchFamily="65" charset="-120"/>
              </a:rPr>
              <a:t>基本資料</a:t>
            </a:r>
            <a:endParaRPr lang="zh-TW" altLang="en-US" sz="4800" b="1" dirty="0">
              <a:solidFill>
                <a:schemeClr val="accent4">
                  <a:lumMod val="20000"/>
                  <a:lumOff val="80000"/>
                </a:schemeClr>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idx="1"/>
          </p:nvPr>
        </p:nvGraphicFramePr>
        <p:xfrm>
          <a:off x="0" y="1600200"/>
          <a:ext cx="9144000" cy="5024816"/>
        </p:xfrm>
        <a:graphic>
          <a:graphicData uri="http://schemas.openxmlformats.org/drawingml/2006/table">
            <a:tbl>
              <a:tblPr firstRow="1" bandRow="1">
                <a:tableStyleId>{5C22544A-7EE6-4342-B048-85BDC9FD1C3A}</a:tableStyleId>
              </a:tblPr>
              <a:tblGrid>
                <a:gridCol w="2286000"/>
                <a:gridCol w="2286000"/>
                <a:gridCol w="2286000"/>
                <a:gridCol w="2286000"/>
              </a:tblGrid>
              <a:tr h="452816">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姓名</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職稱</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最高學歷及學位</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學術專長及研究專題</a:t>
                      </a:r>
                    </a:p>
                  </a:txBody>
                  <a:tcPr marL="68580" marR="68580" marT="0" marB="0"/>
                </a:tc>
              </a:tr>
              <a:tr h="502440">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莊慶信</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系主任</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輔仁大學哲學研究所博士</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宗教與環保</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環境哲學</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、宗教倫理學</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宗教與生命倫理</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、宗教哲學、中國文化與宗教、中國哲學</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儒道墨哲學</a:t>
                      </a:r>
                      <a:r>
                        <a:rPr lang="en-US" sz="1500" b="1" kern="100">
                          <a:solidFill>
                            <a:sysClr val="windowText" lastClr="000000"/>
                          </a:solidFill>
                          <a:latin typeface="標楷體" pitchFamily="65" charset="-120"/>
                          <a:ea typeface="標楷體" pitchFamily="65" charset="-120"/>
                          <a:cs typeface="Times New Roman"/>
                        </a:rPr>
                        <a:t>)</a:t>
                      </a:r>
                      <a:endParaRPr lang="zh-TW" sz="1500" b="1" kern="100">
                        <a:solidFill>
                          <a:sysClr val="windowText" lastClr="000000"/>
                        </a:solidFill>
                        <a:latin typeface="標楷體" pitchFamily="65" charset="-120"/>
                        <a:ea typeface="標楷體" pitchFamily="65" charset="-120"/>
                        <a:cs typeface="Times New Roman"/>
                      </a:endParaRPr>
                    </a:p>
                  </a:txBody>
                  <a:tcPr marL="68580" marR="68580" marT="0" marB="0"/>
                </a:tc>
              </a:tr>
              <a:tr h="452816">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黃懷秋</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教授</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比利時魯汶大學神學系博士</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新約聖經學、基督宗教神學、宗教學、宗教的婦女議題、宗教對話</a:t>
                      </a:r>
                    </a:p>
                  </a:txBody>
                  <a:tcPr marL="68580" marR="68580" marT="0" marB="0"/>
                </a:tc>
              </a:tr>
              <a:tr h="502440">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武金正</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教授</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奧地利因斯布魯克大學</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德國觀念論、康德</a:t>
                      </a:r>
                      <a:r>
                        <a:rPr lang="en-US" sz="1500" b="1" kern="100">
                          <a:solidFill>
                            <a:sysClr val="windowText" lastClr="000000"/>
                          </a:solidFill>
                          <a:latin typeface="標楷體" pitchFamily="65" charset="-120"/>
                          <a:ea typeface="標楷體" pitchFamily="65" charset="-120"/>
                          <a:cs typeface="Times New Roman"/>
                        </a:rPr>
                        <a:t>.</a:t>
                      </a:r>
                      <a:r>
                        <a:rPr lang="zh-TW" sz="1500" b="1" kern="100">
                          <a:solidFill>
                            <a:sysClr val="windowText" lastClr="000000"/>
                          </a:solidFill>
                          <a:latin typeface="標楷體" pitchFamily="65" charset="-120"/>
                          <a:ea typeface="標楷體" pitchFamily="65" charset="-120"/>
                          <a:cs typeface="Times New Roman"/>
                        </a:rPr>
                        <a:t>胡塞爾研究、宗教現象學、宗教研究方法論、宗教哲學、後現代宗教哲學</a:t>
                      </a:r>
                    </a:p>
                  </a:txBody>
                  <a:tcPr marL="68580" marR="68580" marT="0" marB="0"/>
                </a:tc>
              </a:tr>
              <a:tr h="452816">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陳德光</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教授</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比利時魯汶大學宗教學博士</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基督宗教舊約聖經、比較宗教學、神秘主義、猶太教、生命教育</a:t>
                      </a:r>
                    </a:p>
                  </a:txBody>
                  <a:tcPr marL="68580" marR="68580" marT="0" marB="0"/>
                </a:tc>
              </a:tr>
              <a:tr h="452816">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莊宏誼</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副教授</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法國高等社會科學研究院歷史與文化博士</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道教概論、道教史、道教養生學、道教丹道學研究</a:t>
                      </a:r>
                    </a:p>
                  </a:txBody>
                  <a:tcPr marL="68580" marR="68580" marT="0" marB="0"/>
                </a:tc>
              </a:tr>
              <a:tr h="452816">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簡鴻模</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副教授</a:t>
                      </a:r>
                    </a:p>
                  </a:txBody>
                  <a:tcPr marL="68580" marR="68580" marT="0" marB="0"/>
                </a:tc>
                <a:tc>
                  <a:txBody>
                    <a:bodyPr/>
                    <a:lstStyle/>
                    <a:p>
                      <a:pPr>
                        <a:spcAft>
                          <a:spcPts val="0"/>
                        </a:spcAft>
                      </a:pPr>
                      <a:r>
                        <a:rPr lang="zh-TW" sz="1500" b="1" kern="100">
                          <a:solidFill>
                            <a:sysClr val="windowText" lastClr="000000"/>
                          </a:solidFill>
                          <a:latin typeface="標楷體" pitchFamily="65" charset="-120"/>
                          <a:ea typeface="標楷體" pitchFamily="65" charset="-120"/>
                          <a:cs typeface="Times New Roman"/>
                        </a:rPr>
                        <a:t>輔仁大學宗教學碩士</a:t>
                      </a:r>
                    </a:p>
                  </a:txBody>
                  <a:tcPr marL="68580" marR="68580" marT="0" marB="0"/>
                </a:tc>
                <a:tc>
                  <a:txBody>
                    <a:bodyPr/>
                    <a:lstStyle/>
                    <a:p>
                      <a:pPr>
                        <a:spcAft>
                          <a:spcPts val="0"/>
                        </a:spcAft>
                      </a:pPr>
                      <a:r>
                        <a:rPr lang="zh-TW" sz="1500" b="1" kern="100" dirty="0">
                          <a:solidFill>
                            <a:sysClr val="windowText" lastClr="000000"/>
                          </a:solidFill>
                          <a:latin typeface="標楷體" pitchFamily="65" charset="-120"/>
                          <a:ea typeface="標楷體" pitchFamily="65" charset="-120"/>
                          <a:cs typeface="Times New Roman"/>
                        </a:rPr>
                        <a:t>宗教與文化、部落生命史研究、原住民研究、比較宗教學、基督宗教研究</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b="1" dirty="0">
                <a:latin typeface="標楷體" pitchFamily="65" charset="-120"/>
                <a:ea typeface="標楷體" pitchFamily="65" charset="-120"/>
              </a:rPr>
              <a:t>成員個別分析的成果</a:t>
            </a:r>
          </a:p>
        </p:txBody>
      </p:sp>
      <p:sp>
        <p:nvSpPr>
          <p:cNvPr id="3" name="內容版面配置區 2"/>
          <p:cNvSpPr>
            <a:spLocks noGrp="1"/>
          </p:cNvSpPr>
          <p:nvPr>
            <p:ph idx="1"/>
          </p:nvPr>
        </p:nvSpPr>
        <p:spPr>
          <a:xfrm>
            <a:off x="611560" y="1268760"/>
            <a:ext cx="8229600" cy="4525963"/>
          </a:xfrm>
        </p:spPr>
        <p:txBody>
          <a:bodyPr/>
          <a:lstStyle/>
          <a:p>
            <a:r>
              <a:rPr lang="zh-TW" altLang="zh-TW" b="1" dirty="0" smtClean="0">
                <a:solidFill>
                  <a:schemeClr val="accent1">
                    <a:lumMod val="50000"/>
                  </a:schemeClr>
                </a:solidFill>
                <a:latin typeface="標楷體" pitchFamily="65" charset="-120"/>
                <a:ea typeface="標楷體" pitchFamily="65" charset="-120"/>
              </a:rPr>
              <a:t>謝豐吉</a:t>
            </a:r>
            <a:r>
              <a:rPr lang="zh-TW" altLang="en-US" b="1" dirty="0" smtClean="0">
                <a:solidFill>
                  <a:schemeClr val="accent1">
                    <a:lumMod val="50000"/>
                  </a:schemeClr>
                </a:solidFill>
                <a:latin typeface="標楷體" pitchFamily="65" charset="-120"/>
                <a:ea typeface="標楷體" pitchFamily="65" charset="-120"/>
              </a:rPr>
              <a:t>→</a:t>
            </a:r>
            <a:r>
              <a:rPr lang="zh-TW" altLang="zh-TW" b="1" dirty="0">
                <a:solidFill>
                  <a:schemeClr val="accent1">
                    <a:lumMod val="50000"/>
                  </a:schemeClr>
                </a:solidFill>
                <a:latin typeface="標楷體" pitchFamily="65" charset="-120"/>
                <a:ea typeface="標楷體" pitchFamily="65" charset="-120"/>
              </a:rPr>
              <a:t>莊慶信 老師</a:t>
            </a:r>
            <a:endParaRPr lang="en-US" altLang="zh-TW" b="1" dirty="0" smtClean="0">
              <a:solidFill>
                <a:schemeClr val="accent1">
                  <a:lumMod val="50000"/>
                </a:schemeClr>
              </a:solidFill>
              <a:latin typeface="標楷體" pitchFamily="65" charset="-120"/>
              <a:ea typeface="標楷體" pitchFamily="65" charset="-120"/>
            </a:endParaRPr>
          </a:p>
          <a:p>
            <a:r>
              <a:rPr lang="zh-TW" altLang="en-US" b="1" dirty="0" smtClean="0">
                <a:solidFill>
                  <a:schemeClr val="accent1">
                    <a:lumMod val="50000"/>
                  </a:schemeClr>
                </a:solidFill>
                <a:latin typeface="標楷體" pitchFamily="65" charset="-120"/>
                <a:ea typeface="標楷體" pitchFamily="65" charset="-120"/>
              </a:rPr>
              <a:t>黃思穎→</a:t>
            </a:r>
            <a:r>
              <a:rPr lang="zh-TW" altLang="zh-TW" b="1" dirty="0">
                <a:solidFill>
                  <a:schemeClr val="accent1">
                    <a:lumMod val="50000"/>
                  </a:schemeClr>
                </a:solidFill>
                <a:latin typeface="標楷體" pitchFamily="65" charset="-120"/>
                <a:ea typeface="標楷體" pitchFamily="65" charset="-120"/>
              </a:rPr>
              <a:t>簡鴻模 老師</a:t>
            </a:r>
            <a:endParaRPr lang="en-US" altLang="zh-TW" b="1" dirty="0" smtClean="0">
              <a:solidFill>
                <a:schemeClr val="accent1">
                  <a:lumMod val="50000"/>
                </a:schemeClr>
              </a:solidFill>
              <a:latin typeface="標楷體" pitchFamily="65" charset="-120"/>
              <a:ea typeface="標楷體" pitchFamily="65" charset="-120"/>
            </a:endParaRPr>
          </a:p>
          <a:p>
            <a:r>
              <a:rPr lang="zh-TW" altLang="en-US" b="1" dirty="0" smtClean="0">
                <a:solidFill>
                  <a:schemeClr val="accent1">
                    <a:lumMod val="50000"/>
                  </a:schemeClr>
                </a:solidFill>
                <a:latin typeface="標楷體" pitchFamily="65" charset="-120"/>
                <a:ea typeface="標楷體" pitchFamily="65" charset="-120"/>
              </a:rPr>
              <a:t>周慧紅→</a:t>
            </a:r>
            <a:r>
              <a:rPr lang="zh-TW" altLang="zh-TW" b="1" dirty="0">
                <a:solidFill>
                  <a:schemeClr val="accent1">
                    <a:lumMod val="50000"/>
                  </a:schemeClr>
                </a:solidFill>
                <a:latin typeface="標楷體" pitchFamily="65" charset="-120"/>
                <a:ea typeface="標楷體" pitchFamily="65" charset="-120"/>
              </a:rPr>
              <a:t>陳德光 老師</a:t>
            </a:r>
            <a:endParaRPr lang="en-US" altLang="zh-TW" b="1" dirty="0" smtClean="0">
              <a:solidFill>
                <a:schemeClr val="accent1">
                  <a:lumMod val="50000"/>
                </a:schemeClr>
              </a:solidFill>
              <a:latin typeface="標楷體" pitchFamily="65" charset="-120"/>
              <a:ea typeface="標楷體" pitchFamily="65" charset="-120"/>
            </a:endParaRPr>
          </a:p>
          <a:p>
            <a:r>
              <a:rPr lang="zh-TW" altLang="en-US" b="1" dirty="0" smtClean="0">
                <a:solidFill>
                  <a:schemeClr val="accent1">
                    <a:lumMod val="50000"/>
                  </a:schemeClr>
                </a:solidFill>
                <a:latin typeface="標楷體" pitchFamily="65" charset="-120"/>
                <a:ea typeface="標楷體" pitchFamily="65" charset="-120"/>
              </a:rPr>
              <a:t>吳佩珊→</a:t>
            </a:r>
            <a:r>
              <a:rPr lang="zh-TW" altLang="zh-TW" b="1" dirty="0">
                <a:solidFill>
                  <a:schemeClr val="accent1">
                    <a:lumMod val="50000"/>
                  </a:schemeClr>
                </a:solidFill>
                <a:latin typeface="標楷體" pitchFamily="65" charset="-120"/>
                <a:ea typeface="標楷體" pitchFamily="65" charset="-120"/>
              </a:rPr>
              <a:t>黃懷秋 老師</a:t>
            </a:r>
            <a:endParaRPr lang="en-US" altLang="zh-TW" b="1" dirty="0" smtClean="0">
              <a:solidFill>
                <a:schemeClr val="accent1">
                  <a:lumMod val="50000"/>
                </a:schemeClr>
              </a:solidFill>
              <a:latin typeface="標楷體" pitchFamily="65" charset="-120"/>
              <a:ea typeface="標楷體" pitchFamily="65" charset="-120"/>
            </a:endParaRPr>
          </a:p>
          <a:p>
            <a:r>
              <a:rPr lang="zh-TW" altLang="en-US" b="1" dirty="0" smtClean="0">
                <a:solidFill>
                  <a:schemeClr val="accent1">
                    <a:lumMod val="50000"/>
                  </a:schemeClr>
                </a:solidFill>
                <a:latin typeface="標楷體" pitchFamily="65" charset="-120"/>
                <a:ea typeface="標楷體" pitchFamily="65" charset="-120"/>
              </a:rPr>
              <a:t>周庭羽→</a:t>
            </a:r>
            <a:r>
              <a:rPr lang="zh-TW" altLang="zh-TW" b="1" dirty="0">
                <a:solidFill>
                  <a:schemeClr val="accent1">
                    <a:lumMod val="50000"/>
                  </a:schemeClr>
                </a:solidFill>
                <a:latin typeface="標楷體" pitchFamily="65" charset="-120"/>
                <a:ea typeface="標楷體" pitchFamily="65" charset="-120"/>
              </a:rPr>
              <a:t>武金正 老師</a:t>
            </a:r>
            <a:endParaRPr lang="en-US" altLang="zh-TW" b="1" dirty="0" smtClean="0">
              <a:solidFill>
                <a:schemeClr val="accent1">
                  <a:lumMod val="50000"/>
                </a:schemeClr>
              </a:solidFill>
              <a:latin typeface="標楷體" pitchFamily="65" charset="-120"/>
              <a:ea typeface="標楷體" pitchFamily="65" charset="-120"/>
            </a:endParaRPr>
          </a:p>
          <a:p>
            <a:r>
              <a:rPr lang="zh-TW" altLang="en-US" b="1" dirty="0" smtClean="0">
                <a:solidFill>
                  <a:schemeClr val="accent1">
                    <a:lumMod val="50000"/>
                  </a:schemeClr>
                </a:solidFill>
                <a:latin typeface="標楷體" pitchFamily="65" charset="-120"/>
                <a:ea typeface="標楷體" pitchFamily="65" charset="-120"/>
              </a:rPr>
              <a:t>許惠雲→</a:t>
            </a:r>
            <a:r>
              <a:rPr lang="zh-TW" altLang="zh-TW" b="1" dirty="0">
                <a:solidFill>
                  <a:schemeClr val="accent1">
                    <a:lumMod val="50000"/>
                  </a:schemeClr>
                </a:solidFill>
                <a:latin typeface="標楷體" pitchFamily="65" charset="-120"/>
                <a:ea typeface="標楷體" pitchFamily="65" charset="-120"/>
              </a:rPr>
              <a:t>莊宏誼 老師</a:t>
            </a:r>
            <a:endParaRPr lang="zh-TW" altLang="en-US" b="1" dirty="0" smtClean="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normAutofit/>
          </a:bodyPr>
          <a:lstStyle/>
          <a:p>
            <a:r>
              <a:rPr lang="zh-TW" altLang="en-US" sz="5400" b="1" dirty="0">
                <a:solidFill>
                  <a:schemeClr val="accent3">
                    <a:lumMod val="40000"/>
                    <a:lumOff val="60000"/>
                  </a:schemeClr>
                </a:solidFill>
                <a:latin typeface="標楷體" pitchFamily="65" charset="-120"/>
                <a:ea typeface="標楷體" pitchFamily="65" charset="-120"/>
              </a:rPr>
              <a:t>綜合大家的分析統計成果</a:t>
            </a:r>
          </a:p>
        </p:txBody>
      </p:sp>
      <p:graphicFrame>
        <p:nvGraphicFramePr>
          <p:cNvPr id="8" name="內容版面配置區 7"/>
          <p:cNvGraphicFramePr>
            <a:graphicFrameLocks noGrp="1"/>
          </p:cNvGraphicFramePr>
          <p:nvPr>
            <p:ph idx="1"/>
          </p:nvPr>
        </p:nvGraphicFramePr>
        <p:xfrm>
          <a:off x="4" y="980729"/>
          <a:ext cx="9143990" cy="6256860"/>
        </p:xfrm>
        <a:graphic>
          <a:graphicData uri="http://schemas.openxmlformats.org/drawingml/2006/table">
            <a:tbl>
              <a:tblPr firstRow="1" bandRow="1">
                <a:tableStyleId>{5C22544A-7EE6-4342-B048-85BDC9FD1C3A}</a:tableStyleId>
              </a:tblPr>
              <a:tblGrid>
                <a:gridCol w="395532"/>
                <a:gridCol w="576064"/>
                <a:gridCol w="1296144"/>
                <a:gridCol w="1375250"/>
                <a:gridCol w="1375250"/>
                <a:gridCol w="1375250"/>
                <a:gridCol w="1375250"/>
                <a:gridCol w="1375250"/>
              </a:tblGrid>
              <a:tr h="419805">
                <a:tc gridSpan="2">
                  <a:txBody>
                    <a:bodyPr/>
                    <a:lstStyle/>
                    <a:p>
                      <a:pPr>
                        <a:spcAft>
                          <a:spcPts val="0"/>
                        </a:spcAft>
                      </a:pPr>
                      <a:r>
                        <a:rPr lang="zh-TW" sz="2000" kern="100" dirty="0">
                          <a:latin typeface="Calibri"/>
                          <a:ea typeface="新細明體"/>
                          <a:cs typeface="Times New Roman"/>
                        </a:rPr>
                        <a:t>分析</a:t>
                      </a:r>
                    </a:p>
                    <a:p>
                      <a:pPr>
                        <a:spcAft>
                          <a:spcPts val="0"/>
                        </a:spcAft>
                      </a:pPr>
                      <a:r>
                        <a:rPr lang="zh-TW" sz="2000" kern="100" dirty="0">
                          <a:latin typeface="Calibri"/>
                          <a:ea typeface="新細明體"/>
                          <a:cs typeface="Times New Roman"/>
                        </a:rPr>
                        <a:t>對象</a:t>
                      </a:r>
                    </a:p>
                  </a:txBody>
                  <a:tcPr marL="68580" marR="68580" marT="0" marB="0"/>
                </a:tc>
                <a:tc hMerge="1">
                  <a:txBody>
                    <a:bodyPr/>
                    <a:lstStyle/>
                    <a:p>
                      <a:endParaRPr lang="zh-TW" altLang="en-US"/>
                    </a:p>
                  </a:txBody>
                  <a:tcPr/>
                </a:tc>
                <a:tc>
                  <a:txBody>
                    <a:bodyPr/>
                    <a:lstStyle/>
                    <a:p>
                      <a:pPr>
                        <a:spcAft>
                          <a:spcPts val="0"/>
                        </a:spcAft>
                      </a:pPr>
                      <a:r>
                        <a:rPr lang="zh-TW" sz="2000" kern="100" dirty="0">
                          <a:latin typeface="Calibri"/>
                          <a:ea typeface="新細明體"/>
                          <a:cs typeface="Times New Roman"/>
                        </a:rPr>
                        <a:t>引用文獻</a:t>
                      </a:r>
                    </a:p>
                    <a:p>
                      <a:pPr>
                        <a:spcAft>
                          <a:spcPts val="0"/>
                        </a:spcAft>
                      </a:pPr>
                      <a:r>
                        <a:rPr lang="zh-TW" sz="2000" kern="100" dirty="0">
                          <a:latin typeface="Calibri"/>
                          <a:ea typeface="新細明體"/>
                          <a:cs typeface="Times New Roman"/>
                        </a:rPr>
                        <a:t>資料類型</a:t>
                      </a:r>
                    </a:p>
                  </a:txBody>
                  <a:tcPr marL="68580" marR="68580" marT="0" marB="0"/>
                </a:tc>
                <a:tc>
                  <a:txBody>
                    <a:bodyPr/>
                    <a:lstStyle/>
                    <a:p>
                      <a:pPr>
                        <a:spcAft>
                          <a:spcPts val="0"/>
                        </a:spcAft>
                      </a:pPr>
                      <a:r>
                        <a:rPr lang="zh-TW" sz="2000" kern="100" dirty="0">
                          <a:latin typeface="Calibri"/>
                          <a:ea typeface="新細明體"/>
                          <a:cs typeface="Times New Roman"/>
                        </a:rPr>
                        <a:t>中文</a:t>
                      </a:r>
                    </a:p>
                  </a:txBody>
                  <a:tcPr marL="68580" marR="68580" marT="0" marB="0"/>
                </a:tc>
                <a:tc>
                  <a:txBody>
                    <a:bodyPr/>
                    <a:lstStyle/>
                    <a:p>
                      <a:pPr>
                        <a:spcAft>
                          <a:spcPts val="0"/>
                        </a:spcAft>
                      </a:pPr>
                      <a:r>
                        <a:rPr lang="zh-TW" sz="2000" kern="100" dirty="0">
                          <a:latin typeface="Calibri"/>
                          <a:ea typeface="新細明體"/>
                          <a:cs typeface="Times New Roman"/>
                        </a:rPr>
                        <a:t>英文</a:t>
                      </a:r>
                    </a:p>
                  </a:txBody>
                  <a:tcPr marL="68580" marR="68580" marT="0" marB="0"/>
                </a:tc>
                <a:tc>
                  <a:txBody>
                    <a:bodyPr/>
                    <a:lstStyle/>
                    <a:p>
                      <a:pPr>
                        <a:spcAft>
                          <a:spcPts val="0"/>
                        </a:spcAft>
                      </a:pPr>
                      <a:r>
                        <a:rPr lang="zh-TW" sz="2000" kern="100" dirty="0">
                          <a:latin typeface="Calibri"/>
                          <a:ea typeface="新細明體"/>
                          <a:cs typeface="Times New Roman"/>
                        </a:rPr>
                        <a:t>其他語言</a:t>
                      </a:r>
                    </a:p>
                  </a:txBody>
                  <a:tcPr marL="68580" marR="68580" marT="0" marB="0"/>
                </a:tc>
                <a:tc>
                  <a:txBody>
                    <a:bodyPr/>
                    <a:lstStyle/>
                    <a:p>
                      <a:pPr>
                        <a:spcAft>
                          <a:spcPts val="0"/>
                        </a:spcAft>
                      </a:pPr>
                      <a:r>
                        <a:rPr lang="zh-TW" sz="2000" kern="100">
                          <a:latin typeface="Calibri"/>
                          <a:ea typeface="新細明體"/>
                          <a:cs typeface="Times New Roman"/>
                        </a:rPr>
                        <a:t>合計</a:t>
                      </a:r>
                    </a:p>
                  </a:txBody>
                  <a:tcPr marL="68580" marR="68580" marT="0" marB="0"/>
                </a:tc>
                <a:tc>
                  <a:txBody>
                    <a:bodyPr/>
                    <a:lstStyle/>
                    <a:p>
                      <a:pPr>
                        <a:spcAft>
                          <a:spcPts val="0"/>
                        </a:spcAft>
                      </a:pPr>
                      <a:r>
                        <a:rPr lang="zh-TW" sz="2000" kern="100">
                          <a:latin typeface="Calibri"/>
                          <a:ea typeface="新細明體"/>
                          <a:cs typeface="Times New Roman"/>
                        </a:rPr>
                        <a:t>占比</a:t>
                      </a:r>
                    </a:p>
                  </a:txBody>
                  <a:tcPr marL="68580" marR="68580" marT="0" marB="0"/>
                </a:tc>
              </a:tr>
              <a:tr h="419805">
                <a:tc rowSpan="13">
                  <a:txBody>
                    <a:bodyPr/>
                    <a:lstStyle/>
                    <a:p>
                      <a:pPr marL="71755" marR="71755" algn="ctr">
                        <a:spcAft>
                          <a:spcPts val="0"/>
                        </a:spcAft>
                      </a:pPr>
                      <a:r>
                        <a:rPr lang="zh-TW" sz="2000" kern="100" dirty="0">
                          <a:latin typeface="Calibri"/>
                          <a:ea typeface="新細明體"/>
                          <a:cs typeface="Times New Roman"/>
                        </a:rPr>
                        <a:t>宗教系老師</a:t>
                      </a:r>
                    </a:p>
                  </a:txBody>
                  <a:tcPr marL="68580" marR="68580" marT="0" marB="0" vert="eaVert"/>
                </a:tc>
                <a:tc rowSpan="6">
                  <a:txBody>
                    <a:bodyPr/>
                    <a:lstStyle/>
                    <a:p>
                      <a:pPr>
                        <a:spcAft>
                          <a:spcPts val="0"/>
                        </a:spcAft>
                      </a:pPr>
                      <a:r>
                        <a:rPr lang="zh-TW" sz="2000" kern="100">
                          <a:latin typeface="Calibri"/>
                          <a:ea typeface="新細明體"/>
                          <a:cs typeface="Times New Roman"/>
                        </a:rPr>
                        <a:t>書</a:t>
                      </a:r>
                    </a:p>
                    <a:p>
                      <a:pPr>
                        <a:spcAft>
                          <a:spcPts val="0"/>
                        </a:spcAft>
                      </a:pPr>
                      <a:r>
                        <a:rPr lang="zh-TW" sz="2000" kern="100">
                          <a:latin typeface="Calibri"/>
                          <a:ea typeface="新細明體"/>
                          <a:cs typeface="Times New Roman"/>
                        </a:rPr>
                        <a:t>本</a:t>
                      </a:r>
                    </a:p>
                    <a:p>
                      <a:pPr>
                        <a:spcAft>
                          <a:spcPts val="0"/>
                        </a:spcAft>
                      </a:pPr>
                      <a:r>
                        <a:rPr lang="zh-TW" sz="2000" kern="100">
                          <a:latin typeface="Calibri"/>
                          <a:ea typeface="新細明體"/>
                          <a:cs typeface="Times New Roman"/>
                        </a:rPr>
                        <a:t>資</a:t>
                      </a:r>
                    </a:p>
                    <a:p>
                      <a:pPr>
                        <a:spcAft>
                          <a:spcPts val="0"/>
                        </a:spcAft>
                      </a:pPr>
                      <a:r>
                        <a:rPr lang="zh-TW" sz="2000" kern="100">
                          <a:latin typeface="Calibri"/>
                          <a:ea typeface="新細明體"/>
                          <a:cs typeface="Times New Roman"/>
                        </a:rPr>
                        <a:t>料</a:t>
                      </a:r>
                    </a:p>
                  </a:txBody>
                  <a:tcPr marL="68580" marR="68580" marT="0" marB="0"/>
                </a:tc>
                <a:tc>
                  <a:txBody>
                    <a:bodyPr/>
                    <a:lstStyle/>
                    <a:p>
                      <a:pPr>
                        <a:spcAft>
                          <a:spcPts val="0"/>
                        </a:spcAft>
                      </a:pPr>
                      <a:r>
                        <a:rPr lang="zh-TW" sz="2000" kern="100" dirty="0">
                          <a:latin typeface="Calibri"/>
                          <a:ea typeface="新細明體"/>
                          <a:cs typeface="Times New Roman"/>
                        </a:rPr>
                        <a:t>圖書資料</a:t>
                      </a:r>
                    </a:p>
                  </a:txBody>
                  <a:tcPr marL="68580" marR="68580" marT="0" marB="0"/>
                </a:tc>
                <a:tc>
                  <a:txBody>
                    <a:bodyPr/>
                    <a:lstStyle/>
                    <a:p>
                      <a:pPr>
                        <a:spcAft>
                          <a:spcPts val="0"/>
                        </a:spcAft>
                      </a:pPr>
                      <a:r>
                        <a:rPr lang="en-US" sz="2000" kern="100" dirty="0">
                          <a:latin typeface="新細明體"/>
                          <a:ea typeface="新細明體"/>
                          <a:cs typeface="Times New Roman"/>
                        </a:rPr>
                        <a:t>345</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123</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149</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617</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75.9%</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期刊論文</a:t>
                      </a:r>
                    </a:p>
                  </a:txBody>
                  <a:tcPr marL="68580" marR="68580" marT="0" marB="0"/>
                </a:tc>
                <a:tc>
                  <a:txBody>
                    <a:bodyPr/>
                    <a:lstStyle/>
                    <a:p>
                      <a:pPr>
                        <a:spcAft>
                          <a:spcPts val="0"/>
                        </a:spcAft>
                      </a:pPr>
                      <a:r>
                        <a:rPr lang="en-US" sz="2000" kern="100">
                          <a:latin typeface="新細明體"/>
                          <a:ea typeface="新細明體"/>
                          <a:cs typeface="Times New Roman"/>
                        </a:rPr>
                        <a:t>153</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31</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8</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192</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23.6%</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電子資源</a:t>
                      </a:r>
                    </a:p>
                  </a:txBody>
                  <a:tcPr marL="68580" marR="68580" marT="0" marB="0"/>
                </a:tc>
                <a:tc>
                  <a:txBody>
                    <a:bodyPr/>
                    <a:lstStyle/>
                    <a:p>
                      <a:pPr>
                        <a:spcAft>
                          <a:spcPts val="0"/>
                        </a:spcAft>
                      </a:pPr>
                      <a:r>
                        <a:rPr lang="en-US" sz="2000" kern="100">
                          <a:latin typeface="新細明體"/>
                          <a:ea typeface="新細明體"/>
                          <a:cs typeface="Times New Roman"/>
                        </a:rPr>
                        <a:t>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0.1%</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其他</a:t>
                      </a:r>
                    </a:p>
                  </a:txBody>
                  <a:tcPr marL="68580" marR="68580" marT="0" marB="0"/>
                </a:tc>
                <a:tc>
                  <a:txBody>
                    <a:bodyPr/>
                    <a:lstStyle/>
                    <a:p>
                      <a:pPr>
                        <a:spcAft>
                          <a:spcPts val="0"/>
                        </a:spcAft>
                      </a:pPr>
                      <a:r>
                        <a:rPr lang="en-US" sz="2000" kern="100">
                          <a:latin typeface="新細明體"/>
                          <a:ea typeface="新細明體"/>
                          <a:cs typeface="Times New Roman"/>
                        </a:rPr>
                        <a:t>2</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2</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0.2%</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kern="100">
                          <a:latin typeface="新細明體"/>
                          <a:ea typeface="新細明體"/>
                          <a:cs typeface="Times New Roman"/>
                        </a:rPr>
                        <a:t>    </a:t>
                      </a:r>
                      <a:r>
                        <a:rPr lang="zh-TW" sz="2000" kern="100">
                          <a:latin typeface="Calibri"/>
                          <a:ea typeface="新細明體"/>
                          <a:cs typeface="Times New Roman"/>
                        </a:rPr>
                        <a:t>小計</a:t>
                      </a:r>
                    </a:p>
                  </a:txBody>
                  <a:tcPr marL="68580" marR="68580" marT="0" marB="0"/>
                </a:tc>
                <a:tc>
                  <a:txBody>
                    <a:bodyPr/>
                    <a:lstStyle/>
                    <a:p>
                      <a:pPr>
                        <a:spcAft>
                          <a:spcPts val="0"/>
                        </a:spcAft>
                      </a:pPr>
                      <a:r>
                        <a:rPr lang="en-US" sz="2000" kern="100">
                          <a:latin typeface="新細明體"/>
                          <a:ea typeface="新細明體"/>
                          <a:cs typeface="Times New Roman"/>
                        </a:rPr>
                        <a:t>501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154</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157</a:t>
                      </a:r>
                      <a:endParaRPr lang="zh-TW" sz="2000" kern="100">
                        <a:latin typeface="Calibri"/>
                        <a:ea typeface="新細明體"/>
                        <a:cs typeface="Times New Roman"/>
                      </a:endParaRPr>
                    </a:p>
                  </a:txBody>
                  <a:tcPr marL="68580" marR="68580" marT="0" marB="0"/>
                </a:tc>
                <a:tc rowSpan="2">
                  <a:txBody>
                    <a:bodyPr/>
                    <a:lstStyle/>
                    <a:p>
                      <a:pPr>
                        <a:spcAft>
                          <a:spcPts val="0"/>
                        </a:spcAft>
                      </a:pPr>
                      <a:endParaRPr lang="en-US" sz="2000" kern="100" dirty="0">
                        <a:latin typeface="新細明體"/>
                        <a:ea typeface="新細明體"/>
                        <a:cs typeface="Times New Roman"/>
                      </a:endParaRPr>
                    </a:p>
                    <a:p>
                      <a:pPr>
                        <a:spcAft>
                          <a:spcPts val="0"/>
                        </a:spcAft>
                      </a:pPr>
                      <a:r>
                        <a:rPr lang="en-US" sz="2000" kern="100" dirty="0">
                          <a:latin typeface="新細明體"/>
                          <a:ea typeface="新細明體"/>
                          <a:cs typeface="Times New Roman"/>
                        </a:rPr>
                        <a:t> 812</a:t>
                      </a:r>
                      <a:endParaRPr lang="zh-TW" sz="2000" kern="100" dirty="0">
                        <a:latin typeface="Calibri"/>
                        <a:ea typeface="新細明體"/>
                        <a:cs typeface="Times New Roman"/>
                      </a:endParaRPr>
                    </a:p>
                  </a:txBody>
                  <a:tcPr marL="68580" marR="68580" marT="0" marB="0"/>
                </a:tc>
                <a:tc rowSpan="2">
                  <a:txBody>
                    <a:bodyPr/>
                    <a:lstStyle/>
                    <a:p>
                      <a:pPr>
                        <a:spcAft>
                          <a:spcPts val="0"/>
                        </a:spcAft>
                      </a:pPr>
                      <a:endParaRPr lang="en-US" sz="2000" kern="100" dirty="0">
                        <a:latin typeface="新細明體"/>
                        <a:ea typeface="新細明體"/>
                        <a:cs typeface="Times New Roman"/>
                      </a:endParaRPr>
                    </a:p>
                    <a:p>
                      <a:pPr>
                        <a:spcAft>
                          <a:spcPts val="0"/>
                        </a:spcAft>
                      </a:pPr>
                      <a:r>
                        <a:rPr lang="en-US" sz="2000" kern="100" dirty="0">
                          <a:latin typeface="新細明體"/>
                          <a:ea typeface="新細明體"/>
                          <a:cs typeface="Times New Roman"/>
                        </a:rPr>
                        <a:t> 100%</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kern="100">
                          <a:latin typeface="新細明體"/>
                          <a:ea typeface="新細明體"/>
                          <a:cs typeface="Times New Roman"/>
                        </a:rPr>
                        <a:t>    </a:t>
                      </a:r>
                      <a:r>
                        <a:rPr lang="zh-TW" sz="2000" kern="100">
                          <a:latin typeface="Calibri"/>
                          <a:ea typeface="新細明體"/>
                          <a:cs typeface="Times New Roman"/>
                        </a:rPr>
                        <a:t>占比</a:t>
                      </a:r>
                    </a:p>
                  </a:txBody>
                  <a:tcPr marL="68580" marR="68580" marT="0" marB="0"/>
                </a:tc>
                <a:tc>
                  <a:txBody>
                    <a:bodyPr/>
                    <a:lstStyle/>
                    <a:p>
                      <a:pPr>
                        <a:spcAft>
                          <a:spcPts val="0"/>
                        </a:spcAft>
                      </a:pPr>
                      <a:r>
                        <a:rPr lang="en-US" sz="2000" kern="100">
                          <a:latin typeface="新細明體"/>
                          <a:ea typeface="新細明體"/>
                          <a:cs typeface="Times New Roman"/>
                        </a:rPr>
                        <a:t>62%</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19%</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19%</a:t>
                      </a:r>
                      <a:endParaRPr lang="zh-TW" sz="2000" kern="100" dirty="0">
                        <a:latin typeface="Calibri"/>
                        <a:ea typeface="新細明體"/>
                        <a:cs typeface="Times New Roman"/>
                      </a:endParaRPr>
                    </a:p>
                  </a:txBody>
                  <a:tcPr marL="68580" marR="68580" marT="0" marB="0"/>
                </a:tc>
                <a:tc vMerge="1">
                  <a:txBody>
                    <a:bodyPr/>
                    <a:lstStyle/>
                    <a:p>
                      <a:endParaRPr lang="zh-TW" altLang="en-US"/>
                    </a:p>
                  </a:txBody>
                  <a:tcPr/>
                </a:tc>
                <a:tc vMerge="1">
                  <a:txBody>
                    <a:bodyPr/>
                    <a:lstStyle/>
                    <a:p>
                      <a:endParaRPr lang="zh-TW" altLang="en-US"/>
                    </a:p>
                  </a:txBody>
                  <a:tcPr/>
                </a:tc>
              </a:tr>
              <a:tr h="419805">
                <a:tc vMerge="1">
                  <a:txBody>
                    <a:bodyPr/>
                    <a:lstStyle/>
                    <a:p>
                      <a:endParaRPr lang="zh-TW" altLang="en-US"/>
                    </a:p>
                  </a:txBody>
                  <a:tcPr/>
                </a:tc>
                <a:tc rowSpan="6">
                  <a:txBody>
                    <a:bodyPr/>
                    <a:lstStyle/>
                    <a:p>
                      <a:pPr>
                        <a:spcAft>
                          <a:spcPts val="0"/>
                        </a:spcAft>
                      </a:pPr>
                      <a:r>
                        <a:rPr lang="zh-TW" sz="2000" kern="100">
                          <a:latin typeface="Calibri"/>
                          <a:ea typeface="新細明體"/>
                          <a:cs typeface="Times New Roman"/>
                        </a:rPr>
                        <a:t>期刊</a:t>
                      </a:r>
                    </a:p>
                    <a:p>
                      <a:pPr>
                        <a:spcAft>
                          <a:spcPts val="0"/>
                        </a:spcAft>
                      </a:pPr>
                      <a:r>
                        <a:rPr lang="zh-TW" sz="2000" kern="100">
                          <a:latin typeface="Calibri"/>
                          <a:ea typeface="新細明體"/>
                          <a:cs typeface="Times New Roman"/>
                        </a:rPr>
                        <a:t>資</a:t>
                      </a:r>
                    </a:p>
                    <a:p>
                      <a:pPr>
                        <a:spcAft>
                          <a:spcPts val="0"/>
                        </a:spcAft>
                      </a:pPr>
                      <a:r>
                        <a:rPr lang="zh-TW" sz="2000" kern="100">
                          <a:latin typeface="Calibri"/>
                          <a:ea typeface="新細明體"/>
                          <a:cs typeface="Times New Roman"/>
                        </a:rPr>
                        <a:t>料</a:t>
                      </a:r>
                    </a:p>
                  </a:txBody>
                  <a:tcPr marL="68580" marR="68580" marT="0" marB="0"/>
                </a:tc>
                <a:tc>
                  <a:txBody>
                    <a:bodyPr/>
                    <a:lstStyle/>
                    <a:p>
                      <a:pPr>
                        <a:spcAft>
                          <a:spcPts val="0"/>
                        </a:spcAft>
                      </a:pPr>
                      <a:r>
                        <a:rPr lang="zh-TW" sz="2000" kern="100">
                          <a:latin typeface="Calibri"/>
                          <a:ea typeface="新細明體"/>
                          <a:cs typeface="Times New Roman"/>
                        </a:rPr>
                        <a:t>圖書資料</a:t>
                      </a:r>
                    </a:p>
                  </a:txBody>
                  <a:tcPr marL="68580" marR="68580" marT="0" marB="0"/>
                </a:tc>
                <a:tc>
                  <a:txBody>
                    <a:bodyPr/>
                    <a:lstStyle/>
                    <a:p>
                      <a:pPr>
                        <a:spcAft>
                          <a:spcPts val="0"/>
                        </a:spcAft>
                      </a:pPr>
                      <a:r>
                        <a:rPr lang="en-US" sz="2000" kern="100">
                          <a:latin typeface="新細明體"/>
                          <a:ea typeface="新細明體"/>
                          <a:cs typeface="Times New Roman"/>
                        </a:rPr>
                        <a:t>57</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56</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7</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120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73%</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期刊論文</a:t>
                      </a:r>
                    </a:p>
                  </a:txBody>
                  <a:tcPr marL="68580" marR="68580" marT="0" marB="0"/>
                </a:tc>
                <a:tc>
                  <a:txBody>
                    <a:bodyPr/>
                    <a:lstStyle/>
                    <a:p>
                      <a:pPr>
                        <a:spcAft>
                          <a:spcPts val="0"/>
                        </a:spcAft>
                      </a:pPr>
                      <a:r>
                        <a:rPr lang="en-US" sz="2000" kern="100">
                          <a:latin typeface="新細明體"/>
                          <a:ea typeface="新細明體"/>
                          <a:cs typeface="Times New Roman"/>
                        </a:rPr>
                        <a:t>38</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5</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43</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26%</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電子資源</a:t>
                      </a: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000" kern="100">
                          <a:latin typeface="Calibri"/>
                          <a:ea typeface="新細明體"/>
                          <a:cs typeface="Times New Roman"/>
                        </a:rPr>
                        <a:t>其他</a:t>
                      </a:r>
                    </a:p>
                  </a:txBody>
                  <a:tcPr marL="68580" marR="68580" marT="0" marB="0"/>
                </a:tc>
                <a:tc>
                  <a:txBody>
                    <a:bodyPr/>
                    <a:lstStyle/>
                    <a:p>
                      <a:pPr>
                        <a:spcAft>
                          <a:spcPts val="0"/>
                        </a:spcAft>
                      </a:pPr>
                      <a:r>
                        <a:rPr lang="en-US" sz="2000" kern="100">
                          <a:latin typeface="新細明體"/>
                          <a:ea typeface="新細明體"/>
                          <a:cs typeface="Times New Roman"/>
                        </a:rPr>
                        <a:t>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0</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0.6%</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kern="100">
                          <a:latin typeface="新細明體"/>
                          <a:ea typeface="新細明體"/>
                          <a:cs typeface="Times New Roman"/>
                        </a:rPr>
                        <a:t>    </a:t>
                      </a:r>
                      <a:r>
                        <a:rPr lang="zh-TW" sz="2000" kern="100">
                          <a:latin typeface="Calibri"/>
                          <a:ea typeface="新細明體"/>
                          <a:cs typeface="Times New Roman"/>
                        </a:rPr>
                        <a:t>小計</a:t>
                      </a:r>
                    </a:p>
                  </a:txBody>
                  <a:tcPr marL="68580" marR="68580" marT="0" marB="0"/>
                </a:tc>
                <a:tc>
                  <a:txBody>
                    <a:bodyPr/>
                    <a:lstStyle/>
                    <a:p>
                      <a:pPr>
                        <a:spcAft>
                          <a:spcPts val="0"/>
                        </a:spcAft>
                      </a:pPr>
                      <a:r>
                        <a:rPr lang="en-US" sz="2000" kern="100">
                          <a:latin typeface="新細明體"/>
                          <a:ea typeface="新細明體"/>
                          <a:cs typeface="Times New Roman"/>
                        </a:rPr>
                        <a:t>96</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61</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7</a:t>
                      </a:r>
                      <a:endParaRPr lang="zh-TW" sz="2000" kern="100">
                        <a:latin typeface="Calibri"/>
                        <a:ea typeface="新細明體"/>
                        <a:cs typeface="Times New Roman"/>
                      </a:endParaRPr>
                    </a:p>
                  </a:txBody>
                  <a:tcPr marL="68580" marR="68580" marT="0" marB="0"/>
                </a:tc>
                <a:tc rowSpan="2">
                  <a:txBody>
                    <a:bodyPr/>
                    <a:lstStyle/>
                    <a:p>
                      <a:pPr>
                        <a:spcAft>
                          <a:spcPts val="0"/>
                        </a:spcAft>
                      </a:pPr>
                      <a:endParaRPr lang="en-US" sz="2000" kern="100">
                        <a:latin typeface="新細明體"/>
                        <a:ea typeface="新細明體"/>
                        <a:cs typeface="Times New Roman"/>
                      </a:endParaRPr>
                    </a:p>
                    <a:p>
                      <a:pPr>
                        <a:spcAft>
                          <a:spcPts val="0"/>
                        </a:spcAft>
                      </a:pPr>
                      <a:r>
                        <a:rPr lang="en-US" sz="2000" kern="100">
                          <a:latin typeface="新細明體"/>
                          <a:ea typeface="新細明體"/>
                          <a:cs typeface="Times New Roman"/>
                        </a:rPr>
                        <a:t>164</a:t>
                      </a:r>
                      <a:endParaRPr lang="zh-TW" sz="2000" kern="100">
                        <a:latin typeface="Calibri"/>
                        <a:ea typeface="新細明體"/>
                        <a:cs typeface="Times New Roman"/>
                      </a:endParaRPr>
                    </a:p>
                  </a:txBody>
                  <a:tcPr marL="68580" marR="68580" marT="0" marB="0"/>
                </a:tc>
                <a:tc rowSpan="2">
                  <a:txBody>
                    <a:bodyPr/>
                    <a:lstStyle/>
                    <a:p>
                      <a:pPr>
                        <a:spcAft>
                          <a:spcPts val="0"/>
                        </a:spcAft>
                      </a:pPr>
                      <a:endParaRPr lang="en-US" sz="2000" kern="100" dirty="0">
                        <a:latin typeface="新細明體"/>
                        <a:ea typeface="新細明體"/>
                        <a:cs typeface="Times New Roman"/>
                      </a:endParaRPr>
                    </a:p>
                    <a:p>
                      <a:pPr>
                        <a:spcAft>
                          <a:spcPts val="0"/>
                        </a:spcAft>
                      </a:pPr>
                      <a:r>
                        <a:rPr lang="en-US" sz="2000" kern="100" dirty="0">
                          <a:latin typeface="新細明體"/>
                          <a:ea typeface="新細明體"/>
                          <a:cs typeface="Times New Roman"/>
                        </a:rPr>
                        <a:t> 100%</a:t>
                      </a:r>
                      <a:endParaRPr lang="zh-TW" sz="2000" kern="100" dirty="0">
                        <a:latin typeface="Calibri"/>
                        <a:ea typeface="新細明體"/>
                        <a:cs typeface="Times New Roman"/>
                      </a:endParaRPr>
                    </a:p>
                  </a:txBody>
                  <a:tcPr marL="68580" marR="68580" marT="0" marB="0"/>
                </a:tc>
              </a:tr>
              <a:tr h="419805">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kern="100">
                          <a:latin typeface="新細明體"/>
                          <a:ea typeface="新細明體"/>
                          <a:cs typeface="Times New Roman"/>
                        </a:rPr>
                        <a:t>    </a:t>
                      </a:r>
                      <a:r>
                        <a:rPr lang="zh-TW" sz="2000" kern="100">
                          <a:latin typeface="Calibri"/>
                          <a:ea typeface="新細明體"/>
                          <a:cs typeface="Times New Roman"/>
                        </a:rPr>
                        <a:t>占比</a:t>
                      </a:r>
                    </a:p>
                  </a:txBody>
                  <a:tcPr marL="68580" marR="68580" marT="0" marB="0"/>
                </a:tc>
                <a:tc>
                  <a:txBody>
                    <a:bodyPr/>
                    <a:lstStyle/>
                    <a:p>
                      <a:pPr>
                        <a:spcAft>
                          <a:spcPts val="0"/>
                        </a:spcAft>
                      </a:pPr>
                      <a:r>
                        <a:rPr lang="en-US" sz="2000" kern="100">
                          <a:latin typeface="新細明體"/>
                          <a:ea typeface="新細明體"/>
                          <a:cs typeface="Times New Roman"/>
                        </a:rPr>
                        <a:t>59%</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37%</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dirty="0">
                          <a:latin typeface="新細明體"/>
                          <a:ea typeface="新細明體"/>
                          <a:cs typeface="Times New Roman"/>
                        </a:rPr>
                        <a:t>4%</a:t>
                      </a:r>
                      <a:endParaRPr lang="zh-TW" sz="2000" kern="100" dirty="0">
                        <a:latin typeface="Calibri"/>
                        <a:ea typeface="新細明體"/>
                        <a:cs typeface="Times New Roman"/>
                      </a:endParaRPr>
                    </a:p>
                  </a:txBody>
                  <a:tcPr marL="68580" marR="68580" marT="0" marB="0"/>
                </a:tc>
                <a:tc vMerge="1">
                  <a:txBody>
                    <a:bodyPr/>
                    <a:lstStyle/>
                    <a:p>
                      <a:endParaRPr lang="zh-TW" altLang="en-US"/>
                    </a:p>
                  </a:txBody>
                  <a:tcPr/>
                </a:tc>
                <a:tc vMerge="1">
                  <a:txBody>
                    <a:bodyPr/>
                    <a:lstStyle/>
                    <a:p>
                      <a:endParaRPr lang="zh-TW" altLang="en-US"/>
                    </a:p>
                  </a:txBody>
                  <a:tcPr/>
                </a:tc>
              </a:tr>
              <a:tr h="419805">
                <a:tc vMerge="1">
                  <a:txBody>
                    <a:bodyPr/>
                    <a:lstStyle/>
                    <a:p>
                      <a:endParaRPr lang="zh-TW" altLang="en-US"/>
                    </a:p>
                  </a:txBody>
                  <a:tcPr/>
                </a:tc>
                <a:tc gridSpan="2">
                  <a:txBody>
                    <a:bodyPr/>
                    <a:lstStyle/>
                    <a:p>
                      <a:pPr algn="ctr">
                        <a:spcAft>
                          <a:spcPts val="0"/>
                        </a:spcAft>
                      </a:pPr>
                      <a:r>
                        <a:rPr lang="zh-TW" sz="2000" kern="100">
                          <a:latin typeface="Calibri"/>
                          <a:ea typeface="新細明體"/>
                          <a:cs typeface="Times New Roman"/>
                        </a:rPr>
                        <a:t>合計</a:t>
                      </a:r>
                    </a:p>
                  </a:txBody>
                  <a:tcPr marL="68580" marR="68580" marT="0" marB="0"/>
                </a:tc>
                <a:tc hMerge="1">
                  <a:txBody>
                    <a:bodyPr/>
                    <a:lstStyle/>
                    <a:p>
                      <a:endParaRPr lang="zh-TW" altLang="en-US"/>
                    </a:p>
                  </a:txBody>
                  <a:tcPr/>
                </a:tc>
                <a:tc>
                  <a:txBody>
                    <a:bodyPr/>
                    <a:lstStyle/>
                    <a:p>
                      <a:pPr>
                        <a:spcAft>
                          <a:spcPts val="0"/>
                        </a:spcAft>
                      </a:pPr>
                      <a:r>
                        <a:rPr lang="en-US" sz="2000" kern="100" dirty="0">
                          <a:latin typeface="新細明體"/>
                          <a:ea typeface="新細明體"/>
                          <a:cs typeface="Times New Roman"/>
                        </a:rPr>
                        <a:t>597</a:t>
                      </a:r>
                      <a:endParaRPr lang="zh-TW" sz="2000" kern="100" dirty="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215</a:t>
                      </a:r>
                      <a:endParaRPr lang="zh-TW" sz="2000" kern="100">
                        <a:latin typeface="Calibri"/>
                        <a:ea typeface="新細明體"/>
                        <a:cs typeface="Times New Roman"/>
                      </a:endParaRPr>
                    </a:p>
                  </a:txBody>
                  <a:tcPr marL="68580" marR="68580" marT="0" marB="0"/>
                </a:tc>
                <a:tc>
                  <a:txBody>
                    <a:bodyPr/>
                    <a:lstStyle/>
                    <a:p>
                      <a:pPr>
                        <a:spcAft>
                          <a:spcPts val="0"/>
                        </a:spcAft>
                      </a:pPr>
                      <a:r>
                        <a:rPr lang="en-US" sz="2000" kern="100">
                          <a:latin typeface="新細明體"/>
                          <a:ea typeface="新細明體"/>
                          <a:cs typeface="Times New Roman"/>
                        </a:rPr>
                        <a:t>164</a:t>
                      </a:r>
                      <a:endParaRPr lang="zh-TW" sz="2000" kern="100">
                        <a:latin typeface="Calibri"/>
                        <a:ea typeface="新細明體"/>
                        <a:cs typeface="Times New Roman"/>
                      </a:endParaRPr>
                    </a:p>
                  </a:txBody>
                  <a:tcPr marL="68580" marR="68580" marT="0" marB="0"/>
                </a:tc>
                <a:tc>
                  <a:txBody>
                    <a:bodyPr/>
                    <a:lstStyle/>
                    <a:p>
                      <a:pPr>
                        <a:spcAft>
                          <a:spcPts val="0"/>
                        </a:spcAft>
                      </a:pPr>
                      <a:endParaRPr lang="en-US" sz="2000" kern="100">
                        <a:latin typeface="新細明體"/>
                        <a:ea typeface="新細明體"/>
                        <a:cs typeface="Times New Roman"/>
                      </a:endParaRPr>
                    </a:p>
                    <a:p>
                      <a:pPr>
                        <a:spcAft>
                          <a:spcPts val="0"/>
                        </a:spcAft>
                      </a:pPr>
                      <a:r>
                        <a:rPr lang="en-US" sz="2000" kern="100">
                          <a:latin typeface="新細明體"/>
                          <a:ea typeface="新細明體"/>
                          <a:cs typeface="Times New Roman"/>
                        </a:rPr>
                        <a:t>976</a:t>
                      </a:r>
                      <a:endParaRPr lang="zh-TW" sz="2000" kern="100">
                        <a:latin typeface="Calibri"/>
                        <a:ea typeface="新細明體"/>
                        <a:cs typeface="Times New Roman"/>
                      </a:endParaRPr>
                    </a:p>
                  </a:txBody>
                  <a:tcPr marL="68580" marR="68580" marT="0" marB="0"/>
                </a:tc>
                <a:tc>
                  <a:txBody>
                    <a:bodyPr/>
                    <a:lstStyle/>
                    <a:p>
                      <a:pPr>
                        <a:spcAft>
                          <a:spcPts val="0"/>
                        </a:spcAft>
                      </a:pPr>
                      <a:endParaRPr lang="en-US" sz="2000" kern="100" dirty="0">
                        <a:latin typeface="新細明體"/>
                        <a:ea typeface="新細明體"/>
                        <a:cs typeface="Times New Roman"/>
                      </a:endParaRPr>
                    </a:p>
                    <a:p>
                      <a:pPr>
                        <a:spcAft>
                          <a:spcPts val="0"/>
                        </a:spcAft>
                      </a:pPr>
                      <a:r>
                        <a:rPr lang="en-US" sz="2000" kern="100" dirty="0">
                          <a:latin typeface="新細明體"/>
                          <a:ea typeface="新細明體"/>
                          <a:cs typeface="Times New Roman"/>
                        </a:rPr>
                        <a:t> 100%</a:t>
                      </a:r>
                      <a:endParaRPr lang="zh-TW" sz="2000" kern="100" dirty="0">
                        <a:latin typeface="Calibri"/>
                        <a:ea typeface="新細明體"/>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1" dirty="0" smtClean="0">
                <a:latin typeface="標楷體" pitchFamily="65" charset="-120"/>
                <a:ea typeface="標楷體" pitchFamily="65" charset="-120"/>
              </a:rPr>
              <a:t>分析</a:t>
            </a:r>
            <a:endParaRPr lang="zh-TW" altLang="en-US" sz="8000" b="1"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zh-TW" b="1" dirty="0">
                <a:latin typeface="標楷體" pitchFamily="65" charset="-120"/>
                <a:ea typeface="標楷體" pitchFamily="65" charset="-120"/>
              </a:rPr>
              <a:t>我們這組共選了六位宗教系的老師，共挑選了他們各一本的書籍及期刊論文，統計他們共引用</a:t>
            </a:r>
            <a:r>
              <a:rPr lang="zh-TW" altLang="zh-TW" b="1" dirty="0" smtClean="0">
                <a:latin typeface="標楷體" pitchFamily="65" charset="-120"/>
                <a:ea typeface="標楷體" pitchFamily="65" charset="-120"/>
              </a:rPr>
              <a:t>了</a:t>
            </a:r>
            <a:r>
              <a:rPr lang="en-US" altLang="zh-TW" b="1" smtClean="0">
                <a:latin typeface="標楷體" pitchFamily="65" charset="-120"/>
                <a:ea typeface="標楷體" pitchFamily="65" charset="-120"/>
              </a:rPr>
              <a:t>976</a:t>
            </a:r>
            <a:r>
              <a:rPr lang="zh-TW" altLang="zh-TW" b="1" smtClean="0">
                <a:latin typeface="標楷體" pitchFamily="65" charset="-120"/>
                <a:ea typeface="標楷體" pitchFamily="65" charset="-120"/>
              </a:rPr>
              <a:t>篇</a:t>
            </a:r>
            <a:r>
              <a:rPr lang="zh-TW" altLang="zh-TW" b="1" dirty="0">
                <a:latin typeface="標楷體" pitchFamily="65" charset="-120"/>
                <a:ea typeface="標楷體" pitchFamily="65" charset="-120"/>
              </a:rPr>
              <a:t>的</a:t>
            </a:r>
            <a:r>
              <a:rPr lang="zh-TW" altLang="zh-TW" b="1" dirty="0" smtClean="0">
                <a:latin typeface="標楷體" pitchFamily="65" charset="-120"/>
                <a:ea typeface="標楷體" pitchFamily="65" charset="-120"/>
              </a:rPr>
              <a:t>文獻</a:t>
            </a:r>
            <a:endParaRPr lang="en-US" altLang="zh-TW" b="1" dirty="0" smtClean="0">
              <a:latin typeface="標楷體" pitchFamily="65" charset="-120"/>
              <a:ea typeface="標楷體" pitchFamily="65" charset="-120"/>
            </a:endParaRPr>
          </a:p>
          <a:p>
            <a:r>
              <a:rPr lang="zh-TW" altLang="zh-TW" b="1" dirty="0" smtClean="0">
                <a:latin typeface="標楷體" pitchFamily="65" charset="-120"/>
                <a:ea typeface="標楷體" pitchFamily="65" charset="-120"/>
              </a:rPr>
              <a:t>結果</a:t>
            </a:r>
            <a:r>
              <a:rPr lang="zh-TW" altLang="zh-TW" b="1" dirty="0">
                <a:latin typeface="標楷體" pitchFamily="65" charset="-120"/>
                <a:ea typeface="標楷體" pitchFamily="65" charset="-120"/>
              </a:rPr>
              <a:t>顯示宗教系的老師引用文獻的方向主要還是偏重在中文文獻的圖書資料，使用電子資源的文獻明顯還是偏</a:t>
            </a:r>
            <a:r>
              <a:rPr lang="zh-TW" altLang="zh-TW" b="1" dirty="0" smtClean="0">
                <a:latin typeface="標楷體" pitchFamily="65" charset="-120"/>
                <a:ea typeface="標楷體" pitchFamily="65" charset="-120"/>
              </a:rPr>
              <a:t>少</a:t>
            </a:r>
            <a:endParaRPr lang="en-US" altLang="zh-TW"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TW" altLang="zh-TW" b="1" dirty="0" smtClean="0">
                <a:latin typeface="標楷體" pitchFamily="65" charset="-120"/>
                <a:ea typeface="標楷體" pitchFamily="65" charset="-120"/>
              </a:rPr>
              <a:t>但比較不同的是，武金正老師在引用文獻的方向跟其他系上教師比較不同，它的文獻在語言方面是偏重在外文資料，如：英文、德文、法文，在中文方面的引用較少，但資料類型一樣是重在圖書資料，而沒有使用電子資源</a:t>
            </a:r>
            <a:endParaRPr lang="en-US" altLang="zh-TW" b="1" dirty="0" smtClean="0">
              <a:latin typeface="標楷體" pitchFamily="65" charset="-120"/>
              <a:ea typeface="標楷體" pitchFamily="65" charset="-120"/>
            </a:endParaRPr>
          </a:p>
          <a:p>
            <a:r>
              <a:rPr lang="zh-TW" altLang="zh-TW" b="1" dirty="0" smtClean="0">
                <a:latin typeface="標楷體" pitchFamily="65" charset="-120"/>
                <a:ea typeface="標楷體" pitchFamily="65" charset="-120"/>
              </a:rPr>
              <a:t>而莊宏誼老師在參考書目的部分大量的使用了古籍資料，其他參考書目的出版年份也都較早</a:t>
            </a:r>
            <a:endParaRPr lang="zh-TW" altLang="en-US" b="1" dirty="0" smtClean="0">
              <a:latin typeface="標楷體" pitchFamily="65" charset="-120"/>
              <a:ea typeface="標楷體" pitchFamily="65" charset="-120"/>
            </a:endParaRPr>
          </a:p>
          <a:p>
            <a:endParaRPr lang="zh-TW" altLang="en-US" dirty="0"/>
          </a:p>
        </p:txBody>
      </p:sp>
      <p:sp>
        <p:nvSpPr>
          <p:cNvPr id="4" name="標題 1"/>
          <p:cNvSpPr>
            <a:spLocks noGrp="1"/>
          </p:cNvSpPr>
          <p:nvPr>
            <p:ph type="title"/>
          </p:nvPr>
        </p:nvSpPr>
        <p:spPr/>
        <p:txBody>
          <a:bodyPr>
            <a:noAutofit/>
          </a:bodyPr>
          <a:lstStyle/>
          <a:p>
            <a:r>
              <a:rPr lang="zh-TW" altLang="en-US" sz="8000" b="1" dirty="0" smtClean="0">
                <a:latin typeface="標楷體" pitchFamily="65" charset="-120"/>
                <a:ea typeface="標楷體" pitchFamily="65" charset="-120"/>
              </a:rPr>
              <a:t>分析</a:t>
            </a:r>
            <a:endParaRPr lang="zh-TW" altLang="en-US" sz="80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737</Words>
  <Application>Microsoft Office PowerPoint</Application>
  <PresentationFormat>如螢幕大小 (4:3)</PresentationFormat>
  <Paragraphs>167</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輔仁大學宗教系專任教師引用文獻分析</vt:lpstr>
      <vt:lpstr>第三組 成員名單</vt:lpstr>
      <vt:lpstr>大綱</vt:lpstr>
      <vt:lpstr>前言</vt:lpstr>
      <vt:lpstr>輔大宗教學系教師的基本資料</vt:lpstr>
      <vt:lpstr>成員個別分析的成果</vt:lpstr>
      <vt:lpstr>綜合大家的分析統計成果</vt:lpstr>
      <vt:lpstr>分析</vt:lpstr>
      <vt:lpstr>分析</vt:lpstr>
      <vt:lpstr>結論</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輔仁大學宗教系專任教師引用文獻分析</dc:title>
  <dc:creator>reader</dc:creator>
  <cp:lastModifiedBy>daibei</cp:lastModifiedBy>
  <cp:revision>7</cp:revision>
  <dcterms:created xsi:type="dcterms:W3CDTF">2011-01-03T08:31:56Z</dcterms:created>
  <dcterms:modified xsi:type="dcterms:W3CDTF">2011-01-04T15:16:25Z</dcterms:modified>
</cp:coreProperties>
</file>