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5" autoAdjust="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 userDrawn="1"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 userDrawn="1"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 userDrawn="1"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38CCE-BDCA-4A41-AECB-2B1A7A938BB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206A0-452A-4F30-B497-815D51892F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784976" cy="1470025"/>
          </a:xfrm>
        </p:spPr>
        <p:txBody>
          <a:bodyPr>
            <a:noAutofit/>
          </a:bodyPr>
          <a:lstStyle/>
          <a:p>
            <a:r>
              <a:rPr lang="zh-TW" altLang="en-US" sz="6000" dirty="0" smtClean="0"/>
              <a:t>輔仁大學中國文學系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專任</a:t>
            </a:r>
            <a:r>
              <a:rPr lang="zh-TW" altLang="en-US" sz="6000" dirty="0"/>
              <a:t>教師引用文獻分析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0" y="2636912"/>
            <a:ext cx="4248472" cy="3024336"/>
          </a:xfrm>
        </p:spPr>
        <p:txBody>
          <a:bodyPr>
            <a:noAutofit/>
          </a:bodyPr>
          <a:lstStyle/>
          <a:p>
            <a:r>
              <a:rPr lang="zh-TW" altLang="en-US" b="1" u="sng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第八組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/>
            </a:r>
            <a:b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</a:b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498100177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吳佳蓁 </a:t>
            </a:r>
          </a:p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498100476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葉怡伶</a:t>
            </a:r>
          </a:p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498100490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黃思嘉</a:t>
            </a:r>
          </a:p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498100581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張珈瑜</a:t>
            </a:r>
          </a:p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498100608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陳怡靜</a:t>
            </a:r>
          </a:p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498100634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林愛青</a:t>
            </a:r>
          </a:p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圖資二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498100658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鄭潔菁</a:t>
            </a:r>
            <a:endParaRPr lang="zh-TW" altLang="en-US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564904"/>
            <a:ext cx="2808312" cy="37444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    </a:t>
            </a: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                    </a:t>
            </a:r>
            <a:r>
              <a:rPr lang="en-US" altLang="zh-TW" dirty="0" smtClean="0">
                <a:latin typeface="+mj-ea"/>
                <a:ea typeface="+mj-ea"/>
              </a:rPr>
              <a:t>~~</a:t>
            </a:r>
            <a:r>
              <a:rPr lang="zh-TW" altLang="en-US" dirty="0" smtClean="0">
                <a:latin typeface="+mj-ea"/>
                <a:ea typeface="+mj-ea"/>
              </a:rPr>
              <a:t>報告完畢</a:t>
            </a:r>
            <a:r>
              <a:rPr lang="en-US" altLang="zh-TW" dirty="0" smtClean="0">
                <a:latin typeface="+mj-ea"/>
                <a:ea typeface="+mj-ea"/>
              </a:rPr>
              <a:t>~~</a:t>
            </a: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大綱</a:t>
            </a:r>
            <a:endParaRPr lang="zh-TW" alt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51720" y="1484784"/>
            <a:ext cx="6192688" cy="4525963"/>
          </a:xfrm>
        </p:spPr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前言</a:t>
            </a: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輔大中文系教師的基本資料</a:t>
            </a: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成員個別分析的成果</a:t>
            </a: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綜合大家的分析統計成果</a:t>
            </a: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研究結果顯示</a:t>
            </a: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人文學者找資料的特性</a:t>
            </a: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結論</a:t>
            </a:r>
          </a:p>
          <a:p>
            <a:endParaRPr lang="zh-TW" altLang="en-US" dirty="0">
              <a:latin typeface="+mj-ea"/>
              <a:ea typeface="+mj-ea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1189" y="0"/>
            <a:ext cx="1662811" cy="1777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38639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1938639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97152"/>
            <a:ext cx="1938639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zh-TW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前言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936" cy="511256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latin typeface="+mj-ea"/>
                <a:ea typeface="+mj-ea"/>
              </a:rPr>
              <a:t>本研究針對輔大中文系專兼任教師，隨機選出七位，並隨機找出這七位教師所著的</a:t>
            </a:r>
            <a:r>
              <a:rPr lang="zh-TW" altLang="en-US" b="1" dirty="0" smtClean="0">
                <a:latin typeface="+mj-ea"/>
                <a:ea typeface="+mj-ea"/>
              </a:rPr>
              <a:t>一本專書</a:t>
            </a:r>
            <a:r>
              <a:rPr lang="zh-TW" altLang="en-US" dirty="0" smtClean="0">
                <a:latin typeface="+mj-ea"/>
                <a:ea typeface="+mj-ea"/>
              </a:rPr>
              <a:t>與</a:t>
            </a:r>
            <a:r>
              <a:rPr lang="zh-TW" altLang="en-US" b="1" dirty="0" smtClean="0">
                <a:latin typeface="+mj-ea"/>
                <a:ea typeface="+mj-ea"/>
              </a:rPr>
              <a:t>一篇期刊論文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endParaRPr lang="zh-TW" altLang="en-US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將這七位教師所引用的文獻加總起來共</a:t>
            </a:r>
            <a:r>
              <a:rPr lang="en-US" altLang="zh-TW" dirty="0" smtClean="0">
                <a:latin typeface="+mj-ea"/>
                <a:ea typeface="+mj-ea"/>
              </a:rPr>
              <a:t>935</a:t>
            </a:r>
            <a:r>
              <a:rPr lang="zh-TW" altLang="en-US" b="1" dirty="0" smtClean="0">
                <a:latin typeface="+mj-ea"/>
                <a:ea typeface="+mj-ea"/>
              </a:rPr>
              <a:t>筆</a:t>
            </a:r>
            <a:r>
              <a:rPr lang="zh-TW" altLang="en-US" b="1" dirty="0" smtClean="0">
                <a:latin typeface="+mj-ea"/>
                <a:ea typeface="+mj-ea"/>
              </a:rPr>
              <a:t>。</a:t>
            </a:r>
            <a:r>
              <a:rPr lang="zh-TW" altLang="en-US" dirty="0" smtClean="0">
                <a:latin typeface="+mj-ea"/>
                <a:ea typeface="+mj-ea"/>
              </a:rPr>
              <a:t>分別就引用文獻的數量、資料類型、語文別等項目加以分析。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endParaRPr lang="zh-TW" altLang="en-US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藉以瞭解文學研究者的文獻使用特性，從而歸納出文學研究者的資訊需求指標。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endParaRPr lang="zh-TW" altLang="en-US" dirty="0" smtClean="0">
              <a:latin typeface="+mj-ea"/>
              <a:ea typeface="+mj-ea"/>
            </a:endParaRPr>
          </a:p>
          <a:p>
            <a:r>
              <a:rPr lang="zh-TW" altLang="en-US" dirty="0" smtClean="0">
                <a:latin typeface="+mj-ea"/>
                <a:ea typeface="+mj-ea"/>
              </a:rPr>
              <a:t> 並試圖找出人文學者找資料的特性。</a:t>
            </a: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輔大</a:t>
            </a:r>
            <a:r>
              <a:rPr lang="zh-TW" altLang="en-US" dirty="0" smtClean="0"/>
              <a:t>中文</a:t>
            </a:r>
            <a:r>
              <a:rPr lang="zh-TW" altLang="en-US" dirty="0" smtClean="0"/>
              <a:t>系</a:t>
            </a:r>
            <a:r>
              <a:rPr lang="zh-TW" altLang="en-US" dirty="0" smtClean="0"/>
              <a:t>教師的基本資料</a:t>
            </a:r>
            <a:endParaRPr lang="zh-TW" altLang="en-US" dirty="0"/>
          </a:p>
        </p:txBody>
      </p:sp>
      <p:graphicFrame>
        <p:nvGraphicFramePr>
          <p:cNvPr id="4" name="內容版面配置區 6"/>
          <p:cNvGraphicFramePr>
            <a:graphicFrameLocks noGrp="1"/>
          </p:cNvGraphicFramePr>
          <p:nvPr>
            <p:ph idx="1"/>
          </p:nvPr>
        </p:nvGraphicFramePr>
        <p:xfrm>
          <a:off x="0" y="692696"/>
          <a:ext cx="9144000" cy="6223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姓名</a:t>
                      </a:r>
                      <a:endParaRPr lang="zh-TW" altLang="en-US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職稱</a:t>
                      </a:r>
                      <a:endParaRPr lang="zh-TW" altLang="en-US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最高學歷及學位</a:t>
                      </a:r>
                      <a:endParaRPr lang="zh-TW" altLang="en-US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學術專長與研究</a:t>
                      </a:r>
                      <a:endParaRPr lang="zh-TW" altLang="en-US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王金凌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教授兼文學院院長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東吳大學中國文學系博士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文心雕龍、治學方法、中國文學史、先秦兩漢學術思想 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金周生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教授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輔仁大學中國文學系博士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文字學、聲韻學、語言學、文章學、駢文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趙中偉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教授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輔仁大學中國文學系博士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易經、兩漢思想、道家思想、詩經、應用文 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曾文樑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副教授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輔仁大學中國文學系博士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世說新語、應用文、史記、漢書、文選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胡幼峰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副教授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東吳大學中國文學系博士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中國文學史、文學批評、詩詞專題、文學理論 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王令樾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副教授</a:t>
                      </a:r>
                      <a:endParaRPr lang="zh-TW" altLang="en-US" sz="18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南京大學文學研究所博士</a:t>
                      </a:r>
                      <a:endParaRPr lang="zh-TW" altLang="en-US" sz="18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中國文學史、緯學、六朝文、歷代文選、兩漢文學與思想、小說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包根弟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兼任教授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輔仁大學中國文學研究所碩士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詞學、李杜詩、楚辭、史記</a:t>
                      </a:r>
                      <a:endParaRPr lang="zh-TW" altLang="en-US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成員個別分析的成果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55776" y="1628800"/>
            <a:ext cx="4258816" cy="4724400"/>
          </a:xfrm>
        </p:spPr>
        <p:txBody>
          <a:bodyPr/>
          <a:lstStyle/>
          <a:p>
            <a:r>
              <a:rPr lang="zh-TW" altLang="en-US" b="1" dirty="0" smtClean="0">
                <a:latin typeface="+mj-ea"/>
                <a:ea typeface="+mj-ea"/>
              </a:rPr>
              <a:t> 吳佳蓁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zh-TW" b="1" dirty="0" smtClean="0">
                <a:latin typeface="+mj-ea"/>
                <a:ea typeface="+mj-ea"/>
              </a:rPr>
              <a:t>胡幼峰</a:t>
            </a:r>
            <a:endParaRPr lang="zh-TW" altLang="en-US" b="1" dirty="0" smtClean="0">
              <a:latin typeface="+mj-ea"/>
              <a:ea typeface="+mj-ea"/>
            </a:endParaRPr>
          </a:p>
          <a:p>
            <a:r>
              <a:rPr lang="zh-TW" altLang="en-US" b="1" dirty="0" smtClean="0">
                <a:latin typeface="+mj-ea"/>
                <a:ea typeface="+mj-ea"/>
              </a:rPr>
              <a:t> 葉怡伶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en-US" b="1" dirty="0" smtClean="0">
                <a:latin typeface="+mj-ea"/>
                <a:ea typeface="+mj-ea"/>
              </a:rPr>
              <a:t>趙中偉</a:t>
            </a:r>
          </a:p>
          <a:p>
            <a:r>
              <a:rPr lang="en-US" altLang="zh-TW" b="1" dirty="0" smtClean="0">
                <a:latin typeface="+mj-ea"/>
                <a:ea typeface="+mj-ea"/>
              </a:rPr>
              <a:t> </a:t>
            </a:r>
            <a:r>
              <a:rPr lang="zh-TW" altLang="en-US" b="1" dirty="0" smtClean="0">
                <a:latin typeface="+mj-ea"/>
                <a:ea typeface="+mj-ea"/>
              </a:rPr>
              <a:t>黃思嘉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zh-TW" b="1" dirty="0" smtClean="0">
                <a:latin typeface="+mj-ea"/>
                <a:ea typeface="+mj-ea"/>
              </a:rPr>
              <a:t>曾文樑</a:t>
            </a:r>
            <a:endParaRPr lang="zh-TW" altLang="en-US" b="1" dirty="0" smtClean="0">
              <a:latin typeface="+mj-ea"/>
              <a:ea typeface="+mj-ea"/>
            </a:endParaRPr>
          </a:p>
          <a:p>
            <a:r>
              <a:rPr lang="zh-TW" altLang="en-US" b="1" dirty="0" smtClean="0">
                <a:latin typeface="+mj-ea"/>
                <a:ea typeface="+mj-ea"/>
              </a:rPr>
              <a:t> 張珈瑜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en-US" b="1" dirty="0" smtClean="0">
                <a:latin typeface="+mj-ea"/>
                <a:ea typeface="+mj-ea"/>
              </a:rPr>
              <a:t>王金凌</a:t>
            </a:r>
          </a:p>
          <a:p>
            <a:r>
              <a:rPr lang="zh-TW" altLang="en-US" b="1" dirty="0" smtClean="0">
                <a:latin typeface="+mj-ea"/>
                <a:ea typeface="+mj-ea"/>
              </a:rPr>
              <a:t> 陳怡靜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zh-TW" b="1" dirty="0" smtClean="0">
                <a:latin typeface="+mj-ea"/>
                <a:ea typeface="+mj-ea"/>
              </a:rPr>
              <a:t>金周生</a:t>
            </a:r>
            <a:endParaRPr lang="zh-TW" altLang="en-US" b="1" dirty="0" smtClean="0">
              <a:latin typeface="+mj-ea"/>
              <a:ea typeface="+mj-ea"/>
            </a:endParaRPr>
          </a:p>
          <a:p>
            <a:r>
              <a:rPr lang="zh-TW" altLang="en-US" b="1" dirty="0" smtClean="0">
                <a:latin typeface="+mj-ea"/>
                <a:ea typeface="+mj-ea"/>
              </a:rPr>
              <a:t> 林愛青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en-US" b="1" dirty="0" smtClean="0">
                <a:latin typeface="+mj-ea"/>
                <a:ea typeface="+mj-ea"/>
              </a:rPr>
              <a:t>王令樾</a:t>
            </a:r>
          </a:p>
          <a:p>
            <a:r>
              <a:rPr lang="en-US" altLang="zh-TW" b="1" dirty="0" smtClean="0">
                <a:latin typeface="+mj-ea"/>
                <a:ea typeface="+mj-ea"/>
              </a:rPr>
              <a:t> </a:t>
            </a:r>
            <a:r>
              <a:rPr lang="zh-TW" altLang="en-US" b="1" dirty="0" smtClean="0">
                <a:latin typeface="+mj-ea"/>
                <a:ea typeface="+mj-ea"/>
              </a:rPr>
              <a:t>鄭潔菁</a:t>
            </a:r>
            <a:r>
              <a:rPr lang="en-US" altLang="zh-TW" b="1" dirty="0" smtClean="0">
                <a:latin typeface="+mj-ea"/>
                <a:ea typeface="+mj-ea"/>
              </a:rPr>
              <a:t>-&gt;</a:t>
            </a:r>
            <a:r>
              <a:rPr lang="zh-TW" altLang="en-US" b="1" dirty="0" smtClean="0">
                <a:latin typeface="+mj-ea"/>
                <a:ea typeface="+mj-ea"/>
              </a:rPr>
              <a:t>包根弟</a:t>
            </a:r>
            <a:endParaRPr lang="zh-TW" altLang="en-US" dirty="0">
              <a:latin typeface="+mj-ea"/>
              <a:ea typeface="+mj-ea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1340768"/>
            <a:ext cx="1991514" cy="5517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7152486" y="1340768"/>
            <a:ext cx="1991514" cy="5517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綜合大家的分析統計成果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0" y="908720"/>
          <a:ext cx="9144000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1560"/>
                <a:gridCol w="576064"/>
                <a:gridCol w="2241376"/>
                <a:gridCol w="1143000"/>
                <a:gridCol w="1143000"/>
                <a:gridCol w="1143000"/>
                <a:gridCol w="1143000"/>
                <a:gridCol w="1143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分析對象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引用文獻的資料型態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中文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英文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其他語文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合計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佔比</a:t>
                      </a:r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(%)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rowSpan="12">
                  <a:txBody>
                    <a:bodyPr/>
                    <a:lstStyle/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中</a:t>
                      </a:r>
                      <a:endParaRPr lang="en-US" altLang="zh-TW" sz="1800" b="1" kern="1200" baseline="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文</a:t>
                      </a: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系</a:t>
                      </a:r>
                      <a:endParaRPr lang="en-US" altLang="zh-TW" sz="1800" b="1" kern="1200" baseline="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七</a:t>
                      </a:r>
                      <a:endParaRPr lang="en-US" altLang="zh-TW" sz="1800" b="1" kern="1200" baseline="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位</a:t>
                      </a: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專</a:t>
                      </a: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兼</a:t>
                      </a:r>
                      <a:endParaRPr lang="en-US" altLang="zh-TW" sz="1800" b="1" kern="1200" baseline="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任</a:t>
                      </a: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教</a:t>
                      </a:r>
                    </a:p>
                    <a:p>
                      <a:pPr algn="ctr"/>
                      <a:r>
                        <a:rPr lang="zh-TW" altLang="en-US" sz="1800" b="1" kern="1200" baseline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師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書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圖書資料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629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629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82.22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期刊論文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136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136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17.78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電子資源</a:t>
                      </a:r>
                      <a:endParaRPr lang="en-US" altLang="zh-TW" b="1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其他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小計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765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765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+mj-ea"/>
                          <a:ea typeface="+mj-ea"/>
                        </a:rPr>
                        <a:t>100</a:t>
                      </a:r>
                      <a:endParaRPr lang="zh-TW" altLang="en-US" b="1" dirty="0"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佔比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99.74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0.26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+mj-ea"/>
                        <a:ea typeface="+mj-ea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期</a:t>
                      </a:r>
                      <a:endParaRPr lang="en-US" altLang="zh-TW" b="1" dirty="0" smtClean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刊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圖書資料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149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149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88.69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期刊論文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16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9.52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電子資源</a:t>
                      </a:r>
                      <a:endParaRPr lang="en-US" altLang="zh-TW" b="1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1.19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其他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0.6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小計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168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168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100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佔比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100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b="1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合計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933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935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b="1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佔比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(%)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99.79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0.21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100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研究結果顯示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2000" dirty="0" smtClean="0"/>
              <a:t>●</a:t>
            </a:r>
            <a:r>
              <a:rPr lang="zh-TW" altLang="en-US" dirty="0" smtClean="0">
                <a:latin typeface="+mj-ea"/>
                <a:ea typeface="+mj-ea"/>
              </a:rPr>
              <a:t>大部分中文專書以及期刊論文都有可引用的文獻資料</a:t>
            </a:r>
          </a:p>
          <a:p>
            <a:pPr>
              <a:buNone/>
            </a:pPr>
            <a:r>
              <a:rPr lang="zh-TW" altLang="en-US" sz="2000" dirty="0" smtClean="0">
                <a:latin typeface="+mj-ea"/>
                <a:ea typeface="+mj-ea"/>
              </a:rPr>
              <a:t>●</a:t>
            </a:r>
            <a:r>
              <a:rPr lang="zh-TW" altLang="en-US" dirty="0" smtClean="0">
                <a:latin typeface="+mj-ea"/>
                <a:ea typeface="+mj-ea"/>
              </a:rPr>
              <a:t>不管是專書或者是期刊論文，圖書資料占引用文獻類型的主要部分；期刊論文則是次之</a:t>
            </a:r>
          </a:p>
          <a:p>
            <a:pPr>
              <a:buNone/>
            </a:pPr>
            <a:r>
              <a:rPr lang="zh-TW" altLang="en-US" sz="2000" dirty="0" smtClean="0">
                <a:latin typeface="+mj-ea"/>
                <a:ea typeface="+mj-ea"/>
              </a:rPr>
              <a:t>●</a:t>
            </a:r>
            <a:r>
              <a:rPr lang="zh-TW" altLang="en-US" dirty="0" smtClean="0">
                <a:latin typeface="+mj-ea"/>
                <a:ea typeface="+mj-ea"/>
              </a:rPr>
              <a:t>學者所引用的文獻資料以中文為主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人文學者找資料的特性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●</a:t>
            </a:r>
            <a:r>
              <a:rPr lang="zh-TW" altLang="en-US" dirty="0" smtClean="0">
                <a:latin typeface="+mj-ea"/>
                <a:ea typeface="+mj-ea"/>
              </a:rPr>
              <a:t>引用圖書資料的文獻較多</a:t>
            </a:r>
          </a:p>
          <a:p>
            <a:pPr>
              <a:buNone/>
            </a:pPr>
            <a:r>
              <a:rPr lang="zh-TW" altLang="en-US" sz="2000" dirty="0" smtClean="0"/>
              <a:t>●</a:t>
            </a:r>
            <a:r>
              <a:rPr lang="zh-TW" altLang="en-US" dirty="0" smtClean="0">
                <a:latin typeface="+mj-ea"/>
                <a:ea typeface="+mj-ea"/>
              </a:rPr>
              <a:t>使用年限較久遠或者是作者較具有權威性的文獻，像是「史記」、「論語」</a:t>
            </a:r>
            <a:r>
              <a:rPr lang="en-US" altLang="zh-TW" dirty="0" smtClean="0">
                <a:latin typeface="+mj-ea"/>
                <a:ea typeface="+mj-ea"/>
              </a:rPr>
              <a:t>……</a:t>
            </a:r>
            <a:r>
              <a:rPr lang="zh-TW" altLang="en-US" dirty="0" smtClean="0">
                <a:latin typeface="+mj-ea"/>
                <a:ea typeface="+mj-ea"/>
              </a:rPr>
              <a:t>等</a:t>
            </a:r>
            <a:endParaRPr lang="en-US" altLang="zh-TW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zh-TW" altLang="en-US" sz="2000" dirty="0" smtClean="0"/>
              <a:t>●</a:t>
            </a:r>
            <a:r>
              <a:rPr lang="zh-TW" altLang="en-US" dirty="0" smtClean="0">
                <a:latin typeface="+mj-ea"/>
                <a:ea typeface="+mj-ea"/>
              </a:rPr>
              <a:t>同一本引用圖書文獻，可以引用數多次不僅限於一次</a:t>
            </a:r>
          </a:p>
          <a:p>
            <a:pPr>
              <a:buNone/>
            </a:pP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</a:t>
            </a:r>
          </a:p>
          <a:p>
            <a:pPr>
              <a:buNone/>
            </a:pPr>
            <a:r>
              <a:rPr lang="zh-TW" altLang="en-US" sz="2000" dirty="0" smtClean="0"/>
              <a:t>●</a:t>
            </a:r>
            <a:r>
              <a:rPr lang="zh-TW" altLang="en-US" dirty="0" smtClean="0"/>
              <a:t> </a:t>
            </a:r>
            <a:r>
              <a:rPr lang="zh-TW" altLang="en-US" dirty="0" smtClean="0">
                <a:latin typeface="+mj-ea"/>
                <a:ea typeface="+mj-ea"/>
              </a:rPr>
              <a:t>人文學者也是需要自己去瀏覽各種文獻資料，並結合自己固有的想法以及知識，以不同的方式對此主題再去做更新的詮釋，也就是將原本先人所提出的看法再去做更進一步的延伸。</a:t>
            </a:r>
          </a:p>
          <a:p>
            <a:pPr>
              <a:buNone/>
            </a:pP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雲流水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行雲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行雲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72</TotalTime>
  <Words>547</Words>
  <Application>Microsoft Office PowerPoint</Application>
  <PresentationFormat>如螢幕大小 (4:3)</PresentationFormat>
  <Paragraphs>177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行雲流水</vt:lpstr>
      <vt:lpstr>輔仁大學中國文學系 專任教師引用文獻分析</vt:lpstr>
      <vt:lpstr>大綱</vt:lpstr>
      <vt:lpstr>前言</vt:lpstr>
      <vt:lpstr>輔大中文系教師的基本資料</vt:lpstr>
      <vt:lpstr>成員個別分析的成果</vt:lpstr>
      <vt:lpstr>綜合大家的分析統計成果</vt:lpstr>
      <vt:lpstr>研究結果顯示</vt:lpstr>
      <vt:lpstr>人文學者找資料的特性</vt:lpstr>
      <vt:lpstr>結論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輔仁大學中國文學系 專任教師引用文獻分析</dc:title>
  <dc:creator>user</dc:creator>
  <cp:lastModifiedBy>Valued Acer Customer</cp:lastModifiedBy>
  <cp:revision>14</cp:revision>
  <dcterms:created xsi:type="dcterms:W3CDTF">2011-01-03T13:46:39Z</dcterms:created>
  <dcterms:modified xsi:type="dcterms:W3CDTF">2011-01-04T07:58:47Z</dcterms:modified>
</cp:coreProperties>
</file>