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 cstate="print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53C812-E73F-4684-839B-0F29A184A29B}" type="datetimeFigureOut">
              <a:rPr lang="zh-TW" altLang="en-US" smtClean="0"/>
              <a:pPr/>
              <a:t>2011/1/4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AEFB63A-217F-47A3-BFAD-4A3F2B7C91D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h.ourpower.com.tw/cubekm02/front/bin/ptdetail.phtml?Part=tt008&amp;PreView=1" TargetMode="External"/><Relationship Id="rId7" Type="http://schemas.openxmlformats.org/officeDocument/2006/relationships/hyperlink" Target="http://ph.ourpower.com.tw/cubekm02/front/bin/ptdetail.phtml?Part=tt035&amp;PreView=1" TargetMode="External"/><Relationship Id="rId2" Type="http://schemas.openxmlformats.org/officeDocument/2006/relationships/hyperlink" Target="http://ph.ourpower.com.tw/cubekm02/front/bin/ptdetail.phtml?Part=tt003&amp;PreView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h.ourpower.com.tw/cubekm02/front/bin/ptdetail.phtml?Part=tt017&amp;PreView=1" TargetMode="External"/><Relationship Id="rId5" Type="http://schemas.openxmlformats.org/officeDocument/2006/relationships/hyperlink" Target="http://ph.ourpower.com.tw/cubekm02/front/bin/ptdetail.phtml?Part=tt016&amp;PreView=1" TargetMode="External"/><Relationship Id="rId4" Type="http://schemas.openxmlformats.org/officeDocument/2006/relationships/hyperlink" Target="http://ph.ourpower.com.tw/cubekm02/front/bin/ptdetail.phtml?Part=tt013&amp;PreView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人文學資源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哲學系教師引用文獻分析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dirty="0" smtClean="0"/>
              <a:t>總結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人文學者的引用資料中會有些許自己的著作</a:t>
            </a:r>
            <a:endParaRPr lang="en-US" altLang="zh-TW" dirty="0" smtClean="0"/>
          </a:p>
          <a:p>
            <a:r>
              <a:rPr lang="zh-TW" altLang="en-US" dirty="0" smtClean="0"/>
              <a:t>人文學者的引用資料註明較不詳細，以黎建球教授為例，引用許多思想主義而未詳細註明其出處</a:t>
            </a:r>
            <a:endParaRPr lang="en-US" altLang="zh-TW" dirty="0" smtClean="0"/>
          </a:p>
          <a:p>
            <a:r>
              <a:rPr lang="zh-TW" altLang="en-US" dirty="0" smtClean="0"/>
              <a:t>電子資源較少之原因</a:t>
            </a:r>
            <a:r>
              <a:rPr lang="en-US" altLang="zh-TW" dirty="0" smtClean="0"/>
              <a:t>: </a:t>
            </a:r>
            <a:r>
              <a:rPr lang="zh-TW" altLang="en-US" dirty="0" smtClean="0"/>
              <a:t>可能為人文學者較不喜愛使用電子資源</a:t>
            </a:r>
            <a:r>
              <a:rPr lang="en-US" altLang="zh-TW" dirty="0" smtClean="0"/>
              <a:t>or</a:t>
            </a:r>
            <a:r>
              <a:rPr lang="zh-TW" altLang="en-US" dirty="0" smtClean="0"/>
              <a:t>選擇的參考資料都較為老舊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5297502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/>
              <a:t>報告到此結束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sz="6000" dirty="0" smtClean="0"/>
              <a:t>謝謝大家</a:t>
            </a:r>
            <a:endParaRPr lang="zh-TW" altLang="en-US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第五組 </a:t>
            </a:r>
            <a:r>
              <a:rPr lang="en-US" altLang="zh-TW" dirty="0" smtClean="0"/>
              <a:t>	</a:t>
            </a:r>
            <a:r>
              <a:rPr lang="zh-TW" altLang="en-US" dirty="0" smtClean="0"/>
              <a:t>組員名單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altLang="zh-TW" dirty="0" smtClean="0"/>
          </a:p>
          <a:p>
            <a:pPr algn="ctr"/>
            <a:r>
              <a:rPr lang="zh-TW" altLang="en-US" dirty="0" smtClean="0"/>
              <a:t>圖資二</a:t>
            </a:r>
            <a:r>
              <a:rPr lang="en-US" altLang="zh-TW" dirty="0" smtClean="0"/>
              <a:t>	</a:t>
            </a:r>
            <a:r>
              <a:rPr lang="zh-TW" altLang="en-US" dirty="0" smtClean="0"/>
              <a:t> </a:t>
            </a:r>
            <a:r>
              <a:rPr lang="en-US" altLang="zh-TW" dirty="0" smtClean="0"/>
              <a:t>498100505	</a:t>
            </a:r>
            <a:r>
              <a:rPr lang="zh-TW" altLang="en-US" dirty="0" smtClean="0"/>
              <a:t>張碩真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圖資二</a:t>
            </a:r>
            <a:r>
              <a:rPr lang="en-US" altLang="zh-TW" dirty="0" smtClean="0"/>
              <a:t>	</a:t>
            </a:r>
            <a:r>
              <a:rPr lang="en-US" altLang="zh-TW" dirty="0" smtClean="0"/>
              <a:t> 498100622</a:t>
            </a:r>
            <a:r>
              <a:rPr lang="en-US" altLang="zh-TW" dirty="0" smtClean="0"/>
              <a:t> 	</a:t>
            </a:r>
            <a:r>
              <a:rPr lang="zh-TW" altLang="en-US" dirty="0" smtClean="0"/>
              <a:t>林</a:t>
            </a:r>
            <a:r>
              <a:rPr lang="zh-TW" altLang="en-US" dirty="0" smtClean="0"/>
              <a:t>苡舒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圖資二</a:t>
            </a:r>
            <a:r>
              <a:rPr lang="en-US" altLang="zh-TW" dirty="0" smtClean="0"/>
              <a:t>	</a:t>
            </a:r>
            <a:r>
              <a:rPr lang="en-US" altLang="zh-TW" dirty="0" smtClean="0"/>
              <a:t> 498100646</a:t>
            </a:r>
            <a:r>
              <a:rPr lang="en-US" altLang="zh-TW" dirty="0" smtClean="0"/>
              <a:t>	</a:t>
            </a:r>
            <a:r>
              <a:rPr lang="zh-TW" altLang="en-US" dirty="0" smtClean="0"/>
              <a:t>呂蔚瑩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圖資二</a:t>
            </a:r>
            <a:r>
              <a:rPr lang="en-US" altLang="zh-TW" dirty="0" smtClean="0"/>
              <a:t>	</a:t>
            </a:r>
            <a:r>
              <a:rPr lang="en-US" altLang="zh-TW" dirty="0" smtClean="0"/>
              <a:t> 498100050</a:t>
            </a:r>
            <a:r>
              <a:rPr lang="en-US" altLang="zh-TW" dirty="0" smtClean="0"/>
              <a:t>	</a:t>
            </a:r>
            <a:r>
              <a:rPr lang="zh-TW" altLang="en-US" dirty="0" smtClean="0"/>
              <a:t>張育榕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圖資二</a:t>
            </a:r>
            <a:r>
              <a:rPr lang="en-US" altLang="zh-TW" dirty="0" smtClean="0"/>
              <a:t>	</a:t>
            </a:r>
            <a:r>
              <a:rPr lang="en-US" altLang="zh-TW" dirty="0" smtClean="0"/>
              <a:t> 498100672</a:t>
            </a:r>
            <a:r>
              <a:rPr lang="en-US" altLang="zh-TW" dirty="0" smtClean="0"/>
              <a:t>	</a:t>
            </a:r>
            <a:r>
              <a:rPr lang="zh-TW" altLang="en-US" dirty="0" smtClean="0"/>
              <a:t>阮佩琪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圖資</a:t>
            </a:r>
            <a:r>
              <a:rPr lang="zh-TW" altLang="en-US" dirty="0" smtClean="0"/>
              <a:t>二 </a:t>
            </a:r>
            <a:r>
              <a:rPr lang="en-US" altLang="zh-TW" dirty="0" smtClean="0"/>
              <a:t>	 498100660</a:t>
            </a:r>
            <a:r>
              <a:rPr lang="en-US" altLang="zh-TW" dirty="0" smtClean="0"/>
              <a:t>	</a:t>
            </a:r>
            <a:r>
              <a:rPr lang="zh-TW" altLang="en-US" dirty="0" smtClean="0"/>
              <a:t>黃恩瓊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en-US" altLang="zh-TW" dirty="0" smtClean="0"/>
          </a:p>
          <a:p>
            <a:r>
              <a:rPr lang="zh-TW" altLang="en-US" dirty="0" smtClean="0"/>
              <a:t>輔大哲學系教師的基本資料</a:t>
            </a:r>
          </a:p>
          <a:p>
            <a:r>
              <a:rPr lang="zh-TW" altLang="en-US" dirty="0" smtClean="0"/>
              <a:t>成員個別負責對象</a:t>
            </a:r>
          </a:p>
          <a:p>
            <a:r>
              <a:rPr lang="zh-TW" altLang="en-US" dirty="0" smtClean="0"/>
              <a:t>綜合大家的分析統計成果</a:t>
            </a:r>
          </a:p>
          <a:p>
            <a:r>
              <a:rPr lang="zh-TW" altLang="en-US" dirty="0" smtClean="0"/>
              <a:t>研究結果顯示</a:t>
            </a:r>
          </a:p>
          <a:p>
            <a:r>
              <a:rPr lang="zh-TW" altLang="en-US" dirty="0" smtClean="0"/>
              <a:t>人文學者找資料的特性</a:t>
            </a:r>
            <a:endParaRPr lang="en-US" altLang="zh-TW" dirty="0" smtClean="0"/>
          </a:p>
          <a:p>
            <a:r>
              <a:rPr lang="zh-TW" altLang="en-US" dirty="0" smtClean="0"/>
              <a:t>總結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本研究針對輔大哲學系專任教師，隨機選出六位，並隨機找出這六位教師所著的一本專書與一篇期刊論文。</a:t>
            </a:r>
          </a:p>
          <a:p>
            <a:r>
              <a:rPr lang="zh-TW" altLang="en-US" dirty="0" smtClean="0"/>
              <a:t>將這六位教師所引用的文獻加總起來共</a:t>
            </a:r>
            <a:r>
              <a:rPr lang="en-US" altLang="zh-TW" dirty="0" smtClean="0"/>
              <a:t>649</a:t>
            </a:r>
            <a:r>
              <a:rPr lang="zh-TW" altLang="en-US" b="1" dirty="0" smtClean="0"/>
              <a:t>筆。</a:t>
            </a:r>
            <a:r>
              <a:rPr lang="zh-TW" altLang="en-US" dirty="0" smtClean="0"/>
              <a:t>分別就引用文獻的數量、資料類型、語文別等項目加以分析。</a:t>
            </a:r>
          </a:p>
          <a:p>
            <a:r>
              <a:rPr lang="zh-TW" altLang="en-US" dirty="0" smtClean="0"/>
              <a:t> 藉以瞭解哲學研究者的文獻使用特性，從而歸納出哲學研究者的資訊需求指標。</a:t>
            </a:r>
          </a:p>
          <a:p>
            <a:r>
              <a:rPr lang="zh-TW" altLang="en-US" dirty="0" smtClean="0"/>
              <a:t>並試圖找出人文學者找資料的特性。</a:t>
            </a: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dirty="0" smtClean="0"/>
              <a:t>輔大哲學系教師的基本資料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714348" y="1714488"/>
          <a:ext cx="7572429" cy="4716394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1017192"/>
                <a:gridCol w="2090894"/>
                <a:gridCol w="1827178"/>
                <a:gridCol w="2637165"/>
              </a:tblGrid>
              <a:tr h="2554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姓名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職稱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/>
                        <a:t>最高學歷及學位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/>
                        <a:t>學術專長及研究專題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3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kern="0" cap="none" spc="0" dirty="0" err="1">
                          <a:ln w="1905">
                            <a:solidFill>
                              <a:schemeClr val="tx1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2"/>
                        </a:rPr>
                        <a:t>黎建球</a:t>
                      </a:r>
                      <a:endParaRPr lang="zh-TW" sz="1600" b="1" u="none" kern="100" cap="none" spc="0" dirty="0">
                        <a:ln w="1905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輔仁大學</a:t>
                      </a:r>
                      <a:r>
                        <a:rPr lang="zh-TW" sz="1600" kern="0" dirty="0">
                          <a:ln>
                            <a:solidFill>
                              <a:schemeClr val="tx1"/>
                            </a:solidFill>
                          </a:ln>
                        </a:rPr>
                        <a:t>校長</a:t>
                      </a:r>
                      <a:r>
                        <a:rPr lang="zh-TW" sz="1600" kern="0" dirty="0"/>
                        <a:t>及教授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輔仁大學哲學博士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/>
                        <a:t>形上學、倫理學、知識論、中西基礎哲學比較研究、哲學諮商、生命哲學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3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kern="0" cap="none" spc="0" dirty="0" err="1">
                          <a:ln w="1905">
                            <a:solidFill>
                              <a:schemeClr val="tx1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3"/>
                        </a:rPr>
                        <a:t>尤煌傑</a:t>
                      </a:r>
                      <a:endParaRPr lang="zh-TW" sz="1600" b="1" u="none" kern="100" cap="none" spc="0" dirty="0">
                        <a:ln w="1905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教授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輔仁大學哲學博士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/>
                        <a:t>中西美學相關領域、士林哲學、知識論、西洋歐陸近代哲學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kern="0" cap="none" spc="0" dirty="0" err="1">
                          <a:ln w="1905">
                            <a:solidFill>
                              <a:schemeClr val="tx1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4"/>
                        </a:rPr>
                        <a:t>張家焌</a:t>
                      </a:r>
                      <a:endParaRPr lang="zh-TW" sz="1600" b="1" u="none" kern="100" cap="none" spc="0" dirty="0">
                        <a:ln w="1905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副教授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輔仁大學哲學博士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先秦哲學、老莊哲學、道家哲學、中國哲學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kern="0" cap="none" spc="0" dirty="0" err="1">
                          <a:ln w="1905">
                            <a:solidFill>
                              <a:schemeClr val="tx1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5"/>
                        </a:rPr>
                        <a:t>袁信愛</a:t>
                      </a:r>
                      <a:endParaRPr lang="zh-TW" sz="1600" b="1" u="none" kern="100" cap="none" spc="0" dirty="0">
                        <a:ln w="1905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副教授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輔仁大學哲學博士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中國哲學、人學、生死學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kern="0" cap="none" spc="0" dirty="0" err="1">
                          <a:ln w="1905">
                            <a:solidFill>
                              <a:schemeClr val="tx1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6"/>
                        </a:rPr>
                        <a:t>傅玲玲</a:t>
                      </a:r>
                      <a:endParaRPr lang="zh-TW" sz="1600" b="1" u="none" kern="100" cap="none" spc="0" dirty="0">
                        <a:ln w="1905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/>
                        <a:t>副教授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輔仁大學哲學博士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儒家哲學、 宋明理學、 先秦哲學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2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u="none" kern="0" cap="none" spc="0" dirty="0" err="1">
                          <a:ln w="1905">
                            <a:solidFill>
                              <a:schemeClr val="tx1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hlinkClick r:id="rId7"/>
                        </a:rPr>
                        <a:t>吳瑞珠</a:t>
                      </a:r>
                      <a:endParaRPr lang="zh-TW" sz="1600" b="1" u="none" kern="100" cap="none" spc="0" dirty="0">
                        <a:ln w="1905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600" kern="0"/>
                        <a:t>副教授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/>
                        <a:t>輔仁大學哲學博士</a:t>
                      </a:r>
                      <a:endParaRPr lang="zh-TW" sz="1600" kern="10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600" kern="0" dirty="0"/>
                        <a:t>多瑪斯倫理學、 西洋哲學史、 哲學人學</a:t>
                      </a:r>
                      <a:endParaRPr lang="zh-TW" sz="1600" kern="100" dirty="0">
                        <a:solidFill>
                          <a:schemeClr val="tx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7601" marR="1760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dirty="0" smtClean="0"/>
              <a:t>成員個別負責對象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 smtClean="0"/>
              <a:t>張碩真</a:t>
            </a:r>
            <a:r>
              <a:rPr lang="en-US" altLang="zh-TW" dirty="0" smtClean="0"/>
              <a:t>	</a:t>
            </a:r>
            <a:r>
              <a:rPr lang="zh-TW" altLang="en-US" dirty="0" smtClean="0"/>
              <a:t>→</a:t>
            </a:r>
            <a:r>
              <a:rPr lang="en-US" altLang="zh-TW" dirty="0" smtClean="0"/>
              <a:t>	</a:t>
            </a:r>
            <a:r>
              <a:rPr lang="zh-TW" altLang="en-US" dirty="0" smtClean="0"/>
              <a:t>黎建球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林苡舒</a:t>
            </a:r>
            <a:r>
              <a:rPr lang="en-US" altLang="zh-TW" dirty="0" smtClean="0"/>
              <a:t>	</a:t>
            </a:r>
            <a:r>
              <a:rPr lang="zh-TW" altLang="en-US" dirty="0" smtClean="0"/>
              <a:t>→</a:t>
            </a:r>
            <a:r>
              <a:rPr lang="en-US" altLang="zh-TW" dirty="0" smtClean="0"/>
              <a:t>	</a:t>
            </a:r>
            <a:r>
              <a:rPr lang="zh-TW" altLang="en-US" dirty="0" smtClean="0"/>
              <a:t>吳瑞珠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張育榕</a:t>
            </a:r>
            <a:r>
              <a:rPr lang="en-US" altLang="zh-TW" dirty="0" smtClean="0"/>
              <a:t>	</a:t>
            </a:r>
            <a:r>
              <a:rPr lang="zh-TW" altLang="en-US" dirty="0" smtClean="0"/>
              <a:t>→</a:t>
            </a:r>
            <a:r>
              <a:rPr lang="en-US" altLang="zh-TW" dirty="0" smtClean="0"/>
              <a:t>	</a:t>
            </a:r>
            <a:r>
              <a:rPr lang="zh-TW" altLang="en-US" dirty="0" smtClean="0"/>
              <a:t>傅玲玲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呂蔚瑩</a:t>
            </a:r>
            <a:r>
              <a:rPr lang="en-US" altLang="zh-TW" dirty="0" smtClean="0"/>
              <a:t>	</a:t>
            </a:r>
            <a:r>
              <a:rPr lang="zh-TW" altLang="en-US" dirty="0" smtClean="0"/>
              <a:t>→</a:t>
            </a:r>
            <a:r>
              <a:rPr lang="en-US" altLang="zh-TW" dirty="0" smtClean="0"/>
              <a:t>	</a:t>
            </a:r>
            <a:r>
              <a:rPr lang="zh-TW" altLang="en-US" dirty="0" smtClean="0"/>
              <a:t>尤煌傑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阮佩琪</a:t>
            </a:r>
            <a:r>
              <a:rPr lang="en-US" altLang="zh-TW" dirty="0" smtClean="0"/>
              <a:t>	</a:t>
            </a:r>
            <a:r>
              <a:rPr lang="zh-TW" altLang="en-US" dirty="0" smtClean="0"/>
              <a:t>→</a:t>
            </a:r>
            <a:r>
              <a:rPr lang="en-US" altLang="zh-TW" dirty="0" smtClean="0"/>
              <a:t>	</a:t>
            </a:r>
            <a:r>
              <a:rPr lang="zh-TW" altLang="en-US" dirty="0" smtClean="0"/>
              <a:t>袁信愛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黃恩瓊</a:t>
            </a:r>
            <a:r>
              <a:rPr lang="en-US" altLang="zh-TW" dirty="0" smtClean="0"/>
              <a:t>	</a:t>
            </a:r>
            <a:r>
              <a:rPr lang="zh-TW" altLang="en-US" dirty="0" smtClean="0"/>
              <a:t>→</a:t>
            </a:r>
            <a:r>
              <a:rPr lang="en-US" altLang="zh-TW" dirty="0" smtClean="0"/>
              <a:t>	</a:t>
            </a:r>
            <a:r>
              <a:rPr lang="zh-TW" altLang="en-US" dirty="0" smtClean="0"/>
              <a:t>張家焌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dirty="0" smtClean="0"/>
              <a:t>綜合大家的分析統計成果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00032" y="1714487"/>
          <a:ext cx="7715304" cy="4522221"/>
        </p:xfrm>
        <a:graphic>
          <a:graphicData uri="http://schemas.openxmlformats.org/drawingml/2006/table">
            <a:tbl>
              <a:tblPr/>
              <a:tblGrid>
                <a:gridCol w="964413"/>
                <a:gridCol w="964413"/>
                <a:gridCol w="964413"/>
                <a:gridCol w="964413"/>
                <a:gridCol w="964413"/>
                <a:gridCol w="964413"/>
                <a:gridCol w="964413"/>
                <a:gridCol w="964413"/>
              </a:tblGrid>
              <a:tr h="71940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分析</a:t>
                      </a:r>
                      <a:b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</a:br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對象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引用文獻的資料型態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中文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英文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其他語文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合計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佔比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rowSpan="14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哲學系</a:t>
                      </a:r>
                      <a:b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</a:br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教授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1" u="none" strike="noStrike" dirty="0">
                          <a:solidFill>
                            <a:srgbClr val="FF0000"/>
                          </a:solidFill>
                          <a:latin typeface="新細明體"/>
                        </a:rPr>
                        <a:t>圖書資料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1" u="none" strike="noStrike" dirty="0">
                          <a:solidFill>
                            <a:srgbClr val="FF0000"/>
                          </a:solidFill>
                          <a:latin typeface="新細明體"/>
                        </a:rPr>
                        <a:t>217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93%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zh-TW" altLang="en-US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期刊論文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zh-TW" altLang="en-US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電子資源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0" i="0" u="none" strike="noStrike" kern="1200" dirty="0">
                          <a:solidFill>
                            <a:srgbClr val="000000"/>
                          </a:solidFill>
                          <a:latin typeface="新細明體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zh-TW" altLang="en-US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其他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小計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232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佔比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27%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10%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期刊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1" u="none" strike="noStrike">
                          <a:solidFill>
                            <a:srgbClr val="FF0000"/>
                          </a:solidFill>
                          <a:latin typeface="新細明體"/>
                        </a:rPr>
                        <a:t>圖書資料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1" u="none" strike="noStrike">
                          <a:solidFill>
                            <a:srgbClr val="FF0000"/>
                          </a:solidFill>
                          <a:latin typeface="新細明體"/>
                        </a:rPr>
                        <a:t>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1" u="none" strike="noStrike">
                          <a:solidFill>
                            <a:srgbClr val="FF0000"/>
                          </a:solidFill>
                          <a:latin typeface="新細明體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232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zh-TW" altLang="en-US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期刊論文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altLang="zh-TW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TW" altLang="en-US" sz="1600" b="1" i="1" u="none" strike="noStrike" kern="1200" dirty="0">
                          <a:solidFill>
                            <a:srgbClr val="FF0000"/>
                          </a:solidFill>
                          <a:latin typeface="新細明體"/>
                          <a:ea typeface="+mn-ea"/>
                          <a:cs typeface="+mn-cs"/>
                        </a:rPr>
                        <a:t>電子資源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1" i="1" u="none" strike="noStrike">
                          <a:solidFill>
                            <a:srgbClr val="FF0000"/>
                          </a:solidFill>
                          <a:latin typeface="新細明體"/>
                        </a:rPr>
                        <a:t>其他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1" u="none" strike="noStrike">
                          <a:solidFill>
                            <a:srgbClr val="FF0000"/>
                          </a:solidFill>
                          <a:latin typeface="新細明體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1" i="1" u="none" strike="noStrike">
                          <a:solidFill>
                            <a:srgbClr val="FF0000"/>
                          </a:solidFill>
                          <a:latin typeface="新細明體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小計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245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282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佔比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000000"/>
                          </a:solidFill>
                          <a:latin typeface="新細明體"/>
                        </a:rPr>
                        <a:t>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新細明體"/>
                        </a:rPr>
                        <a:t>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合計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477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136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649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FFFF"/>
                          </a:solidFill>
                          <a:latin typeface="新細明體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700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佔比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73%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>
                          <a:solidFill>
                            <a:srgbClr val="FFFFFF"/>
                          </a:solidFill>
                          <a:latin typeface="新細明體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b="0" i="0" u="none" strike="noStrike" dirty="0">
                          <a:solidFill>
                            <a:srgbClr val="FFFFFF"/>
                          </a:solidFill>
                          <a:latin typeface="新細明體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dirty="0" smtClean="0"/>
              <a:t>研究結果顯示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部分人文學者不會詳細註明引用資料</a:t>
            </a:r>
            <a:endParaRPr lang="en-US" altLang="zh-TW" dirty="0" smtClean="0"/>
          </a:p>
          <a:p>
            <a:r>
              <a:rPr lang="zh-TW" altLang="en-US" dirty="0" smtClean="0"/>
              <a:t>較年輕的人文學者引用資料較詳細</a:t>
            </a:r>
            <a:endParaRPr lang="en-US" altLang="zh-TW" dirty="0" smtClean="0"/>
          </a:p>
          <a:p>
            <a:r>
              <a:rPr lang="zh-TW" altLang="en-US" dirty="0" smtClean="0"/>
              <a:t>圖書</a:t>
            </a:r>
            <a:r>
              <a:rPr lang="en-US" altLang="zh-TW" dirty="0" smtClean="0"/>
              <a:t>(82%~93%)</a:t>
            </a:r>
            <a:r>
              <a:rPr lang="zh-TW" altLang="en-US" dirty="0" smtClean="0"/>
              <a:t>多於期刊</a:t>
            </a:r>
            <a:r>
              <a:rPr lang="en-US" altLang="zh-TW" dirty="0" smtClean="0"/>
              <a:t>(6%~12%)</a:t>
            </a:r>
          </a:p>
          <a:p>
            <a:r>
              <a:rPr lang="zh-TW" altLang="en-US" dirty="0" smtClean="0"/>
              <a:t>中文及西文</a:t>
            </a:r>
            <a:r>
              <a:rPr lang="en-US" altLang="zh-TW" dirty="0" smtClean="0"/>
              <a:t>(94%)</a:t>
            </a:r>
            <a:r>
              <a:rPr lang="zh-TW" altLang="en-US" dirty="0" smtClean="0"/>
              <a:t>多於其他語文</a:t>
            </a:r>
            <a:r>
              <a:rPr lang="en-US" altLang="zh-TW" dirty="0" smtClean="0"/>
              <a:t>(6%)</a:t>
            </a:r>
          </a:p>
          <a:p>
            <a:r>
              <a:rPr lang="zh-TW" altLang="en-US" dirty="0" smtClean="0"/>
              <a:t>中文</a:t>
            </a:r>
            <a:r>
              <a:rPr lang="en-US" altLang="zh-TW" dirty="0" smtClean="0"/>
              <a:t>(73%)</a:t>
            </a:r>
            <a:r>
              <a:rPr lang="zh-TW" altLang="en-US" dirty="0" smtClean="0"/>
              <a:t>多於西文</a:t>
            </a:r>
            <a:r>
              <a:rPr lang="en-US" altLang="zh-TW" dirty="0" smtClean="0"/>
              <a:t>(21%)</a:t>
            </a:r>
          </a:p>
          <a:p>
            <a:r>
              <a:rPr lang="zh-TW" altLang="en-US" dirty="0" smtClean="0"/>
              <a:t>電子資源近乎</a:t>
            </a:r>
            <a:r>
              <a:rPr lang="en-US" altLang="zh-TW" dirty="0" smtClean="0"/>
              <a:t>0%</a:t>
            </a:r>
          </a:p>
          <a:p>
            <a:r>
              <a:rPr lang="zh-TW" altLang="en-US" dirty="0" smtClean="0"/>
              <a:t>其他資料佔</a:t>
            </a:r>
            <a:r>
              <a:rPr lang="en-US" altLang="zh-TW" dirty="0" smtClean="0"/>
              <a:t>1%~5%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dirty="0" smtClean="0"/>
              <a:t>人文學者找資料的特性</a:t>
            </a:r>
            <a:endParaRPr lang="en-US" altLang="zh-TW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引用資料較老舊</a:t>
            </a:r>
            <a:endParaRPr lang="en-US" altLang="zh-TW" dirty="0" smtClean="0"/>
          </a:p>
          <a:p>
            <a:r>
              <a:rPr lang="zh-TW" altLang="en-US" dirty="0" smtClean="0"/>
              <a:t>較喜愛使用一手資料</a:t>
            </a:r>
            <a:endParaRPr lang="en-US" altLang="zh-TW" dirty="0" smtClean="0"/>
          </a:p>
          <a:p>
            <a:r>
              <a:rPr lang="zh-TW" altLang="en-US" dirty="0" smtClean="0"/>
              <a:t>圖書多於期刊</a:t>
            </a:r>
            <a:endParaRPr lang="en-US" altLang="zh-TW" dirty="0" smtClean="0"/>
          </a:p>
          <a:p>
            <a:r>
              <a:rPr lang="zh-TW" altLang="en-US" dirty="0" smtClean="0"/>
              <a:t>中文多於西文</a:t>
            </a:r>
            <a:endParaRPr lang="en-US" altLang="zh-TW" dirty="0" smtClean="0"/>
          </a:p>
          <a:p>
            <a:r>
              <a:rPr lang="zh-TW" altLang="en-US" dirty="0" smtClean="0"/>
              <a:t>電子資源較少</a:t>
            </a:r>
            <a:endParaRPr lang="en-US" altLang="zh-TW" dirty="0" smtClean="0"/>
          </a:p>
          <a:p>
            <a:r>
              <a:rPr lang="zh-TW" altLang="en-US" dirty="0" smtClean="0"/>
              <a:t>有其他類型資料之引用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EX.</a:t>
            </a:r>
            <a:r>
              <a:rPr lang="zh-TW" altLang="en-US" dirty="0" smtClean="0"/>
              <a:t>上課講義、宿命論等</a:t>
            </a:r>
            <a:endParaRPr lang="en-US" altLang="zh-TW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鳳舞九天">
  <a:themeElements>
    <a:clrScheme name="鳳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鳳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鳳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109</TotalTime>
  <Words>561</Words>
  <Application>Microsoft Office PowerPoint</Application>
  <PresentationFormat>如螢幕大小 (4:3)</PresentationFormat>
  <Paragraphs>170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鳳舞九天</vt:lpstr>
      <vt:lpstr>人文學資源</vt:lpstr>
      <vt:lpstr>第五組  組員名單</vt:lpstr>
      <vt:lpstr>大綱</vt:lpstr>
      <vt:lpstr>前言</vt:lpstr>
      <vt:lpstr>輔大哲學系教師的基本資料</vt:lpstr>
      <vt:lpstr>成員個別負責對象</vt:lpstr>
      <vt:lpstr>綜合大家的分析統計成果</vt:lpstr>
      <vt:lpstr>研究結果顯示</vt:lpstr>
      <vt:lpstr>人文學者找資料的特性</vt:lpstr>
      <vt:lpstr>總結</vt:lpstr>
      <vt:lpstr>報告到此結束 謝謝大家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人文學資源</dc:title>
  <dc:creator>user</dc:creator>
  <cp:lastModifiedBy>Your User Name</cp:lastModifiedBy>
  <cp:revision>15</cp:revision>
  <dcterms:created xsi:type="dcterms:W3CDTF">2010-12-30T08:06:58Z</dcterms:created>
  <dcterms:modified xsi:type="dcterms:W3CDTF">2011-01-04T07:39:37Z</dcterms:modified>
</cp:coreProperties>
</file>