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sldIdLst>
    <p:sldId id="323" r:id="rId2"/>
    <p:sldId id="262" r:id="rId3"/>
    <p:sldId id="306" r:id="rId4"/>
    <p:sldId id="330" r:id="rId5"/>
    <p:sldId id="331" r:id="rId6"/>
    <p:sldId id="332" r:id="rId7"/>
    <p:sldId id="307" r:id="rId8"/>
    <p:sldId id="308" r:id="rId9"/>
    <p:sldId id="267" r:id="rId10"/>
    <p:sldId id="304" r:id="rId11"/>
    <p:sldId id="269" r:id="rId12"/>
    <p:sldId id="333" r:id="rId13"/>
    <p:sldId id="311" r:id="rId14"/>
    <p:sldId id="270" r:id="rId15"/>
    <p:sldId id="322" r:id="rId16"/>
    <p:sldId id="321" r:id="rId17"/>
    <p:sldId id="273" r:id="rId18"/>
    <p:sldId id="317" r:id="rId19"/>
    <p:sldId id="274" r:id="rId20"/>
    <p:sldId id="318" r:id="rId21"/>
    <p:sldId id="334" r:id="rId22"/>
    <p:sldId id="335" r:id="rId23"/>
    <p:sldId id="338" r:id="rId24"/>
    <p:sldId id="320" r:id="rId25"/>
    <p:sldId id="313" r:id="rId26"/>
    <p:sldId id="324" r:id="rId27"/>
    <p:sldId id="325" r:id="rId28"/>
    <p:sldId id="326" r:id="rId29"/>
    <p:sldId id="327" r:id="rId30"/>
    <p:sldId id="329" r:id="rId31"/>
    <p:sldId id="312" r:id="rId32"/>
    <p:sldId id="287" r:id="rId33"/>
  </p:sldIdLst>
  <p:sldSz cx="9144000" cy="6858000" type="screen4x3"/>
  <p:notesSz cx="6858000" cy="9144000"/>
  <p:defaultTextStyle>
    <a:defPPr>
      <a:defRPr lang="en-US"/>
    </a:defPPr>
    <a:lvl1pPr algn="ctr" rtl="0" eaLnBrk="0" fontAlgn="base" hangingPunct="0">
      <a:spcBef>
        <a:spcPct val="0"/>
      </a:spcBef>
      <a:spcAft>
        <a:spcPct val="0"/>
      </a:spcAft>
      <a:defRPr sz="5400" b="1"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5400" b="1"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5400" b="1"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5400" b="1"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5400" b="1" kern="1200">
        <a:solidFill>
          <a:schemeClr val="tx1"/>
        </a:solidFill>
        <a:latin typeface="Verdana" pitchFamily="34" charset="0"/>
        <a:ea typeface="+mn-ea"/>
        <a:cs typeface="+mn-cs"/>
      </a:defRPr>
    </a:lvl5pPr>
    <a:lvl6pPr marL="2286000" algn="l" defTabSz="914400" rtl="0" eaLnBrk="1" latinLnBrk="0" hangingPunct="1">
      <a:defRPr sz="5400" b="1" kern="1200">
        <a:solidFill>
          <a:schemeClr val="tx1"/>
        </a:solidFill>
        <a:latin typeface="Verdana" pitchFamily="34" charset="0"/>
        <a:ea typeface="+mn-ea"/>
        <a:cs typeface="+mn-cs"/>
      </a:defRPr>
    </a:lvl6pPr>
    <a:lvl7pPr marL="2743200" algn="l" defTabSz="914400" rtl="0" eaLnBrk="1" latinLnBrk="0" hangingPunct="1">
      <a:defRPr sz="5400" b="1" kern="1200">
        <a:solidFill>
          <a:schemeClr val="tx1"/>
        </a:solidFill>
        <a:latin typeface="Verdana" pitchFamily="34" charset="0"/>
        <a:ea typeface="+mn-ea"/>
        <a:cs typeface="+mn-cs"/>
      </a:defRPr>
    </a:lvl7pPr>
    <a:lvl8pPr marL="3200400" algn="l" defTabSz="914400" rtl="0" eaLnBrk="1" latinLnBrk="0" hangingPunct="1">
      <a:defRPr sz="5400" b="1" kern="1200">
        <a:solidFill>
          <a:schemeClr val="tx1"/>
        </a:solidFill>
        <a:latin typeface="Verdana" pitchFamily="34" charset="0"/>
        <a:ea typeface="+mn-ea"/>
        <a:cs typeface="+mn-cs"/>
      </a:defRPr>
    </a:lvl8pPr>
    <a:lvl9pPr marL="3657600" algn="l" defTabSz="914400" rtl="0" eaLnBrk="1" latinLnBrk="0" hangingPunct="1">
      <a:defRPr sz="5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99"/>
    <a:srgbClr val="FF0000"/>
    <a:srgbClr val="663300"/>
    <a:srgbClr val="FF3399"/>
    <a:srgbClr val="CC00CC"/>
    <a:srgbClr val="FF9966"/>
    <a:srgbClr val="FF66CC"/>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134" autoAdjust="0"/>
    <p:restoredTop sz="86371" autoAdjust="0"/>
  </p:normalViewPr>
  <p:slideViewPr>
    <p:cSldViewPr>
      <p:cViewPr>
        <p:scale>
          <a:sx n="66" d="100"/>
          <a:sy n="66" d="100"/>
        </p:scale>
        <p:origin x="-762" y="-10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19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n-US" altLang="zh-TW"/>
          </a:p>
        </p:txBody>
      </p:sp>
      <p:sp>
        <p:nvSpPr>
          <p:cNvPr id="164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ltLang="zh-TW"/>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4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ltLang="zh-TW"/>
          </a:p>
        </p:txBody>
      </p:sp>
      <p:sp>
        <p:nvSpPr>
          <p:cNvPr id="164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9B29E744-2DFC-4E33-97EB-FBB705B112B0}" type="slidenum">
              <a:rPr lang="zh-TW" altLang="en-US"/>
              <a:pPr>
                <a:defRPr/>
              </a:pPr>
              <a:t>‹#›</a:t>
            </a:fld>
            <a:endParaRPr lang="en-US" altLang="zh-TW"/>
          </a:p>
        </p:txBody>
      </p:sp>
    </p:spTree>
    <p:extLst>
      <p:ext uri="{BB962C8B-B14F-4D97-AF65-F5344CB8AC3E}">
        <p14:creationId xmlns:p14="http://schemas.microsoft.com/office/powerpoint/2010/main" xmlns="" val="3584444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9813CD89-426B-4451-9377-DC59553C8059}" type="slidenum">
              <a:rPr lang="zh-TW" altLang="en-US" sz="1200" b="0" smtClean="0">
                <a:latin typeface="Arial" pitchFamily="34" charset="0"/>
              </a:rPr>
              <a:pPr/>
              <a:t>1</a:t>
            </a:fld>
            <a:endParaRPr lang="en-US" altLang="zh-TW" sz="1200" b="0"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57D3F76D-FC19-475E-B7A4-C92BECD78C86}" type="slidenum">
              <a:rPr lang="zh-TW" altLang="en-US" sz="1200" b="0" smtClean="0">
                <a:latin typeface="Arial" pitchFamily="34" charset="0"/>
              </a:rPr>
              <a:pPr/>
              <a:t>10</a:t>
            </a:fld>
            <a:endParaRPr lang="en-US" altLang="zh-TW" sz="1200" b="0" smtClean="0">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z="1400" dirty="0" smtClean="0">
              <a:latin typeface="標楷體" pitchFamily="65" charset="-120"/>
              <a:ea typeface="標楷體" pitchFamily="65"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A00AAFDB-E179-4197-AED7-0F77E7340B5C}" type="slidenum">
              <a:rPr lang="zh-TW" altLang="en-US" sz="1200" b="0" smtClean="0">
                <a:latin typeface="Arial" pitchFamily="34" charset="0"/>
              </a:rPr>
              <a:pPr/>
              <a:t>11</a:t>
            </a:fld>
            <a:endParaRPr lang="en-US" altLang="zh-TW" sz="1200" b="0"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zh-TW" altLang="en-US" sz="1400" dirty="0" smtClean="0">
              <a:latin typeface="標楷體" pitchFamily="65" charset="-120"/>
              <a:ea typeface="標楷體" pitchFamily="65" charset="-120"/>
            </a:endParaRPr>
          </a:p>
          <a:p>
            <a:pPr eaLnBrk="1" hangingPunct="1">
              <a:lnSpc>
                <a:spcPct val="90000"/>
              </a:lnSpc>
            </a:pPr>
            <a:r>
              <a:rPr lang="zh-TW" altLang="en-US" dirty="0" smtClean="0">
                <a:latin typeface="標楷體" pitchFamily="65" charset="-120"/>
                <a:ea typeface="標楷體" pitchFamily="65" charset="-12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66935894-B618-4DC5-9D5D-5BAFB232A0C1}" type="slidenum">
              <a:rPr lang="zh-TW" altLang="en-US" sz="1200" b="0" smtClean="0">
                <a:latin typeface="Arial" pitchFamily="34" charset="0"/>
              </a:rPr>
              <a:pPr/>
              <a:t>12</a:t>
            </a:fld>
            <a:endParaRPr lang="en-US" altLang="zh-TW" sz="1200" b="0"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80000"/>
              </a:lnSpc>
            </a:pPr>
            <a:r>
              <a:rPr lang="zh-TW" altLang="en-US" sz="1000" dirty="0" smtClean="0">
                <a:latin typeface="Arial" pitchFamily="34" charset="0"/>
              </a:rPr>
              <a:t/>
            </a:r>
            <a:br>
              <a:rPr lang="zh-TW" altLang="en-US" sz="1000" dirty="0" smtClean="0">
                <a:latin typeface="Arial" pitchFamily="34" charset="0"/>
              </a:rPr>
            </a:br>
            <a:endParaRPr lang="zh-TW" altLang="en-US" sz="1400" dirty="0" smtClean="0">
              <a:latin typeface="標楷體" pitchFamily="65" charset="-120"/>
              <a:ea typeface="標楷體" pitchFamily="65"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1740CA71-773E-4DE4-8C45-6C9BCCA5F861}" type="slidenum">
              <a:rPr lang="zh-TW" altLang="en-US" sz="1200" b="0" smtClean="0">
                <a:latin typeface="Arial" pitchFamily="34" charset="0"/>
              </a:rPr>
              <a:pPr/>
              <a:t>13</a:t>
            </a:fld>
            <a:endParaRPr lang="en-US" altLang="zh-TW" sz="1200" b="0"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en-US" sz="1400" dirty="0" smtClean="0">
                <a:latin typeface="標楷體" pitchFamily="65" charset="-120"/>
                <a:ea typeface="標楷體" pitchFamily="65" charset="-12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5B53089C-DEEB-4E8F-8FAE-FD1D809729B7}" type="slidenum">
              <a:rPr lang="zh-TW" altLang="en-US" sz="1200" b="0" smtClean="0">
                <a:latin typeface="Arial" pitchFamily="34" charset="0"/>
              </a:rPr>
              <a:pPr/>
              <a:t>14</a:t>
            </a:fld>
            <a:endParaRPr lang="en-US" altLang="zh-TW" sz="1200" b="0" smtClean="0">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55C4CAE8-8052-4F27-8222-E194983C8797}" type="slidenum">
              <a:rPr lang="zh-TW" altLang="en-US" sz="1200" b="0" smtClean="0">
                <a:latin typeface="Arial" pitchFamily="34" charset="0"/>
              </a:rPr>
              <a:pPr/>
              <a:t>15</a:t>
            </a:fld>
            <a:endParaRPr lang="en-US" altLang="zh-TW" sz="1200" b="0"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42575654-514F-4B10-AD64-470857099D19}" type="slidenum">
              <a:rPr lang="zh-TW" altLang="en-US" sz="1200" b="0" smtClean="0">
                <a:latin typeface="Arial" pitchFamily="34" charset="0"/>
              </a:rPr>
              <a:pPr/>
              <a:t>16</a:t>
            </a:fld>
            <a:endParaRPr lang="en-US" altLang="zh-TW" sz="1200" b="0" smtClean="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a:ln/>
        </p:spPr>
      </p:sp>
      <p:sp>
        <p:nvSpPr>
          <p:cNvPr id="10243" name="備忘稿版面配置區 2"/>
          <p:cNvSpPr>
            <a:spLocks noGrp="1"/>
          </p:cNvSpPr>
          <p:nvPr>
            <p:ph type="body" idx="1"/>
          </p:nvPr>
        </p:nvSpPr>
        <p:spPr>
          <a:noFill/>
          <a:ln/>
        </p:spPr>
        <p:txBody>
          <a:bodyPr/>
          <a:lstStyle/>
          <a:p>
            <a:endParaRPr lang="zh-TW" altLang="en-US" smtClean="0"/>
          </a:p>
        </p:txBody>
      </p:sp>
      <p:sp>
        <p:nvSpPr>
          <p:cNvPr id="10244" name="投影片編號版面配置區 3"/>
          <p:cNvSpPr>
            <a:spLocks noGrp="1"/>
          </p:cNvSpPr>
          <p:nvPr>
            <p:ph type="sldNum" sz="quarter" idx="5"/>
          </p:nvPr>
        </p:nvSpPr>
        <p:spPr>
          <a:noFill/>
        </p:spPr>
        <p:txBody>
          <a:bodyPr/>
          <a:lstStyle/>
          <a:p>
            <a:fld id="{D2644FC3-D7F2-4638-B2A7-03EA62DD1EBC}" type="slidenum">
              <a:rPr lang="zh-TW" altLang="en-US" smtClean="0"/>
              <a:pPr/>
              <a:t>21</a:t>
            </a:fld>
            <a:endParaRPr lang="en-US" altLang="zh-TW"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a:ln/>
        </p:spPr>
      </p:sp>
      <p:sp>
        <p:nvSpPr>
          <p:cNvPr id="11267" name="備忘稿版面配置區 2"/>
          <p:cNvSpPr>
            <a:spLocks noGrp="1"/>
          </p:cNvSpPr>
          <p:nvPr>
            <p:ph type="body" idx="1"/>
          </p:nvPr>
        </p:nvSpPr>
        <p:spPr>
          <a:noFill/>
          <a:ln/>
        </p:spPr>
        <p:txBody>
          <a:bodyPr/>
          <a:lstStyle/>
          <a:p>
            <a:endParaRPr lang="zh-TW" altLang="en-US" smtClean="0"/>
          </a:p>
        </p:txBody>
      </p:sp>
      <p:sp>
        <p:nvSpPr>
          <p:cNvPr id="11268" name="投影片編號版面配置區 3"/>
          <p:cNvSpPr>
            <a:spLocks noGrp="1"/>
          </p:cNvSpPr>
          <p:nvPr>
            <p:ph type="sldNum" sz="quarter" idx="5"/>
          </p:nvPr>
        </p:nvSpPr>
        <p:spPr>
          <a:noFill/>
        </p:spPr>
        <p:txBody>
          <a:bodyPr/>
          <a:lstStyle/>
          <a:p>
            <a:fld id="{45400B90-6034-40F7-9CFF-40828AE2BECC}" type="slidenum">
              <a:rPr lang="zh-TW" altLang="en-US" smtClean="0"/>
              <a:pPr/>
              <a:t>22</a:t>
            </a:fld>
            <a:endParaRPr lang="en-US" altLang="zh-TW"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a:ln/>
        </p:spPr>
      </p:sp>
      <p:sp>
        <p:nvSpPr>
          <p:cNvPr id="14339" name="備忘稿版面配置區 2"/>
          <p:cNvSpPr>
            <a:spLocks noGrp="1"/>
          </p:cNvSpPr>
          <p:nvPr>
            <p:ph type="body" idx="1"/>
          </p:nvPr>
        </p:nvSpPr>
        <p:spPr>
          <a:noFill/>
          <a:ln/>
        </p:spPr>
        <p:txBody>
          <a:bodyPr/>
          <a:lstStyle/>
          <a:p>
            <a:endParaRPr lang="zh-TW" altLang="en-US" smtClean="0"/>
          </a:p>
        </p:txBody>
      </p:sp>
      <p:sp>
        <p:nvSpPr>
          <p:cNvPr id="14340" name="投影片編號版面配置區 3"/>
          <p:cNvSpPr>
            <a:spLocks noGrp="1"/>
          </p:cNvSpPr>
          <p:nvPr>
            <p:ph type="sldNum" sz="quarter" idx="5"/>
          </p:nvPr>
        </p:nvSpPr>
        <p:spPr>
          <a:noFill/>
        </p:spPr>
        <p:txBody>
          <a:bodyPr/>
          <a:lstStyle/>
          <a:p>
            <a:fld id="{549B41A3-C451-46DF-A1FE-861B08A975B8}" type="slidenum">
              <a:rPr lang="zh-TW" altLang="en-US" smtClean="0"/>
              <a:pPr/>
              <a:t>23</a:t>
            </a:fld>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488341BA-1442-4216-8810-7D155582FDD7}" type="slidenum">
              <a:rPr lang="zh-TW" altLang="en-US" sz="1200" b="0" smtClean="0">
                <a:latin typeface="Arial" pitchFamily="34" charset="0"/>
              </a:rPr>
              <a:pPr/>
              <a:t>2</a:t>
            </a:fld>
            <a:endParaRPr lang="en-US" altLang="zh-TW" sz="1200" b="0"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CDCD9F3A-4FE2-40E1-A18C-3666763CD53C}" type="slidenum">
              <a:rPr lang="zh-TW" altLang="en-US" sz="1200" b="0" smtClean="0">
                <a:latin typeface="Arial" pitchFamily="34" charset="0"/>
              </a:rPr>
              <a:pPr/>
              <a:t>3</a:t>
            </a:fld>
            <a:endParaRPr lang="en-US" altLang="zh-TW" sz="1200" b="0"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63582EBF-F524-494F-86DA-003CE4C03F89}" type="slidenum">
              <a:rPr lang="zh-TW" altLang="en-US" sz="1200" b="0" smtClean="0">
                <a:latin typeface="Arial" pitchFamily="34" charset="0"/>
              </a:rPr>
              <a:pPr/>
              <a:t>4</a:t>
            </a:fld>
            <a:endParaRPr lang="en-US" altLang="zh-TW" sz="1200" b="0" smtClean="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0F3AA5BA-2517-4497-AE86-6A2E73065019}" type="slidenum">
              <a:rPr lang="zh-TW" altLang="en-US" sz="1200" b="0" smtClean="0">
                <a:latin typeface="Arial" pitchFamily="34" charset="0"/>
              </a:rPr>
              <a:pPr/>
              <a:t>5</a:t>
            </a:fld>
            <a:endParaRPr lang="en-US" altLang="zh-TW" sz="1200" b="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8B6FF24D-7A06-49AF-BC8C-8B450BEC3131}" type="slidenum">
              <a:rPr lang="zh-TW" altLang="en-US" sz="1200" b="0" smtClean="0">
                <a:latin typeface="Arial" pitchFamily="34" charset="0"/>
              </a:rPr>
              <a:pPr/>
              <a:t>6</a:t>
            </a:fld>
            <a:endParaRPr lang="en-US" altLang="zh-TW" sz="1200" b="0"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D9A47654-1C1C-48D4-B455-19F381D3C6E1}" type="slidenum">
              <a:rPr lang="zh-TW" altLang="en-US" sz="1200" b="0" smtClean="0">
                <a:latin typeface="Arial" pitchFamily="34" charset="0"/>
              </a:rPr>
              <a:pPr/>
              <a:t>7</a:t>
            </a:fld>
            <a:endParaRPr lang="en-US" altLang="zh-TW" sz="1200" b="0" smtClean="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FFBD832D-5B19-4028-907E-6FF2F6B15395}" type="slidenum">
              <a:rPr lang="zh-TW" altLang="en-US" sz="1200" b="0" smtClean="0">
                <a:latin typeface="Arial" pitchFamily="34" charset="0"/>
              </a:rPr>
              <a:pPr/>
              <a:t>8</a:t>
            </a:fld>
            <a:endParaRPr lang="en-US" altLang="zh-TW" sz="1200" b="0"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TW"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fld id="{724B42BB-77DC-4369-867C-C1E69CD5EBC7}" type="slidenum">
              <a:rPr lang="zh-TW" altLang="en-US" sz="1200" b="0" smtClean="0">
                <a:latin typeface="Arial" pitchFamily="34" charset="0"/>
              </a:rPr>
              <a:pPr/>
              <a:t>9</a:t>
            </a:fld>
            <a:endParaRPr lang="en-US" altLang="zh-TW" sz="1200" b="0"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zh-TW"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FE910239-06A1-485D-B0E6-9E24725CF631}" type="datetimeFigureOut">
              <a:rPr lang="en-US" altLang="zh-TW" smtClean="0"/>
              <a:pPr>
                <a:defRPr/>
              </a:pPr>
              <a:t>12/11/2010</a:t>
            </a:fld>
            <a:endParaRPr lang="en-US" altLang="zh-TW"/>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zh-CN"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34E44F0-C980-4D8C-B9BC-4B05D99E1213}" type="slidenum">
              <a:rPr lang="en-US" smtClean="0"/>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32EA6A92-F2DA-4A17-B9B4-E412FE9A4A70}" type="datetimeFigureOut">
              <a:rPr lang="en-US" altLang="zh-TW" smtClean="0"/>
              <a:pPr>
                <a:defRPr/>
              </a:pPr>
              <a:t>12/11/2010</a:t>
            </a:fld>
            <a:endParaRPr lang="en-US" altLang="zh-TW"/>
          </a:p>
        </p:txBody>
      </p:sp>
      <p:sp>
        <p:nvSpPr>
          <p:cNvPr id="5" name="頁尾版面配置區 4"/>
          <p:cNvSpPr>
            <a:spLocks noGrp="1"/>
          </p:cNvSpPr>
          <p:nvPr>
            <p:ph type="ftr" sz="quarter" idx="11"/>
          </p:nvPr>
        </p:nvSpPr>
        <p:spPr/>
        <p:txBody>
          <a:bodyPr/>
          <a:lstStyle/>
          <a:p>
            <a:pPr>
              <a:defRPr/>
            </a:pPr>
            <a:endParaRPr lang="zh-CN" altLang="en-US"/>
          </a:p>
        </p:txBody>
      </p:sp>
      <p:sp>
        <p:nvSpPr>
          <p:cNvPr id="6" name="投影片編號版面配置區 5"/>
          <p:cNvSpPr>
            <a:spLocks noGrp="1"/>
          </p:cNvSpPr>
          <p:nvPr>
            <p:ph type="sldNum" sz="quarter" idx="12"/>
          </p:nvPr>
        </p:nvSpPr>
        <p:spPr/>
        <p:txBody>
          <a:bodyPr/>
          <a:lstStyle/>
          <a:p>
            <a:pPr>
              <a:defRPr/>
            </a:pPr>
            <a:fld id="{BBEF3FF7-69EB-4684-A259-455D0483DE3C}" type="slidenum">
              <a:rPr lang="en-US" smtClean="0"/>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pPr>
              <a:defRPr/>
            </a:pPr>
            <a:fld id="{EB77A22C-F9C9-4A03-A823-E1D4CE82E37F}" type="datetimeFigureOut">
              <a:rPr lang="en-US" altLang="zh-TW" smtClean="0"/>
              <a:pPr>
                <a:defRPr/>
              </a:pPr>
              <a:t>12/11/2010</a:t>
            </a:fld>
            <a:endParaRPr lang="en-US" altLang="zh-TW"/>
          </a:p>
        </p:txBody>
      </p:sp>
      <p:sp>
        <p:nvSpPr>
          <p:cNvPr id="5" name="頁尾版面配置區 4"/>
          <p:cNvSpPr>
            <a:spLocks noGrp="1"/>
          </p:cNvSpPr>
          <p:nvPr>
            <p:ph type="ftr" sz="quarter" idx="11"/>
          </p:nvPr>
        </p:nvSpPr>
        <p:spPr>
          <a:xfrm>
            <a:off x="457201" y="6248207"/>
            <a:ext cx="5573483" cy="365125"/>
          </a:xfrm>
        </p:spPr>
        <p:txBody>
          <a:bodyPr/>
          <a:lstStyle/>
          <a:p>
            <a:pPr>
              <a:defRPr/>
            </a:pPr>
            <a:endParaRPr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pPr>
              <a:defRPr/>
            </a:pPr>
            <a:fld id="{EACF0FED-D1EF-405D-992C-1184344D8749}" type="slidenum">
              <a:rPr lang="en-US" smtClean="0"/>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pPr>
              <a:defRPr/>
            </a:pPr>
            <a:fld id="{8D6B632D-0449-414D-8A0F-13DE3292AA14}" type="datetimeFigureOut">
              <a:rPr lang="en-US" altLang="zh-TW" smtClean="0"/>
              <a:pPr>
                <a:defRPr/>
              </a:pPr>
              <a:t>12/11/2010</a:t>
            </a:fld>
            <a:endParaRPr lang="en-US" altLang="zh-TW"/>
          </a:p>
        </p:txBody>
      </p:sp>
      <p:sp>
        <p:nvSpPr>
          <p:cNvPr id="5" name="頁尾版面配置區 4"/>
          <p:cNvSpPr>
            <a:spLocks noGrp="1"/>
          </p:cNvSpPr>
          <p:nvPr>
            <p:ph type="ftr" sz="quarter" idx="11"/>
          </p:nvPr>
        </p:nvSpPr>
        <p:spPr/>
        <p:txBody>
          <a:bodyPr/>
          <a:lstStyle/>
          <a:p>
            <a:pPr>
              <a:defRPr/>
            </a:pPr>
            <a:endParaRPr lang="zh-CN"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pPr>
              <a:defRPr/>
            </a:pPr>
            <a:fld id="{0B894133-6C41-4742-8588-48BD9C0587DD}" type="slidenum">
              <a:rPr lang="en-US" smtClean="0"/>
              <a:pPr>
                <a:defRPr/>
              </a:pPr>
              <a:t>‹#›</a:t>
            </a:fld>
            <a:endParaRPr lang="zh-CN"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pPr>
              <a:defRPr/>
            </a:pPr>
            <a:fld id="{B8DCAF69-433A-49DA-92ED-CE1FEA47C6B2}" type="datetimeFigureOut">
              <a:rPr lang="en-US" altLang="zh-TW" smtClean="0"/>
              <a:pPr>
                <a:defRPr/>
              </a:pPr>
              <a:t>12/11/2010</a:t>
            </a:fld>
            <a:endParaRPr lang="en-US" altLang="zh-TW"/>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99862BA9-8AF4-44AC-A389-EDC1C05D06C9}" type="slidenum">
              <a:rPr lang="en-US" smtClean="0"/>
              <a:pPr>
                <a:defRPr/>
              </a:pPr>
              <a:t>‹#›</a:t>
            </a:fld>
            <a:endParaRPr lang="zh-CN" altLang="en-US"/>
          </a:p>
        </p:txBody>
      </p:sp>
      <p:sp>
        <p:nvSpPr>
          <p:cNvPr id="14" name="頁尾版面配置區 13"/>
          <p:cNvSpPr>
            <a:spLocks noGrp="1"/>
          </p:cNvSpPr>
          <p:nvPr>
            <p:ph type="ftr" sz="quarter" idx="12"/>
          </p:nvPr>
        </p:nvSpPr>
        <p:spPr/>
        <p:txBody>
          <a:bodyPr/>
          <a:lstStyle/>
          <a:p>
            <a:pPr>
              <a:defRPr/>
            </a:pP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pPr>
              <a:defRPr/>
            </a:pPr>
            <a:fld id="{75657E57-3E98-4362-A955-0D577709C02C}" type="datetimeFigureOut">
              <a:rPr lang="en-US" altLang="zh-TW" smtClean="0"/>
              <a:pPr>
                <a:defRPr/>
              </a:pPr>
              <a:t>12/11/2010</a:t>
            </a:fld>
            <a:endParaRPr lang="en-US" altLang="zh-TW"/>
          </a:p>
        </p:txBody>
      </p:sp>
      <p:sp>
        <p:nvSpPr>
          <p:cNvPr id="10" name="投影片編號版面配置區 9"/>
          <p:cNvSpPr>
            <a:spLocks noGrp="1"/>
          </p:cNvSpPr>
          <p:nvPr>
            <p:ph type="sldNum" sz="quarter" idx="16"/>
          </p:nvPr>
        </p:nvSpPr>
        <p:spPr/>
        <p:txBody>
          <a:bodyPr rtlCol="0"/>
          <a:lstStyle/>
          <a:p>
            <a:pPr>
              <a:defRPr/>
            </a:pPr>
            <a:fld id="{39A75177-1AF4-4337-A61C-901DCC3A578C}" type="slidenum">
              <a:rPr lang="en-US" smtClean="0"/>
              <a:pPr>
                <a:defRPr/>
              </a:pPr>
              <a:t>‹#›</a:t>
            </a:fld>
            <a:endParaRPr lang="zh-CN" altLang="en-US"/>
          </a:p>
        </p:txBody>
      </p:sp>
      <p:sp>
        <p:nvSpPr>
          <p:cNvPr id="12" name="頁尾版面配置區 11"/>
          <p:cNvSpPr>
            <a:spLocks noGrp="1"/>
          </p:cNvSpPr>
          <p:nvPr>
            <p:ph type="ftr" sz="quarter" idx="17"/>
          </p:nvPr>
        </p:nvSpPr>
        <p:spPr/>
        <p:txBody>
          <a:bodyPr rtlCol="0"/>
          <a:lstStyle/>
          <a:p>
            <a:pPr>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pPr>
              <a:defRPr/>
            </a:pPr>
            <a:fld id="{389D58DA-CA9E-4F1A-A6FB-6CAA90B13C72}" type="datetimeFigureOut">
              <a:rPr lang="en-US" altLang="zh-TW" smtClean="0"/>
              <a:pPr>
                <a:defRPr/>
              </a:pPr>
              <a:t>12/11/2010</a:t>
            </a:fld>
            <a:endParaRPr lang="en-US" altLang="zh-TW"/>
          </a:p>
        </p:txBody>
      </p:sp>
      <p:sp>
        <p:nvSpPr>
          <p:cNvPr id="12" name="投影片編號版面配置區 11"/>
          <p:cNvSpPr>
            <a:spLocks noGrp="1"/>
          </p:cNvSpPr>
          <p:nvPr>
            <p:ph type="sldNum" sz="quarter" idx="16"/>
          </p:nvPr>
        </p:nvSpPr>
        <p:spPr/>
        <p:txBody>
          <a:bodyPr rtlCol="0"/>
          <a:lstStyle/>
          <a:p>
            <a:pPr>
              <a:defRPr/>
            </a:pPr>
            <a:fld id="{BCABC5FE-898C-4B34-8313-08CA5C72B485}" type="slidenum">
              <a:rPr lang="en-US" smtClean="0"/>
              <a:pPr>
                <a:defRPr/>
              </a:pPr>
              <a:t>‹#›</a:t>
            </a:fld>
            <a:endParaRPr lang="zh-CN" altLang="en-US"/>
          </a:p>
        </p:txBody>
      </p:sp>
      <p:sp>
        <p:nvSpPr>
          <p:cNvPr id="14" name="頁尾版面配置區 13"/>
          <p:cNvSpPr>
            <a:spLocks noGrp="1"/>
          </p:cNvSpPr>
          <p:nvPr>
            <p:ph type="ftr" sz="quarter" idx="17"/>
          </p:nvPr>
        </p:nvSpPr>
        <p:spPr/>
        <p:txBody>
          <a:bodyPr rtlCol="0"/>
          <a:lstStyle/>
          <a:p>
            <a:pPr>
              <a:defRPr/>
            </a:pPr>
            <a:endParaRPr lang="zh-CN"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fld id="{76F6B126-791A-4F1E-9A9B-0EFDCB8A39C8}" type="datetimeFigureOut">
              <a:rPr lang="en-US" altLang="zh-TW" smtClean="0"/>
              <a:pPr>
                <a:defRPr/>
              </a:pPr>
              <a:t>12/11/2010</a:t>
            </a:fld>
            <a:endParaRPr lang="en-US" altLang="zh-TW"/>
          </a:p>
        </p:txBody>
      </p:sp>
      <p:sp>
        <p:nvSpPr>
          <p:cNvPr id="4" name="頁尾版面配置區 3"/>
          <p:cNvSpPr>
            <a:spLocks noGrp="1"/>
          </p:cNvSpPr>
          <p:nvPr>
            <p:ph type="ftr" sz="quarter" idx="11"/>
          </p:nvPr>
        </p:nvSpPr>
        <p:spPr/>
        <p:txBody>
          <a:bodyPr/>
          <a:lstStyle/>
          <a:p>
            <a:pPr>
              <a:defRPr/>
            </a:pPr>
            <a:endParaRPr lang="zh-CN"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pPr>
              <a:defRPr/>
            </a:pPr>
            <a:fld id="{7AB76603-AE7A-48E9-8B37-A8F361C49032}" type="slidenum">
              <a:rPr lang="en-US" smtClean="0"/>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85D7EA1B-CBEB-44F9-BE2B-1F74164FC4C4}" type="datetimeFigureOut">
              <a:rPr lang="en-US" altLang="zh-TW" smtClean="0"/>
              <a:pPr>
                <a:defRPr/>
              </a:pPr>
              <a:t>12/11/2010</a:t>
            </a:fld>
            <a:endParaRPr lang="en-US" altLang="zh-TW"/>
          </a:p>
        </p:txBody>
      </p:sp>
      <p:sp>
        <p:nvSpPr>
          <p:cNvPr id="3" name="頁尾版面配置區 2"/>
          <p:cNvSpPr>
            <a:spLocks noGrp="1"/>
          </p:cNvSpPr>
          <p:nvPr>
            <p:ph type="ftr" sz="quarter" idx="11"/>
          </p:nvPr>
        </p:nvSpPr>
        <p:spPr/>
        <p:txBody>
          <a:bodyPr/>
          <a:lstStyle/>
          <a:p>
            <a:pPr>
              <a:defRPr/>
            </a:pPr>
            <a:endParaRPr lang="zh-CN"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A9764433-6DF0-4823-954E-B1D71A08692D}" type="slidenum">
              <a:rPr lang="en-US" smtClean="0"/>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pPr>
              <a:defRPr/>
            </a:pPr>
            <a:fld id="{A50CEAD2-53A4-4EE7-8A3D-85AC43E0AC89}" type="datetimeFigureOut">
              <a:rPr lang="en-US" altLang="zh-TW" smtClean="0"/>
              <a:pPr>
                <a:defRPr/>
              </a:pPr>
              <a:t>12/11/2010</a:t>
            </a:fld>
            <a:endParaRPr lang="en-US" altLang="zh-TW"/>
          </a:p>
        </p:txBody>
      </p:sp>
      <p:sp>
        <p:nvSpPr>
          <p:cNvPr id="6" name="頁尾版面配置區 5"/>
          <p:cNvSpPr>
            <a:spLocks noGrp="1"/>
          </p:cNvSpPr>
          <p:nvPr>
            <p:ph type="ftr" sz="quarter" idx="11"/>
          </p:nvPr>
        </p:nvSpPr>
        <p:spPr/>
        <p:txBody>
          <a:bodyPr/>
          <a:lstStyle/>
          <a:p>
            <a:pPr>
              <a:defRPr/>
            </a:pPr>
            <a:endParaRPr lang="zh-CN"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pPr>
              <a:defRPr/>
            </a:pPr>
            <a:fld id="{12A576E5-B11C-4387-8EC2-E0A7E5D9B533}" type="slidenum">
              <a:rPr lang="en-US" smtClean="0"/>
              <a:pPr>
                <a:defRPr/>
              </a:pPr>
              <a:t>‹#›</a:t>
            </a:fld>
            <a:endParaRPr lang="zh-CN"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pPr>
              <a:defRPr/>
            </a:pPr>
            <a:fld id="{9CE86DDA-A7D7-4418-85E3-9035567D2BD6}" type="datetimeFigureOut">
              <a:rPr lang="en-US" altLang="zh-TW" smtClean="0"/>
              <a:pPr>
                <a:defRPr/>
              </a:pPr>
              <a:t>12/11/2010</a:t>
            </a:fld>
            <a:endParaRPr lang="en-US" altLang="zh-TW"/>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pPr>
              <a:defRPr/>
            </a:pPr>
            <a:fld id="{C6836937-E442-4B12-AE58-A5E230C634F3}" type="slidenum">
              <a:rPr lang="en-US" smtClean="0"/>
              <a:pPr>
                <a:defRPr/>
              </a:pPr>
              <a:t>‹#›</a:t>
            </a:fld>
            <a:endParaRPr lang="zh-CN" altLang="en-US"/>
          </a:p>
        </p:txBody>
      </p:sp>
      <p:sp>
        <p:nvSpPr>
          <p:cNvPr id="14" name="頁尾版面配置區 13"/>
          <p:cNvSpPr>
            <a:spLocks noGrp="1"/>
          </p:cNvSpPr>
          <p:nvPr>
            <p:ph type="ftr" sz="quarter" idx="12"/>
          </p:nvPr>
        </p:nvSpPr>
        <p:spPr>
          <a:xfrm>
            <a:off x="1600200" y="6248206"/>
            <a:ext cx="4572000" cy="365125"/>
          </a:xfrm>
        </p:spPr>
        <p:txBody>
          <a:bodyPr rtlCol="0"/>
          <a:lstStyle/>
          <a:p>
            <a:pPr>
              <a:defRPr/>
            </a:pPr>
            <a:endParaRPr lang="zh-CN"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B8DCAF69-433A-49DA-92ED-CE1FEA47C6B2}" type="datetimeFigureOut">
              <a:rPr lang="en-US" altLang="zh-TW" smtClean="0"/>
              <a:pPr>
                <a:defRPr/>
              </a:pPr>
              <a:t>12/11/2010</a:t>
            </a:fld>
            <a:endParaRPr lang="en-US" altLang="zh-TW"/>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zh-CN"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99862BA9-8AF4-44AC-A389-EDC1C05D06C9}" type="slidenum">
              <a:rPr lang="en-US" smtClean="0"/>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upload.wikimedia.org/wikipedia/en/6/6c/James_Joyce.jpg"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asv.vatican.va/home_en.htm" TargetMode="Externa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hyperlink" Target="http://www.barnesfoundation.org/index.html" TargetMode="External"/><Relationship Id="rId5" Type="http://schemas.openxmlformats.org/officeDocument/2006/relationships/hyperlink" Target="http://en.wikipedia.org/wiki/Albert_C._Barnes" TargetMode="External"/><Relationship Id="rId4" Type="http://schemas.openxmlformats.org/officeDocument/2006/relationships/hyperlink" Target="http://en.wikipedia.org/wiki/J._D._Salinger"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6.wmf"/><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143668" y="2012685"/>
            <a:ext cx="8640763" cy="1647825"/>
          </a:xfrm>
          <a:solidFill>
            <a:srgbClr val="FFFF00">
              <a:alpha val="20000"/>
            </a:srgbClr>
          </a:solidFill>
        </p:spPr>
        <p:txBody>
          <a:bodyPr rtlCol="0">
            <a:normAutofit/>
          </a:bodyPr>
          <a:lstStyle/>
          <a:p>
            <a:pPr algn="ctr" eaLnBrk="1" fontAlgn="auto" hangingPunct="1">
              <a:spcAft>
                <a:spcPts val="0"/>
              </a:spcAft>
              <a:defRPr/>
            </a:pPr>
            <a:r>
              <a:rPr kumimoji="1" lang="en-US" altLang="zh-TW" sz="3200" dirty="0" smtClean="0">
                <a:solidFill>
                  <a:schemeClr val="tx2">
                    <a:lumMod val="50000"/>
                    <a:lumOff val="50000"/>
                  </a:schemeClr>
                </a:solidFill>
                <a:effectLst>
                  <a:outerShdw blurRad="38100" dist="38100" dir="2700000" algn="tl">
                    <a:srgbClr val="000000">
                      <a:alpha val="43137"/>
                    </a:srgbClr>
                  </a:outerShdw>
                </a:effectLst>
                <a:latin typeface="Kozuka Gothic Pro B" pitchFamily="34" charset="-128"/>
                <a:ea typeface="Kozuka Gothic Pro B" pitchFamily="34" charset="-128"/>
              </a:rPr>
              <a:t>Access to Special Collections in the Humanities : </a:t>
            </a:r>
            <a:br>
              <a:rPr kumimoji="1" lang="en-US" altLang="zh-TW" sz="3200" dirty="0" smtClean="0">
                <a:solidFill>
                  <a:schemeClr val="tx2">
                    <a:lumMod val="50000"/>
                    <a:lumOff val="50000"/>
                  </a:schemeClr>
                </a:solidFill>
                <a:effectLst>
                  <a:outerShdw blurRad="38100" dist="38100" dir="2700000" algn="tl">
                    <a:srgbClr val="000000">
                      <a:alpha val="43137"/>
                    </a:srgbClr>
                  </a:outerShdw>
                </a:effectLst>
                <a:latin typeface="Kozuka Gothic Pro B" pitchFamily="34" charset="-128"/>
                <a:ea typeface="Kozuka Gothic Pro B" pitchFamily="34" charset="-128"/>
              </a:rPr>
            </a:br>
            <a:r>
              <a:rPr kumimoji="1" lang="en-US" altLang="zh-TW" sz="3200" dirty="0" smtClean="0">
                <a:solidFill>
                  <a:schemeClr val="tx2">
                    <a:lumMod val="50000"/>
                    <a:lumOff val="50000"/>
                  </a:schemeClr>
                </a:solidFill>
                <a:effectLst>
                  <a:outerShdw blurRad="38100" dist="38100" dir="2700000" algn="tl">
                    <a:srgbClr val="000000">
                      <a:alpha val="43137"/>
                    </a:srgbClr>
                  </a:outerShdw>
                </a:effectLst>
                <a:latin typeface="Kozuka Gothic Pro B" pitchFamily="34" charset="-128"/>
                <a:ea typeface="Kozuka Gothic Pro B" pitchFamily="34" charset="-128"/>
              </a:rPr>
              <a:t>Who’s Guarding the Gates and Why?</a:t>
            </a:r>
            <a:endParaRPr kumimoji="1" lang="en-US" altLang="zh-TW" sz="3200" dirty="0" smtClean="0">
              <a:solidFill>
                <a:srgbClr val="FFC000"/>
              </a:solidFill>
              <a:effectLst>
                <a:outerShdw blurRad="38100" dist="38100" dir="2700000" algn="tl">
                  <a:srgbClr val="000000">
                    <a:alpha val="43137"/>
                  </a:srgbClr>
                </a:outerShdw>
              </a:effectLst>
              <a:latin typeface="Kozuka Gothic Pro B" pitchFamily="34" charset="-128"/>
              <a:ea typeface="Kozuka Gothic Pro B" pitchFamily="34" charset="-128"/>
            </a:endParaRPr>
          </a:p>
        </p:txBody>
      </p:sp>
      <p:sp>
        <p:nvSpPr>
          <p:cNvPr id="4099" name="Rectangle 3"/>
          <p:cNvSpPr>
            <a:spLocks noGrp="1" noChangeArrowheads="1"/>
          </p:cNvSpPr>
          <p:nvPr>
            <p:ph type="subTitle" idx="1"/>
          </p:nvPr>
        </p:nvSpPr>
        <p:spPr>
          <a:xfrm>
            <a:off x="684213" y="3716338"/>
            <a:ext cx="8208962" cy="3429000"/>
          </a:xfrm>
        </p:spPr>
        <p:txBody>
          <a:bodyPr/>
          <a:lstStyle/>
          <a:p>
            <a:pPr eaLnBrk="1" hangingPunct="1"/>
            <a:endParaRPr lang="zh-TW" altLang="en-US" dirty="0" smtClean="0">
              <a:solidFill>
                <a:schemeClr val="tx1"/>
              </a:solidFill>
              <a:ea typeface="標楷體" pitchFamily="65" charset="-120"/>
            </a:endParaRPr>
          </a:p>
          <a:p>
            <a:pPr eaLnBrk="1" hangingPunct="1"/>
            <a:r>
              <a:rPr lang="zh-TW" altLang="en-US" dirty="0" smtClean="0">
                <a:solidFill>
                  <a:schemeClr val="tx1"/>
                </a:solidFill>
                <a:ea typeface="標楷體" pitchFamily="65" charset="-120"/>
              </a:rPr>
              <a:t>任課老師：</a:t>
            </a:r>
            <a:r>
              <a:rPr lang="zh-TW" altLang="en-US" dirty="0" smtClean="0">
                <a:solidFill>
                  <a:srgbClr val="000099"/>
                </a:solidFill>
                <a:ea typeface="標楷體" pitchFamily="65" charset="-120"/>
              </a:rPr>
              <a:t>邱子恆 老師</a:t>
            </a:r>
          </a:p>
          <a:p>
            <a:pPr eaLnBrk="1" hangingPunct="1"/>
            <a:r>
              <a:rPr lang="zh-TW" altLang="en-US" dirty="0" smtClean="0">
                <a:solidFill>
                  <a:schemeClr val="tx1"/>
                </a:solidFill>
                <a:ea typeface="標楷體" pitchFamily="65" charset="-120"/>
              </a:rPr>
              <a:t>組員</a:t>
            </a:r>
            <a:r>
              <a:rPr lang="en-US" altLang="zh-TW" dirty="0" smtClean="0">
                <a:solidFill>
                  <a:schemeClr val="tx1"/>
                </a:solidFill>
                <a:ea typeface="標楷體" pitchFamily="65" charset="-120"/>
              </a:rPr>
              <a:t>:  </a:t>
            </a:r>
            <a:r>
              <a:rPr lang="zh-TW" altLang="en-US" dirty="0" smtClean="0">
                <a:solidFill>
                  <a:schemeClr val="tx1"/>
                </a:solidFill>
                <a:ea typeface="標楷體" pitchFamily="65" charset="-120"/>
              </a:rPr>
              <a:t>   </a:t>
            </a:r>
            <a:r>
              <a:rPr kumimoji="1" lang="en-US" altLang="zh-TW" dirty="0" smtClean="0">
                <a:solidFill>
                  <a:srgbClr val="000099"/>
                </a:solidFill>
                <a:latin typeface="標楷體" pitchFamily="65" charset="-120"/>
                <a:ea typeface="標楷體" pitchFamily="65" charset="-120"/>
              </a:rPr>
              <a:t>498100027  </a:t>
            </a:r>
            <a:r>
              <a:rPr kumimoji="1" lang="zh-TW" altLang="en-US" dirty="0" smtClean="0">
                <a:solidFill>
                  <a:srgbClr val="000099"/>
                </a:solidFill>
                <a:latin typeface="標楷體" pitchFamily="65" charset="-120"/>
                <a:ea typeface="標楷體" pitchFamily="65" charset="-120"/>
              </a:rPr>
              <a:t>李韻萱  </a:t>
            </a:r>
            <a:r>
              <a:rPr kumimoji="1" lang="en-US" altLang="zh-TW" dirty="0" smtClean="0">
                <a:solidFill>
                  <a:srgbClr val="000099"/>
                </a:solidFill>
                <a:latin typeface="標楷體" pitchFamily="65" charset="-120"/>
                <a:ea typeface="標楷體" pitchFamily="65" charset="-120"/>
              </a:rPr>
              <a:t>498100012</a:t>
            </a:r>
            <a:r>
              <a:rPr kumimoji="1" lang="zh-TW" altLang="en-US" dirty="0" smtClean="0">
                <a:solidFill>
                  <a:srgbClr val="000099"/>
                </a:solidFill>
                <a:latin typeface="標楷體" pitchFamily="65" charset="-120"/>
                <a:ea typeface="標楷體" pitchFamily="65" charset="-120"/>
              </a:rPr>
              <a:t> 徐　清</a:t>
            </a:r>
            <a:br>
              <a:rPr kumimoji="1" lang="zh-TW" altLang="en-US" dirty="0" smtClean="0">
                <a:solidFill>
                  <a:srgbClr val="000099"/>
                </a:solidFill>
                <a:latin typeface="標楷體" pitchFamily="65" charset="-120"/>
                <a:ea typeface="標楷體" pitchFamily="65" charset="-120"/>
              </a:rPr>
            </a:br>
            <a:r>
              <a:rPr kumimoji="1" lang="zh-TW" altLang="en-US" dirty="0" smtClean="0">
                <a:solidFill>
                  <a:srgbClr val="000099"/>
                </a:solidFill>
                <a:latin typeface="標楷體" pitchFamily="65" charset="-120"/>
                <a:ea typeface="標楷體" pitchFamily="65" charset="-120"/>
              </a:rPr>
              <a:t>       </a:t>
            </a:r>
            <a:r>
              <a:rPr kumimoji="1" lang="en-US" altLang="zh-TW" dirty="0" smtClean="0">
                <a:solidFill>
                  <a:srgbClr val="000099"/>
                </a:solidFill>
                <a:latin typeface="標楷體" pitchFamily="65" charset="-120"/>
                <a:ea typeface="標楷體" pitchFamily="65" charset="-120"/>
              </a:rPr>
              <a:t>498100024  </a:t>
            </a:r>
            <a:r>
              <a:rPr kumimoji="1" lang="zh-TW" altLang="en-US" dirty="0" smtClean="0">
                <a:solidFill>
                  <a:srgbClr val="000099"/>
                </a:solidFill>
                <a:latin typeface="標楷體" pitchFamily="65" charset="-120"/>
                <a:ea typeface="標楷體" pitchFamily="65" charset="-120"/>
              </a:rPr>
              <a:t>馮家華  </a:t>
            </a:r>
            <a:r>
              <a:rPr kumimoji="1" lang="en-US" altLang="zh-TW" dirty="0" smtClean="0">
                <a:solidFill>
                  <a:srgbClr val="000099"/>
                </a:solidFill>
                <a:latin typeface="標楷體" pitchFamily="65" charset="-120"/>
                <a:ea typeface="標楷體" pitchFamily="65" charset="-120"/>
              </a:rPr>
              <a:t>498100048 </a:t>
            </a:r>
            <a:r>
              <a:rPr kumimoji="1" lang="zh-TW" altLang="en-US" dirty="0" smtClean="0">
                <a:solidFill>
                  <a:srgbClr val="000099"/>
                </a:solidFill>
                <a:latin typeface="標楷體" pitchFamily="65" charset="-120"/>
                <a:ea typeface="標楷體" pitchFamily="65" charset="-120"/>
              </a:rPr>
              <a:t>鄭惠溱</a:t>
            </a:r>
            <a:br>
              <a:rPr kumimoji="1" lang="zh-TW" altLang="en-US" dirty="0" smtClean="0">
                <a:solidFill>
                  <a:srgbClr val="000099"/>
                </a:solidFill>
                <a:latin typeface="標楷體" pitchFamily="65" charset="-120"/>
                <a:ea typeface="標楷體" pitchFamily="65" charset="-120"/>
              </a:rPr>
            </a:br>
            <a:r>
              <a:rPr kumimoji="1" lang="zh-TW" altLang="en-US" dirty="0" smtClean="0">
                <a:solidFill>
                  <a:srgbClr val="000099"/>
                </a:solidFill>
                <a:latin typeface="標楷體" pitchFamily="65" charset="-120"/>
                <a:ea typeface="標楷體" pitchFamily="65" charset="-120"/>
              </a:rPr>
              <a:t>       </a:t>
            </a:r>
            <a:r>
              <a:rPr kumimoji="1" lang="en-US" altLang="zh-TW" dirty="0" smtClean="0">
                <a:solidFill>
                  <a:srgbClr val="000099"/>
                </a:solidFill>
                <a:latin typeface="標楷體" pitchFamily="65" charset="-120"/>
                <a:ea typeface="標楷體" pitchFamily="65" charset="-120"/>
              </a:rPr>
              <a:t>498100062  </a:t>
            </a:r>
            <a:r>
              <a:rPr kumimoji="1" lang="zh-TW" altLang="en-US" dirty="0" smtClean="0">
                <a:solidFill>
                  <a:srgbClr val="000099"/>
                </a:solidFill>
                <a:latin typeface="標楷體" pitchFamily="65" charset="-120"/>
                <a:ea typeface="標楷體" pitchFamily="65" charset="-120"/>
              </a:rPr>
              <a:t>翁郁涵  </a:t>
            </a:r>
            <a:r>
              <a:rPr kumimoji="1" lang="en-US" altLang="zh-TW" dirty="0" smtClean="0">
                <a:solidFill>
                  <a:srgbClr val="000099"/>
                </a:solidFill>
                <a:latin typeface="標楷體" pitchFamily="65" charset="-120"/>
                <a:ea typeface="標楷體" pitchFamily="65" charset="-120"/>
              </a:rPr>
              <a:t>498100529 </a:t>
            </a:r>
            <a:r>
              <a:rPr kumimoji="1" lang="zh-TW" altLang="en-US" dirty="0" smtClean="0">
                <a:solidFill>
                  <a:srgbClr val="000099"/>
                </a:solidFill>
                <a:latin typeface="標楷體" pitchFamily="65" charset="-120"/>
                <a:ea typeface="標楷體" pitchFamily="65" charset="-120"/>
              </a:rPr>
              <a:t>符興智</a:t>
            </a:r>
            <a:endParaRPr kumimoji="1" lang="en-US" altLang="zh-TW" dirty="0" smtClean="0">
              <a:solidFill>
                <a:srgbClr val="000099"/>
              </a:solidFill>
              <a:latin typeface="標楷體" pitchFamily="65" charset="-120"/>
              <a:ea typeface="標楷體" pitchFamily="65" charset="-120"/>
            </a:endParaRPr>
          </a:p>
        </p:txBody>
      </p:sp>
      <p:sp>
        <p:nvSpPr>
          <p:cNvPr id="180228" name="Text Box 4"/>
          <p:cNvSpPr txBox="1">
            <a:spLocks noChangeArrowheads="1"/>
          </p:cNvSpPr>
          <p:nvPr/>
        </p:nvSpPr>
        <p:spPr bwMode="auto">
          <a:xfrm>
            <a:off x="1835150" y="620713"/>
            <a:ext cx="5257800" cy="914400"/>
          </a:xfrm>
          <a:prstGeom prst="rect">
            <a:avLst/>
          </a:prstGeom>
          <a:noFill/>
          <a:ln w="9525">
            <a:noFill/>
            <a:miter lim="800000"/>
            <a:headEnd/>
            <a:tailEnd/>
          </a:ln>
          <a:effectLst/>
        </p:spPr>
        <p:txBody>
          <a:bodyPr>
            <a:spAutoFit/>
          </a:bodyPr>
          <a:lstStyle/>
          <a:p>
            <a:pPr eaLnBrk="1" hangingPunct="1">
              <a:spcBef>
                <a:spcPct val="50000"/>
              </a:spcBef>
              <a:defRPr/>
            </a:pPr>
            <a:r>
              <a:rPr lang="zh-TW" altLang="en-US" dirty="0">
                <a:solidFill>
                  <a:schemeClr val="accent1">
                    <a:lumMod val="75000"/>
                  </a:schemeClr>
                </a:solidFill>
                <a:effectLst>
                  <a:outerShdw blurRad="38100" dist="38100" dir="2700000" algn="tl">
                    <a:srgbClr val="C0C0C0"/>
                  </a:outerShdw>
                </a:effectLst>
                <a:latin typeface="Arial" charset="0"/>
                <a:ea typeface="標楷體" pitchFamily="65" charset="-120"/>
              </a:rPr>
              <a:t>人文學資源</a:t>
            </a:r>
          </a:p>
        </p:txBody>
      </p:sp>
      <p:sp>
        <p:nvSpPr>
          <p:cNvPr id="2" name="矩形 1"/>
          <p:cNvSpPr/>
          <p:nvPr/>
        </p:nvSpPr>
        <p:spPr>
          <a:xfrm>
            <a:off x="5508104" y="3933056"/>
            <a:ext cx="2262159" cy="92333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zh-TW" alt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第一組</a:t>
            </a:r>
          </a:p>
        </p:txBody>
      </p:sp>
    </p:spTree>
    <p:custDataLst>
      <p:tags r:id="rId1"/>
    </p:custDataLst>
  </p:cSld>
  <p:clrMapOvr>
    <a:masterClrMapping/>
  </p:clrMapOvr>
  <p:transition advTm="209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0226"/>
                                        </p:tgtEl>
                                        <p:attrNameLst>
                                          <p:attrName>style.visibility</p:attrName>
                                        </p:attrNameLst>
                                      </p:cBhvr>
                                      <p:to>
                                        <p:strVal val="visible"/>
                                      </p:to>
                                    </p:set>
                                    <p:anim calcmode="discrete" valueType="clr">
                                      <p:cBhvr override="childStyle">
                                        <p:cTn id="7" dur="50"/>
                                        <p:tgtEl>
                                          <p:spTgt spid="180226"/>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180226"/>
                                        </p:tgtEl>
                                        <p:attrNameLst>
                                          <p:attrName>fillcolor</p:attrName>
                                        </p:attrNameLst>
                                      </p:cBhvr>
                                      <p:tavLst>
                                        <p:tav tm="0">
                                          <p:val>
                                            <p:clrVal>
                                              <a:schemeClr val="accent2"/>
                                            </p:clrVal>
                                          </p:val>
                                        </p:tav>
                                        <p:tav tm="50000">
                                          <p:val>
                                            <p:clrVal>
                                              <a:schemeClr val="hlink"/>
                                            </p:clrVal>
                                          </p:val>
                                        </p:tav>
                                      </p:tavLst>
                                    </p:anim>
                                    <p:set>
                                      <p:cBhvr>
                                        <p:cTn id="9" dur="50"/>
                                        <p:tgtEl>
                                          <p:spTgt spid="1802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9" name="Text Box 3"/>
          <p:cNvSpPr txBox="1">
            <a:spLocks noChangeArrowheads="1"/>
          </p:cNvSpPr>
          <p:nvPr/>
        </p:nvSpPr>
        <p:spPr bwMode="auto">
          <a:xfrm>
            <a:off x="2000250" y="1285875"/>
            <a:ext cx="459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人文學的學術壟斷</a:t>
            </a:r>
            <a:endParaRPr kumimoji="1" lang="en-US" altLang="zh-TW" sz="3600">
              <a:solidFill>
                <a:srgbClr val="663300"/>
              </a:solidFill>
              <a:latin typeface="Arial" pitchFamily="34" charset="0"/>
              <a:ea typeface="標楷體" pitchFamily="65" charset="-120"/>
            </a:endParaRPr>
          </a:p>
        </p:txBody>
      </p:sp>
      <p:sp>
        <p:nvSpPr>
          <p:cNvPr id="13315" name="Text Box 4"/>
          <p:cNvSpPr txBox="1">
            <a:spLocks noChangeArrowheads="1"/>
          </p:cNvSpPr>
          <p:nvPr/>
        </p:nvSpPr>
        <p:spPr bwMode="auto">
          <a:xfrm>
            <a:off x="365125" y="1945368"/>
            <a:ext cx="8458200" cy="5232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zh-TW" altLang="en-US" sz="3200" dirty="0" smtClean="0">
                <a:solidFill>
                  <a:srgbClr val="000099"/>
                </a:solidFill>
                <a:latin typeface="標楷體" pitchFamily="65" charset="-120"/>
                <a:ea typeface="標楷體" pitchFamily="65" charset="-120"/>
              </a:rPr>
              <a:t>研究上依賴</a:t>
            </a:r>
            <a:r>
              <a:rPr kumimoji="1" lang="zh-TW" altLang="en-US" sz="3200" dirty="0">
                <a:solidFill>
                  <a:srgbClr val="000099"/>
                </a:solidFill>
                <a:latin typeface="標楷體" pitchFamily="65" charset="-120"/>
                <a:ea typeface="標楷體" pitchFamily="65" charset="-120"/>
              </a:rPr>
              <a:t>新的文物、個人文件和手稿等</a:t>
            </a:r>
          </a:p>
          <a:p>
            <a:pPr algn="l">
              <a:buFontTx/>
              <a:buChar char="•"/>
            </a:pPr>
            <a:r>
              <a:rPr kumimoji="1" lang="zh-TW" altLang="en-US" sz="3200" dirty="0">
                <a:solidFill>
                  <a:srgbClr val="000099"/>
                </a:solidFill>
                <a:latin typeface="標楷體" pitchFamily="65" charset="-120"/>
                <a:ea typeface="標楷體" pitchFamily="65" charset="-120"/>
              </a:rPr>
              <a:t>單獨</a:t>
            </a:r>
            <a:r>
              <a:rPr kumimoji="1" lang="zh-TW" altLang="en-US" sz="3200" dirty="0" smtClean="0">
                <a:solidFill>
                  <a:srgbClr val="000099"/>
                </a:solidFill>
                <a:latin typeface="標楷體" pitchFamily="65" charset="-120"/>
                <a:ea typeface="標楷體" pitchFamily="65" charset="-120"/>
              </a:rPr>
              <a:t>工作</a:t>
            </a:r>
            <a:r>
              <a:rPr kumimoji="1" lang="en-US" altLang="zh-TW" sz="3200" dirty="0" smtClean="0">
                <a:solidFill>
                  <a:srgbClr val="000099"/>
                </a:solidFill>
                <a:latin typeface="標楷體" pitchFamily="65" charset="-120"/>
                <a:ea typeface="標楷體" pitchFamily="65" charset="-120"/>
              </a:rPr>
              <a:t>-</a:t>
            </a:r>
            <a:r>
              <a:rPr kumimoji="1" lang="zh-TW" altLang="en-US" sz="3200" dirty="0" smtClean="0">
                <a:solidFill>
                  <a:srgbClr val="000099"/>
                </a:solidFill>
                <a:latin typeface="標楷體" pitchFamily="65" charset="-120"/>
                <a:ea typeface="標楷體" pitchFamily="65" charset="-120"/>
              </a:rPr>
              <a:t>保護</a:t>
            </a:r>
            <a:r>
              <a:rPr kumimoji="1" lang="zh-TW" altLang="en-US" sz="3200" dirty="0">
                <a:solidFill>
                  <a:srgbClr val="000099"/>
                </a:solidFill>
                <a:latin typeface="標楷體" pitchFamily="65" charset="-120"/>
                <a:ea typeface="標楷體" pitchFamily="65" charset="-120"/>
              </a:rPr>
              <a:t>和隱藏資料與研究結果</a:t>
            </a:r>
          </a:p>
          <a:p>
            <a:pPr algn="l">
              <a:buFontTx/>
              <a:buChar char="•"/>
            </a:pPr>
            <a:r>
              <a:rPr kumimoji="1" lang="zh-TW" altLang="en-US" sz="3200" dirty="0">
                <a:solidFill>
                  <a:srgbClr val="000099"/>
                </a:solidFill>
                <a:latin typeface="標楷體" pitchFamily="65" charset="-120"/>
                <a:ea typeface="標楷體" pitchFamily="65" charset="-120"/>
              </a:rPr>
              <a:t>重大發現可能被隱藏數十年之久</a:t>
            </a:r>
          </a:p>
          <a:p>
            <a:pPr algn="l">
              <a:buFontTx/>
              <a:buChar char="•"/>
            </a:pPr>
            <a:r>
              <a:rPr kumimoji="1" lang="en-US" altLang="zh-TW" sz="2400" dirty="0" err="1">
                <a:solidFill>
                  <a:srgbClr val="000099"/>
                </a:solidFill>
                <a:latin typeface="標楷體" pitchFamily="65" charset="-120"/>
                <a:ea typeface="標楷體" pitchFamily="65" charset="-120"/>
                <a:sym typeface="Wingdings" pitchFamily="2" charset="2"/>
              </a:rPr>
              <a:t>ARTnews</a:t>
            </a:r>
            <a:r>
              <a:rPr kumimoji="1" lang="zh-TW" altLang="en-US" sz="2400" dirty="0">
                <a:solidFill>
                  <a:srgbClr val="000099"/>
                </a:solidFill>
                <a:latin typeface="標楷體" pitchFamily="65" charset="-120"/>
                <a:ea typeface="標楷體" pitchFamily="65" charset="-120"/>
                <a:sym typeface="Wingdings" pitchFamily="2" charset="2"/>
              </a:rPr>
              <a:t>編輯及發行人，</a:t>
            </a:r>
            <a:r>
              <a:rPr kumimoji="1" lang="en-US" altLang="zh-TW" sz="2400" dirty="0" err="1" smtClean="0">
                <a:solidFill>
                  <a:srgbClr val="000099"/>
                </a:solidFill>
                <a:latin typeface="標楷體" pitchFamily="65" charset="-120"/>
                <a:ea typeface="標楷體" pitchFamily="65" charset="-120"/>
                <a:sym typeface="Wingdings" pitchFamily="2" charset="2"/>
              </a:rPr>
              <a:t>Esterow</a:t>
            </a:r>
            <a:r>
              <a:rPr kumimoji="1" lang="zh-TW" altLang="en-US" sz="2400" dirty="0" smtClean="0">
                <a:solidFill>
                  <a:srgbClr val="000099"/>
                </a:solidFill>
                <a:latin typeface="標楷體" pitchFamily="65" charset="-120"/>
                <a:ea typeface="標楷體" pitchFamily="65" charset="-120"/>
                <a:sym typeface="Wingdings" pitchFamily="2" charset="2"/>
              </a:rPr>
              <a:t>所撰寫的一篇文章中提到有關學術</a:t>
            </a:r>
            <a:r>
              <a:rPr kumimoji="1" lang="zh-TW" altLang="en-US" sz="2400" dirty="0">
                <a:solidFill>
                  <a:srgbClr val="000099"/>
                </a:solidFill>
                <a:latin typeface="標楷體" pitchFamily="65" charset="-120"/>
                <a:ea typeface="標楷體" pitchFamily="65" charset="-120"/>
                <a:sym typeface="Wingdings" pitchFamily="2" charset="2"/>
              </a:rPr>
              <a:t>藝術界嚴重和較輕微的壟斷情形</a:t>
            </a:r>
            <a:endParaRPr kumimoji="1" lang="en-US" altLang="zh-TW" sz="2400" dirty="0">
              <a:solidFill>
                <a:srgbClr val="000099"/>
              </a:solidFill>
              <a:latin typeface="標楷體" pitchFamily="65" charset="-120"/>
              <a:ea typeface="標楷體" pitchFamily="65" charset="-120"/>
              <a:sym typeface="Wingdings" pitchFamily="2" charset="2"/>
            </a:endParaRPr>
          </a:p>
          <a:p>
            <a:pPr algn="l"/>
            <a:r>
              <a:rPr kumimoji="1" lang="en-US" altLang="en-US" sz="2400" b="0" dirty="0" smtClean="0">
                <a:latin typeface="標楷體" pitchFamily="65" charset="-120"/>
                <a:ea typeface="標楷體" pitchFamily="65" charset="-120"/>
                <a:sym typeface="Wingdings" pitchFamily="2" charset="2"/>
              </a:rPr>
              <a:t>—</a:t>
            </a:r>
            <a:r>
              <a:rPr kumimoji="1" lang="zh-TW" altLang="en-US" sz="2400" b="0" dirty="0" smtClean="0">
                <a:ea typeface="標楷體" pitchFamily="65" charset="-120"/>
              </a:rPr>
              <a:t>巴黎</a:t>
            </a:r>
            <a:r>
              <a:rPr kumimoji="1" lang="zh-TW" altLang="en-US" sz="2400" b="0" dirty="0">
                <a:ea typeface="標楷體" pitchFamily="65" charset="-120"/>
              </a:rPr>
              <a:t>羅丹美術館館長</a:t>
            </a:r>
            <a:r>
              <a:rPr kumimoji="1" lang="en-US" altLang="zh-TW" sz="2400" b="0" dirty="0">
                <a:ea typeface="標楷體" pitchFamily="65" charset="-120"/>
              </a:rPr>
              <a:t>-Cecile </a:t>
            </a:r>
            <a:r>
              <a:rPr kumimoji="1" lang="en-US" altLang="zh-TW" sz="2400" b="0" dirty="0" err="1" smtClean="0">
                <a:ea typeface="標楷體" pitchFamily="65" charset="-120"/>
              </a:rPr>
              <a:t>Goldscheider</a:t>
            </a:r>
            <a:endParaRPr kumimoji="1" lang="en-US" altLang="zh-TW" sz="2400" b="0" dirty="0">
              <a:ea typeface="標楷體" pitchFamily="65" charset="-120"/>
            </a:endParaRPr>
          </a:p>
          <a:p>
            <a:pPr algn="l"/>
            <a:r>
              <a:rPr kumimoji="1" lang="zh-TW" altLang="en-US" sz="2400" b="0" dirty="0" smtClean="0">
                <a:latin typeface="標楷體" pitchFamily="65" charset="-120"/>
                <a:ea typeface="標楷體" pitchFamily="65" charset="-120"/>
              </a:rPr>
              <a:t>  她在位期間寫了一套</a:t>
            </a:r>
            <a:r>
              <a:rPr kumimoji="1" lang="zh-TW" altLang="en-US" sz="2400" b="0" dirty="0">
                <a:latin typeface="標楷體" pitchFamily="65" charset="-120"/>
                <a:ea typeface="標楷體" pitchFamily="65" charset="-120"/>
              </a:rPr>
              <a:t>關於羅丹博物館的書籍，</a:t>
            </a:r>
            <a:r>
              <a:rPr kumimoji="1" lang="zh-TW" altLang="en-US" sz="2400" b="0" dirty="0" smtClean="0">
                <a:latin typeface="標楷體" pitchFamily="65" charset="-120"/>
                <a:ea typeface="標楷體" pitchFamily="65" charset="-120"/>
              </a:rPr>
              <a:t>在此書完成  之前</a:t>
            </a:r>
            <a:r>
              <a:rPr kumimoji="1" lang="zh-TW" altLang="en-US" sz="2400" b="0" dirty="0">
                <a:latin typeface="標楷體" pitchFamily="65" charset="-120"/>
                <a:ea typeface="標楷體" pitchFamily="65" charset="-120"/>
              </a:rPr>
              <a:t>，她不准任何人做類似的事</a:t>
            </a:r>
            <a:r>
              <a:rPr kumimoji="1" lang="zh-TW" altLang="en-US" sz="2400" b="0" dirty="0" smtClean="0">
                <a:latin typeface="標楷體" pitchFamily="65" charset="-120"/>
                <a:ea typeface="標楷體" pitchFamily="65" charset="-120"/>
              </a:rPr>
              <a:t>。</a:t>
            </a:r>
            <a:endParaRPr kumimoji="1" lang="en-US" altLang="zh-TW" sz="2400" b="0" dirty="0" smtClean="0">
              <a:latin typeface="標楷體" pitchFamily="65" charset="-120"/>
              <a:ea typeface="標楷體" pitchFamily="65" charset="-120"/>
            </a:endParaRPr>
          </a:p>
          <a:p>
            <a:pPr algn="l"/>
            <a:r>
              <a:rPr kumimoji="1" lang="en-US" altLang="en-US" sz="2400" b="0" dirty="0" smtClean="0">
                <a:latin typeface="標楷體" pitchFamily="65" charset="-120"/>
                <a:ea typeface="標楷體" pitchFamily="65" charset="-120"/>
                <a:sym typeface="Wingdings" pitchFamily="2" charset="2"/>
              </a:rPr>
              <a:t>—</a:t>
            </a:r>
            <a:r>
              <a:rPr kumimoji="1" lang="en-US" altLang="zh-TW" sz="2400" b="0" dirty="0" err="1" smtClean="0">
                <a:latin typeface="標楷體" pitchFamily="65" charset="-120"/>
                <a:ea typeface="標楷體" pitchFamily="65" charset="-120"/>
              </a:rPr>
              <a:t>Aostra</a:t>
            </a:r>
            <a:r>
              <a:rPr kumimoji="1" lang="zh-TW" altLang="en-US" sz="2400" b="0" dirty="0">
                <a:latin typeface="標楷體" pitchFamily="65" charset="-120"/>
                <a:ea typeface="標楷體" pitchFamily="65" charset="-120"/>
              </a:rPr>
              <a:t>大教堂天花板的壁畫</a:t>
            </a:r>
            <a:r>
              <a:rPr kumimoji="1" lang="zh-TW" altLang="en-US" dirty="0"/>
              <a:t> </a:t>
            </a:r>
            <a:endParaRPr kumimoji="1" lang="en-US" altLang="zh-TW" sz="3200" dirty="0">
              <a:solidFill>
                <a:srgbClr val="3333FF"/>
              </a:solidFill>
              <a:latin typeface="標楷體" pitchFamily="65" charset="-120"/>
              <a:ea typeface="標楷體" pitchFamily="65" charset="-120"/>
            </a:endParaRPr>
          </a:p>
          <a:p>
            <a:pPr algn="l"/>
            <a:r>
              <a:rPr lang="zh-TW" altLang="en-US" sz="2400" b="0" dirty="0" smtClean="0">
                <a:latin typeface="標楷體" pitchFamily="65" charset="-120"/>
                <a:ea typeface="標楷體" pitchFamily="65" charset="-120"/>
              </a:rPr>
              <a:t>  參與</a:t>
            </a:r>
            <a:r>
              <a:rPr lang="zh-TW" altLang="en-US" sz="2400" b="0" dirty="0">
                <a:latin typeface="標楷體" pitchFamily="65" charset="-120"/>
                <a:ea typeface="標楷體" pitchFamily="65" charset="-120"/>
              </a:rPr>
              <a:t>發現這些壁畫的學者</a:t>
            </a:r>
            <a:r>
              <a:rPr lang="en-US" altLang="zh-TW" sz="2400" b="0" dirty="0" smtClean="0">
                <a:latin typeface="標楷體" pitchFamily="65" charset="-120"/>
                <a:ea typeface="標楷體" pitchFamily="65" charset="-120"/>
              </a:rPr>
              <a:t>,</a:t>
            </a:r>
            <a:r>
              <a:rPr lang="zh-TW" altLang="en-US" sz="2400" b="0" dirty="0" smtClean="0">
                <a:latin typeface="標楷體" pitchFamily="65" charset="-120"/>
                <a:ea typeface="標楷體" pitchFamily="65" charset="-120"/>
              </a:rPr>
              <a:t>不願讓</a:t>
            </a:r>
            <a:r>
              <a:rPr lang="zh-TW" altLang="en-US" sz="2400" b="0" dirty="0">
                <a:latin typeface="標楷體" pitchFamily="65" charset="-120"/>
                <a:ea typeface="標楷體" pitchFamily="65" charset="-120"/>
              </a:rPr>
              <a:t>其他</a:t>
            </a:r>
            <a:r>
              <a:rPr lang="zh-TW" altLang="en-US" sz="2400" b="0" dirty="0" smtClean="0">
                <a:latin typeface="標楷體" pitchFamily="65" charset="-120"/>
                <a:ea typeface="標楷體" pitchFamily="65" charset="-120"/>
              </a:rPr>
              <a:t>學者共同進行研究。</a:t>
            </a:r>
            <a:endParaRPr kumimoji="1" lang="en-US" altLang="zh-TW" sz="2400" b="0" dirty="0">
              <a:solidFill>
                <a:srgbClr val="3333FF"/>
              </a:solidFill>
              <a:latin typeface="標楷體" pitchFamily="65" charset="-120"/>
              <a:ea typeface="標楷體" pitchFamily="65" charset="-120"/>
            </a:endParaRPr>
          </a:p>
          <a:p>
            <a:pPr algn="l"/>
            <a:endParaRPr kumimoji="1" lang="zh-TW" altLang="en-US" sz="3200" dirty="0">
              <a:solidFill>
                <a:srgbClr val="3333FF"/>
              </a:solidFill>
              <a:latin typeface="標楷體" pitchFamily="65" charset="-120"/>
              <a:ea typeface="標楷體" pitchFamily="65" charset="-120"/>
            </a:endParaRPr>
          </a:p>
        </p:txBody>
      </p:sp>
      <p:sp>
        <p:nvSpPr>
          <p:cNvPr id="13316"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3317"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584450" y="90332"/>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2</a:t>
            </a:r>
            <a:r>
              <a:rPr kumimoji="1" lang="zh-TW" altLang="en-US" sz="2400" b="0" dirty="0">
                <a:solidFill>
                  <a:srgbClr val="000099"/>
                </a:solidFill>
                <a:latin typeface="Arial" pitchFamily="34" charset="0"/>
                <a:ea typeface="標楷體" pitchFamily="65" charset="-120"/>
              </a:rPr>
              <a:t>人文學的</a:t>
            </a:r>
          </a:p>
          <a:p>
            <a:pPr eaLnBrk="1" hangingPunct="1"/>
            <a:r>
              <a:rPr kumimoji="1" lang="zh-TW" altLang="en-US" sz="2400" b="0" dirty="0">
                <a:solidFill>
                  <a:srgbClr val="000099"/>
                </a:solidFill>
                <a:latin typeface="Arial" pitchFamily="34" charset="0"/>
                <a:ea typeface="標楷體" pitchFamily="65" charset="-120"/>
              </a:rPr>
              <a:t>學術壟斷和使用</a:t>
            </a:r>
            <a:r>
              <a:rPr kumimoji="1" lang="zh-TW" altLang="en-US" sz="2400" b="0" dirty="0" smtClean="0">
                <a:solidFill>
                  <a:srgbClr val="000099"/>
                </a:solidFill>
                <a:latin typeface="Arial" pitchFamily="34" charset="0"/>
                <a:ea typeface="標楷體" pitchFamily="65" charset="-120"/>
              </a:rPr>
              <a:t>障礙</a:t>
            </a:r>
            <a:endParaRPr kumimoji="1" lang="zh-TW" altLang="en-US" sz="2400" b="0" dirty="0">
              <a:solidFill>
                <a:srgbClr val="000099"/>
              </a:solidFill>
              <a:latin typeface="Arial" pitchFamily="34" charset="0"/>
              <a:ea typeface="標楷體" pitchFamily="65" charset="-120"/>
            </a:endParaRPr>
          </a:p>
        </p:txBody>
      </p:sp>
      <p:pic>
        <p:nvPicPr>
          <p:cNvPr id="6146" name="Picture 2" descr="C:\Program Files (x86)\Microsoft Office\MEDIA\CAGCAT10\j0300840.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9627" y="-764439"/>
            <a:ext cx="1815084" cy="15288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7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2579"/>
                                        </p:tgtEl>
                                        <p:attrNameLst>
                                          <p:attrName>style.visibility</p:attrName>
                                        </p:attrNameLst>
                                      </p:cBhvr>
                                      <p:to>
                                        <p:strVal val="visible"/>
                                      </p:to>
                                    </p:set>
                                    <p:anim calcmode="discrete" valueType="clr">
                                      <p:cBhvr override="childStyle">
                                        <p:cTn id="7" dur="80"/>
                                        <p:tgtEl>
                                          <p:spTgt spid="1525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2579"/>
                                        </p:tgtEl>
                                        <p:attrNameLst>
                                          <p:attrName>fillcolor</p:attrName>
                                        </p:attrNameLst>
                                      </p:cBhvr>
                                      <p:tavLst>
                                        <p:tav tm="0">
                                          <p:val>
                                            <p:clrVal>
                                              <a:schemeClr val="accent2"/>
                                            </p:clrVal>
                                          </p:val>
                                        </p:tav>
                                        <p:tav tm="50000">
                                          <p:val>
                                            <p:clrVal>
                                              <a:schemeClr val="hlink"/>
                                            </p:clrVal>
                                          </p:val>
                                        </p:tav>
                                      </p:tavLst>
                                    </p:anim>
                                    <p:set>
                                      <p:cBhvr>
                                        <p:cTn id="9" dur="80"/>
                                        <p:tgtEl>
                                          <p:spTgt spid="152579"/>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2071688" y="1285875"/>
            <a:ext cx="4572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人文學的使用障礙</a:t>
            </a:r>
          </a:p>
        </p:txBody>
      </p:sp>
      <p:sp>
        <p:nvSpPr>
          <p:cNvPr id="14339" name="Text Box 4"/>
          <p:cNvSpPr txBox="1">
            <a:spLocks noChangeArrowheads="1"/>
          </p:cNvSpPr>
          <p:nvPr/>
        </p:nvSpPr>
        <p:spPr bwMode="auto">
          <a:xfrm>
            <a:off x="4000500" y="1857375"/>
            <a:ext cx="48244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zh-TW" altLang="en-US" sz="3200" dirty="0">
                <a:solidFill>
                  <a:srgbClr val="000099"/>
                </a:solidFill>
                <a:ea typeface="標楷體" pitchFamily="65" charset="-120"/>
              </a:rPr>
              <a:t>不願意合作與分享</a:t>
            </a:r>
          </a:p>
          <a:p>
            <a:pPr algn="l"/>
            <a:r>
              <a:rPr kumimoji="1" lang="en-US" altLang="en-US" sz="2800" b="0" dirty="0">
                <a:latin typeface="標楷體" pitchFamily="65" charset="-120"/>
                <a:ea typeface="標楷體" pitchFamily="65" charset="-120"/>
                <a:sym typeface="Wingdings" pitchFamily="2" charset="2"/>
              </a:rPr>
              <a:t>—</a:t>
            </a:r>
            <a:r>
              <a:rPr kumimoji="1" lang="zh-TW" altLang="en-US" sz="2800" b="0" dirty="0">
                <a:latin typeface="標楷體" pitchFamily="65" charset="-120"/>
                <a:ea typeface="標楷體" pitchFamily="65" charset="-120"/>
                <a:sym typeface="Wingdings" pitchFamily="2" charset="2"/>
              </a:rPr>
              <a:t>關於</a:t>
            </a:r>
            <a:r>
              <a:rPr kumimoji="1" lang="zh-TW" altLang="en-US" sz="2800" b="0" dirty="0">
                <a:latin typeface="標楷體" pitchFamily="65" charset="-120"/>
                <a:ea typeface="標楷體" pitchFamily="65" charset="-120"/>
              </a:rPr>
              <a:t>製藥大亨</a:t>
            </a:r>
          </a:p>
          <a:p>
            <a:pPr algn="l"/>
            <a:r>
              <a:rPr kumimoji="1" lang="en-US" altLang="zh-TW" sz="2800" b="0" dirty="0">
                <a:latin typeface="標楷體" pitchFamily="65" charset="-120"/>
                <a:ea typeface="標楷體" pitchFamily="65" charset="-120"/>
              </a:rPr>
              <a:t>Albert C. Barnes</a:t>
            </a:r>
            <a:r>
              <a:rPr kumimoji="1" lang="en-US" altLang="zh-TW" sz="2400" dirty="0"/>
              <a:t>         </a:t>
            </a:r>
          </a:p>
        </p:txBody>
      </p:sp>
      <p:sp>
        <p:nvSpPr>
          <p:cNvPr id="14340" name="Line 11"/>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4341" name="Line 12"/>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00365" name="Rectangle 13"/>
          <p:cNvSpPr>
            <a:spLocks noChangeArrowheads="1"/>
          </p:cNvSpPr>
          <p:nvPr/>
        </p:nvSpPr>
        <p:spPr bwMode="auto">
          <a:xfrm>
            <a:off x="4648200" y="3298825"/>
            <a:ext cx="4249738"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l"/>
            <a:r>
              <a:rPr kumimoji="1" lang="en-US" altLang="zh-TW" sz="2800" b="0" dirty="0">
                <a:latin typeface="標楷體" pitchFamily="65" charset="-120"/>
                <a:ea typeface="標楷體" pitchFamily="65" charset="-120"/>
                <a:sym typeface="Wingdings" pitchFamily="2" charset="2"/>
              </a:rPr>
              <a:t>-</a:t>
            </a:r>
            <a:r>
              <a:rPr kumimoji="1" lang="zh-TW" altLang="en-US" sz="2800" b="0" dirty="0" smtClean="0">
                <a:latin typeface="標楷體" pitchFamily="65" charset="-120"/>
                <a:ea typeface="標楷體" pitchFamily="65" charset="-120"/>
                <a:sym typeface="Wingdings" pitchFamily="2" charset="2"/>
              </a:rPr>
              <a:t>因</a:t>
            </a:r>
            <a:r>
              <a:rPr kumimoji="1" lang="zh-TW" altLang="en-US" sz="2800" b="0" dirty="0">
                <a:latin typeface="標楷體" pitchFamily="65" charset="-120"/>
                <a:ea typeface="標楷體" pitchFamily="65" charset="-120"/>
                <a:sym typeface="Wingdings" pitchFamily="2" charset="2"/>
              </a:rPr>
              <a:t>發明藥品而致富</a:t>
            </a:r>
            <a:endParaRPr kumimoji="1" lang="en-US" altLang="zh-TW" sz="2800" b="0" dirty="0">
              <a:latin typeface="標楷體" pitchFamily="65" charset="-120"/>
              <a:ea typeface="標楷體" pitchFamily="65" charset="-120"/>
              <a:sym typeface="Wingdings" pitchFamily="2" charset="2"/>
            </a:endParaRPr>
          </a:p>
          <a:p>
            <a:pPr algn="l"/>
            <a:r>
              <a:rPr kumimoji="1" lang="en-US" altLang="zh-TW" sz="2800" b="0" dirty="0">
                <a:latin typeface="標楷體" pitchFamily="65" charset="-120"/>
                <a:ea typeface="標楷體" pitchFamily="65" charset="-120"/>
                <a:sym typeface="Wingdings" pitchFamily="2" charset="2"/>
              </a:rPr>
              <a:t>-</a:t>
            </a:r>
            <a:r>
              <a:rPr kumimoji="1" lang="zh-TW" altLang="en-US" sz="2800" b="0" dirty="0" smtClean="0">
                <a:latin typeface="標楷體" pitchFamily="65" charset="-120"/>
                <a:ea typeface="標楷體" pitchFamily="65" charset="-120"/>
                <a:sym typeface="Wingdings" pitchFamily="2" charset="2"/>
              </a:rPr>
              <a:t>擁有</a:t>
            </a:r>
            <a:r>
              <a:rPr kumimoji="1" lang="zh-TW" altLang="en-US" sz="2800" b="0" dirty="0">
                <a:latin typeface="標楷體" pitchFamily="65" charset="-120"/>
                <a:ea typeface="標楷體" pitchFamily="65" charset="-120"/>
                <a:sym typeface="Wingdings" pitchFamily="2" charset="2"/>
              </a:rPr>
              <a:t>令人印象深刻</a:t>
            </a:r>
            <a:r>
              <a:rPr kumimoji="1" lang="zh-TW" altLang="en-US" sz="2800" b="0" dirty="0" smtClean="0">
                <a:latin typeface="標楷體" pitchFamily="65" charset="-120"/>
                <a:ea typeface="標楷體" pitchFamily="65" charset="-120"/>
                <a:sym typeface="Wingdings" pitchFamily="2" charset="2"/>
              </a:rPr>
              <a:t>的收藏，例如印象派</a:t>
            </a:r>
            <a:r>
              <a:rPr kumimoji="1" lang="zh-TW" altLang="en-US" sz="2800" b="0" dirty="0">
                <a:latin typeface="標楷體" pitchFamily="65" charset="-120"/>
                <a:ea typeface="標楷體" pitchFamily="65" charset="-120"/>
                <a:sym typeface="Wingdings" pitchFamily="2" charset="2"/>
              </a:rPr>
              <a:t>、後印象派、早期現代畫，像雷諾瓦、塞尚、馬蹄斯</a:t>
            </a:r>
            <a:r>
              <a:rPr kumimoji="1" lang="en-US" altLang="zh-TW" sz="2800" b="0" dirty="0">
                <a:latin typeface="標楷體" pitchFamily="65" charset="-120"/>
                <a:ea typeface="標楷體" pitchFamily="65" charset="-120"/>
                <a:sym typeface="Wingdings" pitchFamily="2" charset="2"/>
              </a:rPr>
              <a:t>…</a:t>
            </a:r>
            <a:r>
              <a:rPr kumimoji="1" lang="zh-TW" altLang="en-US" sz="2800" b="0" dirty="0">
                <a:latin typeface="標楷體" pitchFamily="65" charset="-120"/>
                <a:ea typeface="標楷體" pitchFamily="65" charset="-120"/>
                <a:sym typeface="Wingdings" pitchFamily="2" charset="2"/>
              </a:rPr>
              <a:t>等等</a:t>
            </a:r>
            <a:endParaRPr kumimoji="1" lang="en-US" altLang="zh-TW" sz="2800" b="0" dirty="0">
              <a:latin typeface="標楷體" pitchFamily="65" charset="-120"/>
              <a:ea typeface="標楷體" pitchFamily="65" charset="-120"/>
              <a:sym typeface="Wingdings" pitchFamily="2" charset="2"/>
            </a:endParaRPr>
          </a:p>
          <a:p>
            <a:pPr algn="l"/>
            <a:r>
              <a:rPr kumimoji="1" lang="en-US" altLang="zh-TW" sz="2800" b="0" dirty="0">
                <a:latin typeface="標楷體" pitchFamily="65" charset="-120"/>
                <a:ea typeface="標楷體" pitchFamily="65" charset="-120"/>
                <a:sym typeface="Wingdings" pitchFamily="2" charset="2"/>
              </a:rPr>
              <a:t>-</a:t>
            </a:r>
            <a:r>
              <a:rPr kumimoji="1" lang="zh-TW" altLang="en-US" sz="2800" b="0" dirty="0" smtClean="0">
                <a:latin typeface="標楷體" pitchFamily="65" charset="-120"/>
                <a:ea typeface="標楷體" pitchFamily="65" charset="-120"/>
                <a:sym typeface="Wingdings" pitchFamily="2" charset="2"/>
              </a:rPr>
              <a:t>在世時限制一般民眾參觀其收藏品，亦不外借</a:t>
            </a:r>
            <a:r>
              <a:rPr kumimoji="1" lang="zh-TW" altLang="en-US" sz="2800" b="0" dirty="0">
                <a:latin typeface="標楷體" pitchFamily="65" charset="-120"/>
                <a:ea typeface="標楷體" pitchFamily="65" charset="-120"/>
                <a:sym typeface="Wingdings" pitchFamily="2" charset="2"/>
              </a:rPr>
              <a:t>。</a:t>
            </a:r>
          </a:p>
        </p:txBody>
      </p:sp>
      <p:pic>
        <p:nvPicPr>
          <p:cNvPr id="14343"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63" y="2000250"/>
            <a:ext cx="3565525" cy="42957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9" name="AutoShape 33"/>
          <p:cNvSpPr>
            <a:spLocks noChangeArrowheads="1"/>
          </p:cNvSpPr>
          <p:nvPr/>
        </p:nvSpPr>
        <p:spPr bwMode="auto">
          <a:xfrm>
            <a:off x="2772041" y="-2948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2</a:t>
            </a:r>
            <a:r>
              <a:rPr kumimoji="1" lang="zh-TW" altLang="en-US" sz="2400" b="0" dirty="0">
                <a:solidFill>
                  <a:srgbClr val="000099"/>
                </a:solidFill>
                <a:latin typeface="Arial" pitchFamily="34" charset="0"/>
                <a:ea typeface="標楷體" pitchFamily="65" charset="-120"/>
              </a:rPr>
              <a:t>人文學的</a:t>
            </a:r>
          </a:p>
          <a:p>
            <a:pPr eaLnBrk="1" hangingPunct="1"/>
            <a:r>
              <a:rPr kumimoji="1" lang="zh-TW" altLang="en-US" sz="2400" b="0" dirty="0">
                <a:solidFill>
                  <a:srgbClr val="000099"/>
                </a:solidFill>
                <a:latin typeface="Arial" pitchFamily="34" charset="0"/>
                <a:ea typeface="標楷體" pitchFamily="65" charset="-120"/>
              </a:rPr>
              <a:t>學術壟斷和使用</a:t>
            </a:r>
            <a:r>
              <a:rPr kumimoji="1" lang="zh-TW" altLang="en-US" sz="2400" b="0" dirty="0" smtClean="0">
                <a:solidFill>
                  <a:srgbClr val="000099"/>
                </a:solidFill>
                <a:latin typeface="Arial" pitchFamily="34" charset="0"/>
                <a:ea typeface="標楷體" pitchFamily="65" charset="-120"/>
              </a:rPr>
              <a:t>障礙</a:t>
            </a:r>
            <a:endParaRPr kumimoji="1" lang="zh-TW" altLang="en-US" sz="2400" b="0" dirty="0">
              <a:solidFill>
                <a:srgbClr val="000099"/>
              </a:solidFill>
              <a:latin typeface="Arial" pitchFamily="34" charset="0"/>
              <a:ea typeface="標楷體" pitchFamily="65" charset="-120"/>
            </a:endParaRPr>
          </a:p>
        </p:txBody>
      </p:sp>
    </p:spTree>
  </p:cSld>
  <p:clrMapOvr>
    <a:masterClrMapping/>
  </p:clrMapOvr>
  <p:transition advTm="7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0355"/>
                                        </p:tgtEl>
                                        <p:attrNameLst>
                                          <p:attrName>style.visibility</p:attrName>
                                        </p:attrNameLst>
                                      </p:cBhvr>
                                      <p:to>
                                        <p:strVal val="visible"/>
                                      </p:to>
                                    </p:set>
                                    <p:anim calcmode="discrete" valueType="clr">
                                      <p:cBhvr override="childStyle">
                                        <p:cTn id="7" dur="80"/>
                                        <p:tgtEl>
                                          <p:spTgt spid="1003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355"/>
                                        </p:tgtEl>
                                        <p:attrNameLst>
                                          <p:attrName>fillcolor</p:attrName>
                                        </p:attrNameLst>
                                      </p:cBhvr>
                                      <p:tavLst>
                                        <p:tav tm="0">
                                          <p:val>
                                            <p:clrVal>
                                              <a:schemeClr val="accent2"/>
                                            </p:clrVal>
                                          </p:val>
                                        </p:tav>
                                        <p:tav tm="50000">
                                          <p:val>
                                            <p:clrVal>
                                              <a:schemeClr val="hlink"/>
                                            </p:clrVal>
                                          </p:val>
                                        </p:tav>
                                      </p:tavLst>
                                    </p:anim>
                                    <p:set>
                                      <p:cBhvr>
                                        <p:cTn id="9" dur="80"/>
                                        <p:tgtEl>
                                          <p:spTgt spid="100355"/>
                                        </p:tgtEl>
                                        <p:attrNameLst>
                                          <p:attrName>fill.type</p:attrName>
                                        </p:attrNameLst>
                                      </p:cBhvr>
                                      <p:to>
                                        <p:strVal val="solid"/>
                                      </p:to>
                                    </p:set>
                                  </p:childTnLst>
                                </p:cTn>
                              </p:par>
                            </p:childTnLst>
                          </p:cTn>
                        </p:par>
                        <p:par>
                          <p:cTn id="10" fill="hold" nodeType="afterGroup">
                            <p:stCondLst>
                              <p:cond delay="360"/>
                            </p:stCondLst>
                            <p:childTnLst>
                              <p:par>
                                <p:cTn id="11" presetID="2" presetClass="entr" presetSubtype="4" fill="hold" grpId="0" nodeType="afterEffect">
                                  <p:stCondLst>
                                    <p:cond delay="0"/>
                                  </p:stCondLst>
                                  <p:childTnLst>
                                    <p:set>
                                      <p:cBhvr>
                                        <p:cTn id="12" dur="1" fill="hold">
                                          <p:stCondLst>
                                            <p:cond delay="0"/>
                                          </p:stCondLst>
                                        </p:cTn>
                                        <p:tgtEl>
                                          <p:spTgt spid="100365"/>
                                        </p:tgtEl>
                                        <p:attrNameLst>
                                          <p:attrName>style.visibility</p:attrName>
                                        </p:attrNameLst>
                                      </p:cBhvr>
                                      <p:to>
                                        <p:strVal val="visible"/>
                                      </p:to>
                                    </p:set>
                                    <p:anim calcmode="lin" valueType="num">
                                      <p:cBhvr additive="base">
                                        <p:cTn id="13" dur="500" fill="hold"/>
                                        <p:tgtEl>
                                          <p:spTgt spid="100365"/>
                                        </p:tgtEl>
                                        <p:attrNameLst>
                                          <p:attrName>ppt_x</p:attrName>
                                        </p:attrNameLst>
                                      </p:cBhvr>
                                      <p:tavLst>
                                        <p:tav tm="0">
                                          <p:val>
                                            <p:strVal val="#ppt_x"/>
                                          </p:val>
                                        </p:tav>
                                        <p:tav tm="100000">
                                          <p:val>
                                            <p:strVal val="#ppt_x"/>
                                          </p:val>
                                        </p:tav>
                                      </p:tavLst>
                                    </p:anim>
                                    <p:anim calcmode="lin" valueType="num">
                                      <p:cBhvr additive="base">
                                        <p:cTn id="14" dur="500" fill="hold"/>
                                        <p:tgtEl>
                                          <p:spTgt spid="100365"/>
                                        </p:tgtEl>
                                        <p:attrNameLst>
                                          <p:attrName>ppt_y</p:attrName>
                                        </p:attrNameLst>
                                      </p:cBhvr>
                                      <p:tavLst>
                                        <p:tav tm="0">
                                          <p:val>
                                            <p:strVal val="1+#ppt_h/2"/>
                                          </p:val>
                                        </p:tav>
                                        <p:tav tm="100000">
                                          <p:val>
                                            <p:strVal val="#ppt_y"/>
                                          </p:val>
                                        </p:tav>
                                      </p:tavLst>
                                    </p:anim>
                                  </p:childTnLst>
                                </p:cTn>
                              </p:par>
                              <p:par>
                                <p:cTn id="15" presetID="34" presetClass="emph" presetSubtype="0" fill="hold" grpId="0" nodeType="with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9"/>
                                        </p:tgtEl>
                                        <p:attrNameLst>
                                          <p:attrName>ppt_x</p:attrName>
                                          <p:attrName>ppt_y</p:attrName>
                                        </p:attrNameLst>
                                      </p:cBhvr>
                                    </p:animMotion>
                                    <p:animRot by="1500000">
                                      <p:cBhvr>
                                        <p:cTn id="17" dur="125" fill="hold">
                                          <p:stCondLst>
                                            <p:cond delay="0"/>
                                          </p:stCondLst>
                                        </p:cTn>
                                        <p:tgtEl>
                                          <p:spTgt spid="9"/>
                                        </p:tgtEl>
                                        <p:attrNameLst>
                                          <p:attrName>r</p:attrName>
                                        </p:attrNameLst>
                                      </p:cBhvr>
                                    </p:animRot>
                                    <p:animRot by="-1500000">
                                      <p:cBhvr>
                                        <p:cTn id="18" dur="125" fill="hold">
                                          <p:stCondLst>
                                            <p:cond delay="125"/>
                                          </p:stCondLst>
                                        </p:cTn>
                                        <p:tgtEl>
                                          <p:spTgt spid="9"/>
                                        </p:tgtEl>
                                        <p:attrNameLst>
                                          <p:attrName>r</p:attrName>
                                        </p:attrNameLst>
                                      </p:cBhvr>
                                    </p:animRot>
                                    <p:animRot by="-1500000">
                                      <p:cBhvr>
                                        <p:cTn id="19" dur="125" fill="hold">
                                          <p:stCondLst>
                                            <p:cond delay="250"/>
                                          </p:stCondLst>
                                        </p:cTn>
                                        <p:tgtEl>
                                          <p:spTgt spid="9"/>
                                        </p:tgtEl>
                                        <p:attrNameLst>
                                          <p:attrName>r</p:attrName>
                                        </p:attrNameLst>
                                      </p:cBhvr>
                                    </p:animRot>
                                    <p:animRot by="1500000">
                                      <p:cBhvr>
                                        <p:cTn id="20"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65"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9" name="Text Box 3"/>
          <p:cNvSpPr txBox="1">
            <a:spLocks noChangeArrowheads="1"/>
          </p:cNvSpPr>
          <p:nvPr/>
        </p:nvSpPr>
        <p:spPr bwMode="auto">
          <a:xfrm>
            <a:off x="2143125" y="1285875"/>
            <a:ext cx="4572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人文學的使用障礙</a:t>
            </a:r>
          </a:p>
        </p:txBody>
      </p:sp>
      <p:sp>
        <p:nvSpPr>
          <p:cNvPr id="15363" name="Text Box 4"/>
          <p:cNvSpPr txBox="1">
            <a:spLocks noChangeArrowheads="1"/>
          </p:cNvSpPr>
          <p:nvPr/>
        </p:nvSpPr>
        <p:spPr bwMode="auto">
          <a:xfrm>
            <a:off x="375610" y="1851963"/>
            <a:ext cx="8567086" cy="2185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556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zh-TW" altLang="en-US" sz="3200" dirty="0">
                <a:solidFill>
                  <a:srgbClr val="000099"/>
                </a:solidFill>
                <a:ea typeface="標楷體" pitchFamily="65" charset="-120"/>
              </a:rPr>
              <a:t>不願意合作與分享</a:t>
            </a:r>
          </a:p>
          <a:p>
            <a:pPr algn="l"/>
            <a:r>
              <a:rPr kumimoji="1" lang="zh-TW" altLang="en-US" sz="2400" b="0" dirty="0" smtClean="0">
                <a:latin typeface="標楷體" pitchFamily="65" charset="-120"/>
                <a:ea typeface="標楷體" pitchFamily="65" charset="-120"/>
                <a:sym typeface="Wingdings" pitchFamily="2" charset="2"/>
              </a:rPr>
              <a:t>巴</a:t>
            </a:r>
            <a:r>
              <a:rPr kumimoji="1" lang="zh-TW" altLang="en-US" sz="2400" b="0" dirty="0">
                <a:latin typeface="標楷體" pitchFamily="65" charset="-120"/>
                <a:ea typeface="標楷體" pitchFamily="65" charset="-120"/>
                <a:sym typeface="Wingdings" pitchFamily="2" charset="2"/>
              </a:rPr>
              <a:t>恩斯</a:t>
            </a:r>
            <a:r>
              <a:rPr kumimoji="1" lang="zh-TW" altLang="en-US" sz="2400" b="0" dirty="0" smtClean="0">
                <a:latin typeface="標楷體" pitchFamily="65" charset="-120"/>
                <a:ea typeface="標楷體" pitchFamily="65" charset="-120"/>
                <a:sym typeface="Wingdings" pitchFamily="2" charset="2"/>
              </a:rPr>
              <a:t>拒絕他</a:t>
            </a:r>
            <a:r>
              <a:rPr kumimoji="1" lang="zh-TW" altLang="en-US" sz="2400" b="0" dirty="0">
                <a:latin typeface="標楷體" pitchFamily="65" charset="-120"/>
                <a:ea typeface="標楷體" pitchFamily="65" charset="-120"/>
                <a:sym typeface="Wingdings" pitchFamily="2" charset="2"/>
              </a:rPr>
              <a:t>所不喜歡的人、不同意學者的觀點</a:t>
            </a:r>
            <a:r>
              <a:rPr kumimoji="1" lang="zh-TW" altLang="en-US" sz="2400" b="0" dirty="0" smtClean="0">
                <a:latin typeface="標楷體" pitchFamily="65" charset="-120"/>
                <a:ea typeface="標楷體" pitchFamily="65" charset="-120"/>
                <a:sym typeface="Wingdings" pitchFamily="2" charset="2"/>
              </a:rPr>
              <a:t>，或他</a:t>
            </a:r>
            <a:r>
              <a:rPr kumimoji="1" lang="zh-TW" altLang="en-US" sz="2400" b="0" dirty="0">
                <a:latin typeface="標楷體" pitchFamily="65" charset="-120"/>
                <a:ea typeface="標楷體" pitchFamily="65" charset="-120"/>
                <a:sym typeface="Wingdings" pitchFamily="2" charset="2"/>
              </a:rPr>
              <a:t>不</a:t>
            </a:r>
            <a:r>
              <a:rPr kumimoji="1" lang="zh-TW" altLang="en-US" sz="2400" b="0" dirty="0" smtClean="0">
                <a:latin typeface="標楷體" pitchFamily="65" charset="-120"/>
                <a:ea typeface="標楷體" pitchFamily="65" charset="-120"/>
                <a:sym typeface="Wingdings" pitchFamily="2" charset="2"/>
              </a:rPr>
              <a:t>喜歡的</a:t>
            </a:r>
            <a:r>
              <a:rPr kumimoji="1" lang="zh-TW" altLang="en-US" sz="2400" b="0" dirty="0">
                <a:latin typeface="標楷體" pitchFamily="65" charset="-120"/>
                <a:ea typeface="標楷體" pitchFamily="65" charset="-120"/>
                <a:sym typeface="Wingdings" pitchFamily="2" charset="2"/>
              </a:rPr>
              <a:t>大學或研究工作的</a:t>
            </a:r>
            <a:r>
              <a:rPr kumimoji="1" lang="zh-TW" altLang="en-US" sz="2400" b="0" dirty="0" smtClean="0">
                <a:latin typeface="標楷體" pitchFamily="65" charset="-120"/>
                <a:ea typeface="標楷體" pitchFamily="65" charset="-120"/>
                <a:sym typeface="Wingdings" pitchFamily="2" charset="2"/>
              </a:rPr>
              <a:t>學者，來參觀他的收藏品。</a:t>
            </a:r>
            <a:endParaRPr kumimoji="1" lang="en-US" altLang="zh-TW" sz="2400" b="0" dirty="0" smtClean="0">
              <a:latin typeface="標楷體" pitchFamily="65" charset="-120"/>
              <a:ea typeface="標楷體" pitchFamily="65" charset="-120"/>
              <a:sym typeface="Wingdings" pitchFamily="2" charset="2"/>
            </a:endParaRPr>
          </a:p>
          <a:p>
            <a:pPr algn="l"/>
            <a:r>
              <a:rPr kumimoji="1" lang="en-US" altLang="en-US" sz="2800" b="0" dirty="0" smtClean="0">
                <a:latin typeface="標楷體" pitchFamily="65" charset="-120"/>
                <a:ea typeface="標楷體" pitchFamily="65" charset="-120"/>
                <a:sym typeface="Wingdings" pitchFamily="2" charset="2"/>
              </a:rPr>
              <a:t>—</a:t>
            </a:r>
            <a:r>
              <a:rPr kumimoji="1" lang="zh-TW" altLang="en-US" sz="3200" b="0" dirty="0">
                <a:latin typeface="標楷體" pitchFamily="65" charset="-120"/>
                <a:ea typeface="標楷體" pitchFamily="65" charset="-120"/>
              </a:rPr>
              <a:t>舉例</a:t>
            </a:r>
          </a:p>
          <a:p>
            <a:pPr algn="l"/>
            <a:endParaRPr kumimoji="1" lang="en-US" altLang="zh-TW" sz="2400" b="0" dirty="0">
              <a:latin typeface="標楷體" pitchFamily="65" charset="-120"/>
              <a:ea typeface="標楷體" pitchFamily="65" charset="-120"/>
            </a:endParaRPr>
          </a:p>
        </p:txBody>
      </p:sp>
      <p:sp>
        <p:nvSpPr>
          <p:cNvPr id="15364"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5365"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203785" name="Rectangle 9"/>
          <p:cNvSpPr>
            <a:spLocks noChangeArrowheads="1"/>
          </p:cNvSpPr>
          <p:nvPr/>
        </p:nvSpPr>
        <p:spPr bwMode="auto">
          <a:xfrm>
            <a:off x="742368" y="3645024"/>
            <a:ext cx="4477704"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pPr algn="l"/>
            <a:r>
              <a:rPr kumimoji="1" lang="en-US" altLang="zh-TW" sz="2800" b="0" dirty="0" smtClean="0">
                <a:latin typeface="標楷體" pitchFamily="65" charset="-120"/>
                <a:ea typeface="標楷體" pitchFamily="65" charset="-120"/>
                <a:sym typeface="Wingdings" pitchFamily="2" charset="2"/>
              </a:rPr>
              <a:t>-</a:t>
            </a:r>
            <a:r>
              <a:rPr kumimoji="1" lang="zh-TW" altLang="en-US" sz="2800" b="0" dirty="0">
                <a:latin typeface="標楷體" pitchFamily="65" charset="-120"/>
                <a:ea typeface="標楷體" pitchFamily="65" charset="-120"/>
                <a:sym typeface="Wingdings" pitchFamily="2" charset="2"/>
              </a:rPr>
              <a:t>現代藝術博物館的</a:t>
            </a:r>
            <a:r>
              <a:rPr kumimoji="1" lang="zh-TW" altLang="en-US" sz="2800" b="0" dirty="0" smtClean="0">
                <a:latin typeface="標楷體" pitchFamily="65" charset="-120"/>
                <a:ea typeface="標楷體" pitchFamily="65" charset="-120"/>
                <a:sym typeface="Wingdings" pitchFamily="2" charset="2"/>
              </a:rPr>
              <a:t>創始人 </a:t>
            </a:r>
            <a:endParaRPr kumimoji="1" lang="en-US" altLang="zh-TW" sz="2800" b="0" dirty="0" smtClean="0">
              <a:latin typeface="標楷體" pitchFamily="65" charset="-120"/>
              <a:ea typeface="標楷體" pitchFamily="65" charset="-120"/>
              <a:sym typeface="Wingdings" pitchFamily="2" charset="2"/>
            </a:endParaRPr>
          </a:p>
          <a:p>
            <a:pPr algn="l"/>
            <a:r>
              <a:rPr kumimoji="1" lang="zh-TW" altLang="en-US" sz="2800" b="0" dirty="0" smtClean="0">
                <a:latin typeface="標楷體" pitchFamily="65" charset="-120"/>
                <a:ea typeface="標楷體" pitchFamily="65" charset="-120"/>
                <a:sym typeface="Wingdings" pitchFamily="2" charset="2"/>
              </a:rPr>
              <a:t> </a:t>
            </a:r>
            <a:r>
              <a:rPr kumimoji="1" lang="en-US" altLang="zh-TW" sz="2800" b="0" dirty="0" err="1" smtClean="0">
                <a:latin typeface="標楷體" pitchFamily="65" charset="-120"/>
                <a:ea typeface="標楷體" pitchFamily="65" charset="-120"/>
                <a:sym typeface="Wingdings" pitchFamily="2" charset="2"/>
              </a:rPr>
              <a:t>Barrs</a:t>
            </a:r>
            <a:endParaRPr kumimoji="1" lang="en-US" altLang="zh-TW" sz="2800" b="0" dirty="0" smtClean="0">
              <a:latin typeface="標楷體" pitchFamily="65" charset="-120"/>
              <a:ea typeface="標楷體" pitchFamily="65" charset="-120"/>
              <a:sym typeface="Wingdings" pitchFamily="2" charset="2"/>
            </a:endParaRPr>
          </a:p>
          <a:p>
            <a:pPr algn="l"/>
            <a:r>
              <a:rPr kumimoji="1" lang="en-US" altLang="zh-TW" sz="2800" b="0" dirty="0" smtClean="0">
                <a:latin typeface="標楷體" pitchFamily="65" charset="-120"/>
                <a:ea typeface="標楷體" pitchFamily="65" charset="-120"/>
                <a:sym typeface="Wingdings" pitchFamily="2" charset="2"/>
              </a:rPr>
              <a:t>-</a:t>
            </a:r>
            <a:r>
              <a:rPr lang="zh-TW" altLang="en-US" sz="2800" b="0" dirty="0">
                <a:latin typeface="標楷體" pitchFamily="65" charset="-120"/>
                <a:ea typeface="標楷體" pitchFamily="65" charset="-120"/>
              </a:rPr>
              <a:t>藝術史家</a:t>
            </a:r>
            <a:r>
              <a:rPr lang="en-US" altLang="zh-TW" sz="2800" b="0" dirty="0">
                <a:latin typeface="標楷體" pitchFamily="65" charset="-120"/>
                <a:ea typeface="標楷體" pitchFamily="65" charset="-120"/>
              </a:rPr>
              <a:t> </a:t>
            </a:r>
            <a:endParaRPr lang="en-US" altLang="zh-TW" sz="2800" b="0" dirty="0" smtClean="0">
              <a:latin typeface="標楷體" pitchFamily="65" charset="-120"/>
              <a:ea typeface="標楷體" pitchFamily="65" charset="-120"/>
            </a:endParaRPr>
          </a:p>
          <a:p>
            <a:pPr algn="l"/>
            <a:r>
              <a:rPr lang="zh-TW" altLang="en-US" sz="2800" b="0" dirty="0">
                <a:latin typeface="標楷體" pitchFamily="65" charset="-120"/>
                <a:ea typeface="標楷體" pitchFamily="65" charset="-120"/>
              </a:rPr>
              <a:t> </a:t>
            </a:r>
            <a:r>
              <a:rPr lang="en-US" altLang="zh-TW" sz="2800" b="0" dirty="0" smtClean="0">
                <a:latin typeface="標楷體" pitchFamily="65" charset="-120"/>
                <a:ea typeface="標楷體" pitchFamily="65" charset="-120"/>
              </a:rPr>
              <a:t>Schapiro</a:t>
            </a:r>
            <a:r>
              <a:rPr kumimoji="1" lang="en-US" altLang="zh-TW" sz="2800" b="0" dirty="0" smtClean="0">
                <a:latin typeface="標楷體" pitchFamily="65" charset="-120"/>
                <a:ea typeface="標楷體" pitchFamily="65" charset="-120"/>
                <a:sym typeface="Wingdings" pitchFamily="2" charset="2"/>
              </a:rPr>
              <a:t> </a:t>
            </a:r>
            <a:endParaRPr kumimoji="1" lang="en-US" altLang="zh-TW" sz="2800" b="0" dirty="0">
              <a:latin typeface="標楷體" pitchFamily="65" charset="-120"/>
              <a:ea typeface="標楷體" pitchFamily="65" charset="-120"/>
              <a:sym typeface="Wingdings" pitchFamily="2" charset="2"/>
            </a:endParaRPr>
          </a:p>
          <a:p>
            <a:pPr algn="l"/>
            <a:r>
              <a:rPr kumimoji="1" lang="en-US" altLang="zh-TW" sz="2800" b="0" dirty="0" smtClean="0">
                <a:latin typeface="標楷體" pitchFamily="65" charset="-120"/>
                <a:ea typeface="標楷體" pitchFamily="65" charset="-120"/>
                <a:sym typeface="Wingdings" pitchFamily="2" charset="2"/>
              </a:rPr>
              <a:t>-</a:t>
            </a:r>
            <a:r>
              <a:rPr kumimoji="1" lang="zh-TW" altLang="en-US" sz="2800" b="0" dirty="0" smtClean="0">
                <a:latin typeface="標楷體" pitchFamily="65" charset="-120"/>
                <a:ea typeface="標楷體" pitchFamily="65" charset="-120"/>
                <a:sym typeface="Wingdings" pitchFamily="2" charset="2"/>
              </a:rPr>
              <a:t>著名</a:t>
            </a:r>
            <a:r>
              <a:rPr kumimoji="1" lang="zh-TW" altLang="en-US" sz="2800" b="0" dirty="0">
                <a:latin typeface="標楷體" pitchFamily="65" charset="-120"/>
                <a:ea typeface="標楷體" pitchFamily="65" charset="-120"/>
                <a:sym typeface="Wingdings" pitchFamily="2" charset="2"/>
              </a:rPr>
              <a:t>小說家</a:t>
            </a:r>
          </a:p>
          <a:p>
            <a:pPr algn="l"/>
            <a:r>
              <a:rPr kumimoji="1" lang="zh-TW" altLang="en-US" sz="2800" b="0" dirty="0" smtClean="0">
                <a:latin typeface="標楷體" pitchFamily="65" charset="-120"/>
                <a:ea typeface="標楷體" pitchFamily="65" charset="-120"/>
                <a:sym typeface="Wingdings" pitchFamily="2" charset="2"/>
              </a:rPr>
              <a:t> </a:t>
            </a:r>
            <a:r>
              <a:rPr kumimoji="1" lang="en-US" altLang="zh-TW" sz="2800" b="0" dirty="0" smtClean="0">
                <a:latin typeface="標楷體" pitchFamily="65" charset="-120"/>
                <a:ea typeface="標楷體" pitchFamily="65" charset="-120"/>
                <a:sym typeface="Wingdings" pitchFamily="2" charset="2"/>
              </a:rPr>
              <a:t>James </a:t>
            </a:r>
            <a:r>
              <a:rPr kumimoji="1" lang="en-US" altLang="zh-TW" sz="2800" b="0" dirty="0">
                <a:latin typeface="標楷體" pitchFamily="65" charset="-120"/>
                <a:ea typeface="標楷體" pitchFamily="65" charset="-120"/>
                <a:sym typeface="Wingdings" pitchFamily="2" charset="2"/>
              </a:rPr>
              <a:t>A. </a:t>
            </a:r>
            <a:r>
              <a:rPr kumimoji="1" lang="en-US" altLang="zh-TW" sz="2800" b="0" dirty="0" smtClean="0">
                <a:latin typeface="標楷體" pitchFamily="65" charset="-120"/>
                <a:ea typeface="標楷體" pitchFamily="65" charset="-120"/>
                <a:sym typeface="Wingdings" pitchFamily="2" charset="2"/>
              </a:rPr>
              <a:t>Michener</a:t>
            </a:r>
          </a:p>
          <a:p>
            <a:pPr algn="l"/>
            <a:endParaRPr kumimoji="1" lang="zh-TW" altLang="en-US" sz="2800" b="0" dirty="0">
              <a:latin typeface="標楷體" pitchFamily="65" charset="-120"/>
              <a:ea typeface="標楷體" pitchFamily="65" charset="-120"/>
              <a:sym typeface="Wingdings" pitchFamily="2" charset="2"/>
            </a:endParaRPr>
          </a:p>
        </p:txBody>
      </p:sp>
      <p:sp>
        <p:nvSpPr>
          <p:cNvPr id="8" name="AutoShape 33"/>
          <p:cNvSpPr>
            <a:spLocks noChangeArrowheads="1"/>
          </p:cNvSpPr>
          <p:nvPr/>
        </p:nvSpPr>
        <p:spPr bwMode="auto">
          <a:xfrm>
            <a:off x="2772041" y="-2948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2</a:t>
            </a:r>
            <a:r>
              <a:rPr kumimoji="1" lang="zh-TW" altLang="en-US" sz="2400" b="0" dirty="0">
                <a:solidFill>
                  <a:srgbClr val="000099"/>
                </a:solidFill>
                <a:latin typeface="Arial" pitchFamily="34" charset="0"/>
                <a:ea typeface="標楷體" pitchFamily="65" charset="-120"/>
              </a:rPr>
              <a:t>人文學的</a:t>
            </a:r>
          </a:p>
          <a:p>
            <a:pPr eaLnBrk="1" hangingPunct="1"/>
            <a:r>
              <a:rPr kumimoji="1" lang="zh-TW" altLang="en-US" sz="2400" b="0" dirty="0">
                <a:solidFill>
                  <a:srgbClr val="000099"/>
                </a:solidFill>
                <a:latin typeface="Arial" pitchFamily="34" charset="0"/>
                <a:ea typeface="標楷體" pitchFamily="65" charset="-120"/>
              </a:rPr>
              <a:t>學術壟斷和使用</a:t>
            </a:r>
            <a:r>
              <a:rPr kumimoji="1" lang="zh-TW" altLang="en-US" sz="2400" b="0" dirty="0" smtClean="0">
                <a:solidFill>
                  <a:srgbClr val="000099"/>
                </a:solidFill>
                <a:latin typeface="Arial" pitchFamily="34" charset="0"/>
                <a:ea typeface="標楷體" pitchFamily="65" charset="-120"/>
              </a:rPr>
              <a:t>障礙</a:t>
            </a:r>
            <a:endParaRPr kumimoji="1" lang="zh-TW" altLang="en-US" sz="2400" b="0" dirty="0">
              <a:solidFill>
                <a:srgbClr val="000099"/>
              </a:solidFill>
              <a:latin typeface="Arial" pitchFamily="34" charset="0"/>
              <a:ea typeface="標楷體" pitchFamily="65" charset="-120"/>
            </a:endParaRPr>
          </a:p>
        </p:txBody>
      </p:sp>
      <p:pic>
        <p:nvPicPr>
          <p:cNvPr id="7171" name="Picture 3" descr="C:\Users\user\AppData\Local\Microsoft\Windows\Temporary Internet Files\Content.IE5\S2X1MNJ2\MP90043308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0813" y="3458843"/>
            <a:ext cx="3076107" cy="325268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7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03779"/>
                                        </p:tgtEl>
                                        <p:attrNameLst>
                                          <p:attrName>style.visibility</p:attrName>
                                        </p:attrNameLst>
                                      </p:cBhvr>
                                      <p:to>
                                        <p:strVal val="visible"/>
                                      </p:to>
                                    </p:set>
                                    <p:anim calcmode="discrete" valueType="clr">
                                      <p:cBhvr override="childStyle">
                                        <p:cTn id="7" dur="80"/>
                                        <p:tgtEl>
                                          <p:spTgt spid="2037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3779"/>
                                        </p:tgtEl>
                                        <p:attrNameLst>
                                          <p:attrName>fillcolor</p:attrName>
                                        </p:attrNameLst>
                                      </p:cBhvr>
                                      <p:tavLst>
                                        <p:tav tm="0">
                                          <p:val>
                                            <p:clrVal>
                                              <a:schemeClr val="accent2"/>
                                            </p:clrVal>
                                          </p:val>
                                        </p:tav>
                                        <p:tav tm="50000">
                                          <p:val>
                                            <p:clrVal>
                                              <a:schemeClr val="hlink"/>
                                            </p:clrVal>
                                          </p:val>
                                        </p:tav>
                                      </p:tavLst>
                                    </p:anim>
                                    <p:set>
                                      <p:cBhvr>
                                        <p:cTn id="9" dur="80"/>
                                        <p:tgtEl>
                                          <p:spTgt spid="203779"/>
                                        </p:tgtEl>
                                        <p:attrNameLst>
                                          <p:attrName>fill.type</p:attrName>
                                        </p:attrNameLst>
                                      </p:cBhvr>
                                      <p:to>
                                        <p:strVal val="solid"/>
                                      </p:to>
                                    </p:set>
                                  </p:childTnLst>
                                </p:cTn>
                              </p:par>
                            </p:childTnLst>
                          </p:cTn>
                        </p:par>
                        <p:par>
                          <p:cTn id="10" fill="hold" nodeType="afterGroup">
                            <p:stCondLst>
                              <p:cond delay="360"/>
                            </p:stCondLst>
                            <p:childTnLst>
                              <p:par>
                                <p:cTn id="11" presetID="2" presetClass="entr" presetSubtype="4" fill="hold" grpId="0" nodeType="afterEffect">
                                  <p:stCondLst>
                                    <p:cond delay="0"/>
                                  </p:stCondLst>
                                  <p:childTnLst>
                                    <p:set>
                                      <p:cBhvr>
                                        <p:cTn id="12" dur="1" fill="hold">
                                          <p:stCondLst>
                                            <p:cond delay="0"/>
                                          </p:stCondLst>
                                        </p:cTn>
                                        <p:tgtEl>
                                          <p:spTgt spid="203785"/>
                                        </p:tgtEl>
                                        <p:attrNameLst>
                                          <p:attrName>style.visibility</p:attrName>
                                        </p:attrNameLst>
                                      </p:cBhvr>
                                      <p:to>
                                        <p:strVal val="visible"/>
                                      </p:to>
                                    </p:set>
                                    <p:anim calcmode="lin" valueType="num">
                                      <p:cBhvr additive="base">
                                        <p:cTn id="13" dur="500" fill="hold"/>
                                        <p:tgtEl>
                                          <p:spTgt spid="203785"/>
                                        </p:tgtEl>
                                        <p:attrNameLst>
                                          <p:attrName>ppt_x</p:attrName>
                                        </p:attrNameLst>
                                      </p:cBhvr>
                                      <p:tavLst>
                                        <p:tav tm="0">
                                          <p:val>
                                            <p:strVal val="#ppt_x"/>
                                          </p:val>
                                        </p:tav>
                                        <p:tav tm="100000">
                                          <p:val>
                                            <p:strVal val="#ppt_x"/>
                                          </p:val>
                                        </p:tav>
                                      </p:tavLst>
                                    </p:anim>
                                    <p:anim calcmode="lin" valueType="num">
                                      <p:cBhvr additive="base">
                                        <p:cTn id="14" dur="500" fill="hold"/>
                                        <p:tgtEl>
                                          <p:spTgt spid="203785"/>
                                        </p:tgtEl>
                                        <p:attrNameLst>
                                          <p:attrName>ppt_y</p:attrName>
                                        </p:attrNameLst>
                                      </p:cBhvr>
                                      <p:tavLst>
                                        <p:tav tm="0">
                                          <p:val>
                                            <p:strVal val="1+#ppt_h/2"/>
                                          </p:val>
                                        </p:tav>
                                        <p:tav tm="100000">
                                          <p:val>
                                            <p:strVal val="#ppt_y"/>
                                          </p:val>
                                        </p:tav>
                                      </p:tavLst>
                                    </p:anim>
                                  </p:childTnLst>
                                </p:cTn>
                              </p:par>
                              <p:par>
                                <p:cTn id="15" presetID="34" presetClass="emph" presetSubtype="0" fill="hold" grpId="0" nodeType="with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20378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1" name="Text Box 3"/>
          <p:cNvSpPr txBox="1">
            <a:spLocks noChangeArrowheads="1"/>
          </p:cNvSpPr>
          <p:nvPr/>
        </p:nvSpPr>
        <p:spPr bwMode="auto">
          <a:xfrm>
            <a:off x="2025650" y="1928813"/>
            <a:ext cx="4572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人文學的使用障礙</a:t>
            </a:r>
          </a:p>
        </p:txBody>
      </p:sp>
      <p:sp>
        <p:nvSpPr>
          <p:cNvPr id="16387" name="Text Box 4"/>
          <p:cNvSpPr txBox="1">
            <a:spLocks noChangeArrowheads="1"/>
          </p:cNvSpPr>
          <p:nvPr/>
        </p:nvSpPr>
        <p:spPr bwMode="auto">
          <a:xfrm>
            <a:off x="1233555" y="2806247"/>
            <a:ext cx="3671887"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56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en-US" altLang="zh-TW" sz="3200" dirty="0" err="1">
                <a:solidFill>
                  <a:srgbClr val="000099"/>
                </a:solidFill>
                <a:latin typeface="標楷體" pitchFamily="65" charset="-120"/>
                <a:ea typeface="標楷體" pitchFamily="65" charset="-120"/>
              </a:rPr>
              <a:t>Esterow</a:t>
            </a:r>
            <a:r>
              <a:rPr kumimoji="1" lang="zh-TW" altLang="en-US" sz="3200" dirty="0">
                <a:solidFill>
                  <a:srgbClr val="000099"/>
                </a:solidFill>
                <a:latin typeface="標楷體" pitchFamily="65" charset="-120"/>
                <a:ea typeface="標楷體" pitchFamily="65" charset="-120"/>
              </a:rPr>
              <a:t>認為</a:t>
            </a:r>
            <a:endParaRPr kumimoji="1" lang="zh-TW" altLang="en-US" sz="2400" b="0" dirty="0">
              <a:solidFill>
                <a:srgbClr val="000099"/>
              </a:solidFill>
              <a:latin typeface="標楷體" pitchFamily="65" charset="-120"/>
              <a:ea typeface="標楷體" pitchFamily="65" charset="-120"/>
            </a:endParaRPr>
          </a:p>
        </p:txBody>
      </p:sp>
      <p:sp>
        <p:nvSpPr>
          <p:cNvPr id="16388"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6389"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6390" name="Rectangle 9"/>
          <p:cNvSpPr>
            <a:spLocks noChangeArrowheads="1"/>
          </p:cNvSpPr>
          <p:nvPr/>
        </p:nvSpPr>
        <p:spPr bwMode="auto">
          <a:xfrm>
            <a:off x="1259632" y="3517447"/>
            <a:ext cx="69850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l"/>
            <a:r>
              <a:rPr kumimoji="1" lang="en-US" altLang="en-US" sz="2800" b="0" dirty="0">
                <a:latin typeface="標楷體" pitchFamily="65" charset="-120"/>
                <a:ea typeface="標楷體" pitchFamily="65" charset="-120"/>
                <a:sym typeface="Wingdings" pitchFamily="2" charset="2"/>
              </a:rPr>
              <a:t>—</a:t>
            </a:r>
            <a:r>
              <a:rPr kumimoji="1" lang="zh-TW" altLang="en-US" sz="2800" b="0" dirty="0">
                <a:latin typeface="標楷體" pitchFamily="65" charset="-120"/>
                <a:ea typeface="標楷體" pitchFamily="65" charset="-120"/>
                <a:sym typeface="Wingdings" pitchFamily="2" charset="2"/>
              </a:rPr>
              <a:t>學術壟斷</a:t>
            </a:r>
            <a:r>
              <a:rPr kumimoji="1" lang="zh-TW" altLang="en-US" sz="2800" b="0" dirty="0" smtClean="0">
                <a:latin typeface="標楷體" pitchFamily="65" charset="-120"/>
                <a:ea typeface="標楷體" pitchFamily="65" charset="-120"/>
                <a:sym typeface="Wingdings" pitchFamily="2" charset="2"/>
              </a:rPr>
              <a:t>受害者會在</a:t>
            </a:r>
            <a:r>
              <a:rPr lang="zh-TW" altLang="en-US" sz="2800" b="0" dirty="0" smtClean="0">
                <a:latin typeface="標楷體" pitchFamily="65" charset="-120"/>
                <a:ea typeface="標楷體" pitchFamily="65" charset="-120"/>
              </a:rPr>
              <a:t>等待</a:t>
            </a:r>
            <a:r>
              <a:rPr lang="zh-TW" altLang="en-US" sz="2800" b="0" dirty="0">
                <a:latin typeface="標楷體" pitchFamily="65" charset="-120"/>
                <a:ea typeface="標楷體" pitchFamily="65" charset="-120"/>
              </a:rPr>
              <a:t>研究發表和在特殊的情況下</a:t>
            </a:r>
            <a:r>
              <a:rPr lang="zh-TW" altLang="en-US" sz="2800" b="0" dirty="0" smtClean="0">
                <a:latin typeface="標楷體" pitchFamily="65" charset="-120"/>
                <a:ea typeface="標楷體" pitchFamily="65" charset="-120"/>
              </a:rPr>
              <a:t>，寫惡意</a:t>
            </a:r>
            <a:r>
              <a:rPr lang="zh-TW" altLang="en-US" sz="2800" b="0" dirty="0">
                <a:latin typeface="標楷體" pitchFamily="65" charset="-120"/>
                <a:ea typeface="標楷體" pitchFamily="65" charset="-120"/>
              </a:rPr>
              <a:t>的</a:t>
            </a:r>
            <a:r>
              <a:rPr lang="zh-TW" altLang="en-US" sz="2800" b="0" dirty="0" smtClean="0">
                <a:latin typeface="標楷體" pitchFamily="65" charset="-120"/>
                <a:ea typeface="標楷體" pitchFamily="65" charset="-120"/>
              </a:rPr>
              <a:t>評論來報復。</a:t>
            </a:r>
            <a:endParaRPr lang="zh-TW" altLang="en-US" sz="2800" b="0" dirty="0">
              <a:latin typeface="標楷體" pitchFamily="65" charset="-120"/>
              <a:ea typeface="標楷體" pitchFamily="65" charset="-120"/>
            </a:endParaRPr>
          </a:p>
          <a:p>
            <a:pPr algn="l"/>
            <a:r>
              <a:rPr kumimoji="1" lang="en-US" altLang="en-US" sz="2800" b="0" dirty="0" smtClean="0">
                <a:latin typeface="標楷體" pitchFamily="65" charset="-120"/>
                <a:ea typeface="標楷體" pitchFamily="65" charset="-120"/>
                <a:sym typeface="Wingdings" pitchFamily="2" charset="2"/>
              </a:rPr>
              <a:t>—</a:t>
            </a:r>
            <a:r>
              <a:rPr kumimoji="1" lang="zh-TW" altLang="en-US" sz="2800" b="0" dirty="0" smtClean="0">
                <a:latin typeface="標楷體" pitchFamily="65" charset="-120"/>
                <a:ea typeface="標楷體" pitchFamily="65" charset="-120"/>
                <a:sym typeface="Wingdings" pitchFamily="2" charset="2"/>
              </a:rPr>
              <a:t>因而產生學術</a:t>
            </a:r>
            <a:r>
              <a:rPr kumimoji="1" lang="zh-TW" altLang="en-US" sz="2800" b="0" dirty="0">
                <a:latin typeface="標楷體" pitchFamily="65" charset="-120"/>
                <a:ea typeface="標楷體" pitchFamily="65" charset="-120"/>
                <a:sym typeface="Wingdings" pitchFamily="2" charset="2"/>
              </a:rPr>
              <a:t>的研究</a:t>
            </a:r>
            <a:r>
              <a:rPr kumimoji="1" lang="zh-TW" altLang="en-US" sz="2800" b="0" dirty="0" smtClean="0">
                <a:latin typeface="標楷體" pitchFamily="65" charset="-120"/>
                <a:ea typeface="標楷體" pitchFamily="65" charset="-120"/>
                <a:sym typeface="Wingdings" pitchFamily="2" charset="2"/>
              </a:rPr>
              <a:t>醜聞出現。</a:t>
            </a:r>
            <a:endParaRPr kumimoji="1" lang="zh-TW" altLang="en-US" sz="2800" b="0" dirty="0">
              <a:latin typeface="標楷體" pitchFamily="65" charset="-120"/>
              <a:ea typeface="標楷體" pitchFamily="65" charset="-120"/>
              <a:sym typeface="Wingdings" pitchFamily="2" charset="2"/>
            </a:endParaRPr>
          </a:p>
          <a:p>
            <a:pPr algn="l"/>
            <a:r>
              <a:rPr kumimoji="1" lang="en-US" altLang="en-US" sz="2800" b="0" dirty="0">
                <a:latin typeface="標楷體" pitchFamily="65" charset="-120"/>
                <a:ea typeface="標楷體" pitchFamily="65" charset="-120"/>
                <a:sym typeface="Wingdings" pitchFamily="2" charset="2"/>
              </a:rPr>
              <a:t>—</a:t>
            </a:r>
            <a:r>
              <a:rPr kumimoji="1" lang="zh-TW" altLang="en-US" sz="2800" b="0" dirty="0">
                <a:ea typeface="標楷體" pitchFamily="65" charset="-120"/>
                <a:sym typeface="Wingdings" pitchFamily="2" charset="2"/>
              </a:rPr>
              <a:t>人性的無知與取用的</a:t>
            </a:r>
            <a:r>
              <a:rPr kumimoji="1" lang="zh-TW" altLang="en-US" sz="2800" b="0" dirty="0" smtClean="0">
                <a:ea typeface="標楷體" pitchFamily="65" charset="-120"/>
                <a:sym typeface="Wingdings" pitchFamily="2" charset="2"/>
              </a:rPr>
              <a:t>限制，導致個人</a:t>
            </a:r>
            <a:r>
              <a:rPr kumimoji="1" lang="zh-TW" altLang="en-US" sz="2800" b="0" dirty="0">
                <a:ea typeface="標楷體" pitchFamily="65" charset="-120"/>
                <a:sym typeface="Wingdings" pitchFamily="2" charset="2"/>
              </a:rPr>
              <a:t>或</a:t>
            </a:r>
            <a:r>
              <a:rPr kumimoji="1" lang="zh-TW" altLang="en-US" sz="2800" b="0" dirty="0" smtClean="0">
                <a:ea typeface="標楷體" pitchFamily="65" charset="-120"/>
                <a:sym typeface="Wingdings" pitchFamily="2" charset="2"/>
              </a:rPr>
              <a:t>機關有</a:t>
            </a:r>
            <a:r>
              <a:rPr kumimoji="1" lang="zh-TW" altLang="en-US" sz="2800" b="0" dirty="0">
                <a:ea typeface="標楷體" pitchFamily="65" charset="-120"/>
                <a:sym typeface="Wingdings" pitchFamily="2" charset="2"/>
              </a:rPr>
              <a:t>目的地大量的限制對研究</a:t>
            </a:r>
            <a:r>
              <a:rPr kumimoji="1" lang="zh-TW" altLang="en-US" sz="2800" b="0" dirty="0" smtClean="0">
                <a:ea typeface="標楷體" pitchFamily="65" charset="-120"/>
                <a:sym typeface="Wingdings" pitchFamily="2" charset="2"/>
              </a:rPr>
              <a:t>材料的收集。</a:t>
            </a:r>
            <a:endParaRPr kumimoji="1" lang="en-US" altLang="zh-TW" sz="2800" b="0" dirty="0">
              <a:latin typeface="標楷體" pitchFamily="65" charset="-120"/>
              <a:ea typeface="標楷體" pitchFamily="65" charset="-120"/>
              <a:sym typeface="Wingdings" pitchFamily="2" charset="2"/>
            </a:endParaRPr>
          </a:p>
          <a:p>
            <a:pPr algn="l"/>
            <a:endParaRPr kumimoji="1" lang="en-US" altLang="zh-TW" sz="2800" b="0" dirty="0">
              <a:latin typeface="標楷體" pitchFamily="65" charset="-120"/>
              <a:ea typeface="標楷體" pitchFamily="65" charset="-120"/>
              <a:sym typeface="Wingdings" pitchFamily="2" charset="2"/>
            </a:endParaRPr>
          </a:p>
          <a:p>
            <a:pPr algn="l"/>
            <a:endParaRPr kumimoji="1" lang="en-US" altLang="zh-TW" sz="2800" b="0" dirty="0">
              <a:latin typeface="標楷體" pitchFamily="65" charset="-120"/>
              <a:ea typeface="標楷體" pitchFamily="65" charset="-120"/>
              <a:sym typeface="Wingdings" pitchFamily="2" charset="2"/>
            </a:endParaRPr>
          </a:p>
          <a:p>
            <a:pPr algn="l"/>
            <a:endParaRPr kumimoji="1" lang="zh-TW" altLang="en-US" sz="2800" b="0" dirty="0">
              <a:latin typeface="標楷體" pitchFamily="65" charset="-120"/>
              <a:ea typeface="標楷體" pitchFamily="65" charset="-120"/>
              <a:sym typeface="Wingdings" pitchFamily="2" charset="2"/>
            </a:endParaRPr>
          </a:p>
        </p:txBody>
      </p:sp>
      <p:sp>
        <p:nvSpPr>
          <p:cNvPr id="8" name="AutoShape 33"/>
          <p:cNvSpPr>
            <a:spLocks noChangeArrowheads="1"/>
          </p:cNvSpPr>
          <p:nvPr/>
        </p:nvSpPr>
        <p:spPr bwMode="auto">
          <a:xfrm>
            <a:off x="2772041" y="-2948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2</a:t>
            </a:r>
            <a:r>
              <a:rPr kumimoji="1" lang="zh-TW" altLang="en-US" sz="2400" b="0" dirty="0">
                <a:solidFill>
                  <a:srgbClr val="000099"/>
                </a:solidFill>
                <a:latin typeface="Arial" pitchFamily="34" charset="0"/>
                <a:ea typeface="標楷體" pitchFamily="65" charset="-120"/>
              </a:rPr>
              <a:t>人文學的</a:t>
            </a:r>
          </a:p>
          <a:p>
            <a:pPr eaLnBrk="1" hangingPunct="1"/>
            <a:r>
              <a:rPr kumimoji="1" lang="zh-TW" altLang="en-US" sz="2400" b="0" dirty="0">
                <a:solidFill>
                  <a:srgbClr val="000099"/>
                </a:solidFill>
                <a:latin typeface="Arial" pitchFamily="34" charset="0"/>
                <a:ea typeface="標楷體" pitchFamily="65" charset="-120"/>
              </a:rPr>
              <a:t>學術壟斷和使用</a:t>
            </a:r>
            <a:r>
              <a:rPr kumimoji="1" lang="zh-TW" altLang="en-US" sz="2400" b="0" dirty="0" smtClean="0">
                <a:solidFill>
                  <a:srgbClr val="000099"/>
                </a:solidFill>
                <a:latin typeface="Arial" pitchFamily="34" charset="0"/>
                <a:ea typeface="標楷體" pitchFamily="65" charset="-120"/>
              </a:rPr>
              <a:t>障礙</a:t>
            </a:r>
            <a:endParaRPr kumimoji="1" lang="zh-TW" altLang="en-US" sz="2400" b="0" dirty="0">
              <a:solidFill>
                <a:srgbClr val="000099"/>
              </a:solidFill>
              <a:latin typeface="Arial" pitchFamily="34" charset="0"/>
              <a:ea typeface="標楷體" pitchFamily="65" charset="-120"/>
            </a:endParaRPr>
          </a:p>
        </p:txBody>
      </p:sp>
    </p:spTree>
  </p:cSld>
  <p:clrMapOvr>
    <a:masterClrMapping/>
  </p:clrMapOvr>
  <p:transition advTm="7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60771"/>
                                        </p:tgtEl>
                                        <p:attrNameLst>
                                          <p:attrName>style.visibility</p:attrName>
                                        </p:attrNameLst>
                                      </p:cBhvr>
                                      <p:to>
                                        <p:strVal val="visible"/>
                                      </p:to>
                                    </p:set>
                                    <p:anim calcmode="discrete" valueType="clr">
                                      <p:cBhvr override="childStyle">
                                        <p:cTn id="7" dur="80"/>
                                        <p:tgtEl>
                                          <p:spTgt spid="1607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0771"/>
                                        </p:tgtEl>
                                        <p:attrNameLst>
                                          <p:attrName>fillcolor</p:attrName>
                                        </p:attrNameLst>
                                      </p:cBhvr>
                                      <p:tavLst>
                                        <p:tav tm="0">
                                          <p:val>
                                            <p:clrVal>
                                              <a:schemeClr val="accent2"/>
                                            </p:clrVal>
                                          </p:val>
                                        </p:tav>
                                        <p:tav tm="50000">
                                          <p:val>
                                            <p:clrVal>
                                              <a:schemeClr val="hlink"/>
                                            </p:clrVal>
                                          </p:val>
                                        </p:tav>
                                      </p:tavLst>
                                    </p:anim>
                                    <p:set>
                                      <p:cBhvr>
                                        <p:cTn id="9" dur="80"/>
                                        <p:tgtEl>
                                          <p:spTgt spid="160771"/>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8"/>
                                        </p:tgtEl>
                                        <p:attrNameLst>
                                          <p:attrName>ppt_x</p:attrName>
                                          <p:attrName>ppt_y</p:attrName>
                                        </p:attrNameLst>
                                      </p:cBhvr>
                                    </p:animMotion>
                                    <p:animRot by="1500000">
                                      <p:cBhvr>
                                        <p:cTn id="12" dur="125" fill="hold">
                                          <p:stCondLst>
                                            <p:cond delay="0"/>
                                          </p:stCondLst>
                                        </p:cTn>
                                        <p:tgtEl>
                                          <p:spTgt spid="8"/>
                                        </p:tgtEl>
                                        <p:attrNameLst>
                                          <p:attrName>r</p:attrName>
                                        </p:attrNameLst>
                                      </p:cBhvr>
                                    </p:animRot>
                                    <p:animRot by="-1500000">
                                      <p:cBhvr>
                                        <p:cTn id="13" dur="125" fill="hold">
                                          <p:stCondLst>
                                            <p:cond delay="125"/>
                                          </p:stCondLst>
                                        </p:cTn>
                                        <p:tgtEl>
                                          <p:spTgt spid="8"/>
                                        </p:tgtEl>
                                        <p:attrNameLst>
                                          <p:attrName>r</p:attrName>
                                        </p:attrNameLst>
                                      </p:cBhvr>
                                    </p:animRot>
                                    <p:animRot by="-1500000">
                                      <p:cBhvr>
                                        <p:cTn id="14" dur="125" fill="hold">
                                          <p:stCondLst>
                                            <p:cond delay="250"/>
                                          </p:stCondLst>
                                        </p:cTn>
                                        <p:tgtEl>
                                          <p:spTgt spid="8"/>
                                        </p:tgtEl>
                                        <p:attrNameLst>
                                          <p:attrName>r</p:attrName>
                                        </p:attrNameLst>
                                      </p:cBhvr>
                                    </p:animRot>
                                    <p:animRot by="1500000">
                                      <p:cBhvr>
                                        <p:cTn id="1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7" name="Text Box 11"/>
          <p:cNvSpPr txBox="1">
            <a:spLocks noChangeArrowheads="1"/>
          </p:cNvSpPr>
          <p:nvPr/>
        </p:nvSpPr>
        <p:spPr bwMode="auto">
          <a:xfrm>
            <a:off x="2312988" y="2789238"/>
            <a:ext cx="74676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200">
                <a:solidFill>
                  <a:srgbClr val="663300"/>
                </a:solidFill>
                <a:ea typeface="標楷體" pitchFamily="65" charset="-120"/>
              </a:rPr>
              <a:t>使用限制和被毀壞文件</a:t>
            </a:r>
          </a:p>
        </p:txBody>
      </p:sp>
      <p:sp>
        <p:nvSpPr>
          <p:cNvPr id="101389" name="Text Box 13"/>
          <p:cNvSpPr txBox="1">
            <a:spLocks noChangeArrowheads="1"/>
          </p:cNvSpPr>
          <p:nvPr/>
        </p:nvSpPr>
        <p:spPr bwMode="auto">
          <a:xfrm>
            <a:off x="2312988" y="3581400"/>
            <a:ext cx="4648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200">
                <a:solidFill>
                  <a:srgbClr val="663300"/>
                </a:solidFill>
                <a:ea typeface="標楷體" pitchFamily="65" charset="-120"/>
              </a:rPr>
              <a:t>案例說明</a:t>
            </a:r>
          </a:p>
        </p:txBody>
      </p:sp>
      <p:sp>
        <p:nvSpPr>
          <p:cNvPr id="101395" name="Line 19"/>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01396" name="Line 20"/>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7415" name="文字方塊 1"/>
          <p:cNvSpPr txBox="1">
            <a:spLocks noChangeArrowheads="1"/>
          </p:cNvSpPr>
          <p:nvPr/>
        </p:nvSpPr>
        <p:spPr bwMode="auto">
          <a:xfrm>
            <a:off x="6490833" y="1484784"/>
            <a:ext cx="2260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r>
              <a:rPr kumimoji="1" lang="zh-TW" altLang="en-US" dirty="0">
                <a:solidFill>
                  <a:srgbClr val="000099"/>
                </a:solidFill>
                <a:latin typeface="標楷體" pitchFamily="65" charset="-120"/>
                <a:ea typeface="標楷體" pitchFamily="65" charset="-120"/>
              </a:rPr>
              <a:t>馮家華</a:t>
            </a:r>
            <a:endParaRPr lang="zh-TW" altLang="en-US" dirty="0"/>
          </a:p>
        </p:txBody>
      </p:sp>
      <p:sp>
        <p:nvSpPr>
          <p:cNvPr id="8" name="AutoShape 33"/>
          <p:cNvSpPr>
            <a:spLocks noChangeArrowheads="1"/>
          </p:cNvSpPr>
          <p:nvPr/>
        </p:nvSpPr>
        <p:spPr bwMode="auto">
          <a:xfrm>
            <a:off x="2879725" y="3538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3</a:t>
            </a:r>
            <a:r>
              <a:rPr kumimoji="1" lang="zh-TW" altLang="en-US" sz="2400" b="0" dirty="0">
                <a:solidFill>
                  <a:srgbClr val="000099"/>
                </a:solidFill>
                <a:ea typeface="標楷體" pitchFamily="65" charset="-120"/>
              </a:rPr>
              <a:t>使用的限制和</a:t>
            </a:r>
          </a:p>
          <a:p>
            <a:pPr eaLnBrk="1" hangingPunct="1"/>
            <a:r>
              <a:rPr kumimoji="1" lang="zh-TW" altLang="en-US" sz="2400" b="0" dirty="0">
                <a:solidFill>
                  <a:srgbClr val="000099"/>
                </a:solidFill>
                <a:ea typeface="標楷體" pitchFamily="65" charset="-120"/>
              </a:rPr>
              <a:t>被毀壞的文件</a:t>
            </a:r>
          </a:p>
        </p:txBody>
      </p:sp>
      <p:pic>
        <p:nvPicPr>
          <p:cNvPr id="8194" name="Picture 2" descr="C:\Users\user\AppData\Local\Microsoft\Windows\Temporary Internet Files\Content.IE5\J0VMHGBF\MP90043316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7087" y="4274018"/>
            <a:ext cx="4179887" cy="22491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10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1395"/>
                                        </p:tgtEl>
                                        <p:attrNameLst>
                                          <p:attrName>style.visibility</p:attrName>
                                        </p:attrNameLst>
                                      </p:cBhvr>
                                      <p:to>
                                        <p:strVal val="visible"/>
                                      </p:to>
                                    </p:set>
                                    <p:anim calcmode="lin" valueType="num">
                                      <p:cBhvr additive="base">
                                        <p:cTn id="7" dur="1000" fill="hold"/>
                                        <p:tgtEl>
                                          <p:spTgt spid="101395"/>
                                        </p:tgtEl>
                                        <p:attrNameLst>
                                          <p:attrName>ppt_x</p:attrName>
                                        </p:attrNameLst>
                                      </p:cBhvr>
                                      <p:tavLst>
                                        <p:tav tm="0">
                                          <p:val>
                                            <p:strVal val="0-#ppt_w/2"/>
                                          </p:val>
                                        </p:tav>
                                        <p:tav tm="100000">
                                          <p:val>
                                            <p:strVal val="#ppt_x"/>
                                          </p:val>
                                        </p:tav>
                                      </p:tavLst>
                                    </p:anim>
                                    <p:anim calcmode="lin" valueType="num">
                                      <p:cBhvr additive="base">
                                        <p:cTn id="8" dur="1000" fill="hold"/>
                                        <p:tgtEl>
                                          <p:spTgt spid="10139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1396"/>
                                        </p:tgtEl>
                                        <p:attrNameLst>
                                          <p:attrName>style.visibility</p:attrName>
                                        </p:attrNameLst>
                                      </p:cBhvr>
                                      <p:to>
                                        <p:strVal val="visible"/>
                                      </p:to>
                                    </p:set>
                                    <p:anim calcmode="lin" valueType="num">
                                      <p:cBhvr additive="base">
                                        <p:cTn id="11" dur="1000" fill="hold"/>
                                        <p:tgtEl>
                                          <p:spTgt spid="101396"/>
                                        </p:tgtEl>
                                        <p:attrNameLst>
                                          <p:attrName>ppt_x</p:attrName>
                                        </p:attrNameLst>
                                      </p:cBhvr>
                                      <p:tavLst>
                                        <p:tav tm="0">
                                          <p:val>
                                            <p:strVal val="0-#ppt_w/2"/>
                                          </p:val>
                                        </p:tav>
                                        <p:tav tm="100000">
                                          <p:val>
                                            <p:strVal val="#ppt_x"/>
                                          </p:val>
                                        </p:tav>
                                      </p:tavLst>
                                    </p:anim>
                                    <p:anim calcmode="lin" valueType="num">
                                      <p:cBhvr additive="base">
                                        <p:cTn id="12" dur="1000" fill="hold"/>
                                        <p:tgtEl>
                                          <p:spTgt spid="10139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1387"/>
                                        </p:tgtEl>
                                        <p:attrNameLst>
                                          <p:attrName>style.visibility</p:attrName>
                                        </p:attrNameLst>
                                      </p:cBhvr>
                                      <p:to>
                                        <p:strVal val="visible"/>
                                      </p:to>
                                    </p:set>
                                    <p:anim calcmode="lin" valueType="num">
                                      <p:cBhvr additive="base">
                                        <p:cTn id="15" dur="500" fill="hold"/>
                                        <p:tgtEl>
                                          <p:spTgt spid="101387"/>
                                        </p:tgtEl>
                                        <p:attrNameLst>
                                          <p:attrName>ppt_x</p:attrName>
                                        </p:attrNameLst>
                                      </p:cBhvr>
                                      <p:tavLst>
                                        <p:tav tm="0">
                                          <p:val>
                                            <p:strVal val="#ppt_x"/>
                                          </p:val>
                                        </p:tav>
                                        <p:tav tm="100000">
                                          <p:val>
                                            <p:strVal val="#ppt_x"/>
                                          </p:val>
                                        </p:tav>
                                      </p:tavLst>
                                    </p:anim>
                                    <p:anim calcmode="lin" valueType="num">
                                      <p:cBhvr additive="base">
                                        <p:cTn id="16" dur="500" fill="hold"/>
                                        <p:tgtEl>
                                          <p:spTgt spid="1013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1389"/>
                                        </p:tgtEl>
                                        <p:attrNameLst>
                                          <p:attrName>style.visibility</p:attrName>
                                        </p:attrNameLst>
                                      </p:cBhvr>
                                      <p:to>
                                        <p:strVal val="visible"/>
                                      </p:to>
                                    </p:set>
                                    <p:anim calcmode="lin" valueType="num">
                                      <p:cBhvr additive="base">
                                        <p:cTn id="19" dur="500" fill="hold"/>
                                        <p:tgtEl>
                                          <p:spTgt spid="101389"/>
                                        </p:tgtEl>
                                        <p:attrNameLst>
                                          <p:attrName>ppt_x</p:attrName>
                                        </p:attrNameLst>
                                      </p:cBhvr>
                                      <p:tavLst>
                                        <p:tav tm="0">
                                          <p:val>
                                            <p:strVal val="#ppt_x"/>
                                          </p:val>
                                        </p:tav>
                                        <p:tav tm="100000">
                                          <p:val>
                                            <p:strVal val="#ppt_x"/>
                                          </p:val>
                                        </p:tav>
                                      </p:tavLst>
                                    </p:anim>
                                    <p:anim calcmode="lin" valueType="num">
                                      <p:cBhvr additive="base">
                                        <p:cTn id="20" dur="500" fill="hold"/>
                                        <p:tgtEl>
                                          <p:spTgt spid="101389"/>
                                        </p:tgtEl>
                                        <p:attrNameLst>
                                          <p:attrName>ppt_y</p:attrName>
                                        </p:attrNameLst>
                                      </p:cBhvr>
                                      <p:tavLst>
                                        <p:tav tm="0">
                                          <p:val>
                                            <p:strVal val="1+#ppt_h/2"/>
                                          </p:val>
                                        </p:tav>
                                        <p:tav tm="100000">
                                          <p:val>
                                            <p:strVal val="#ppt_y"/>
                                          </p:val>
                                        </p:tav>
                                      </p:tavLst>
                                    </p:anim>
                                  </p:childTnLst>
                                </p:cTn>
                              </p:par>
                              <p:par>
                                <p:cTn id="21" presetID="34" presetClass="emph" presetSubtype="0" fill="hold" grpId="0"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8"/>
                                        </p:tgtEl>
                                        <p:attrNameLst>
                                          <p:attrName>ppt_x</p:attrName>
                                          <p:attrName>ppt_y</p:attrName>
                                        </p:attrNameLst>
                                      </p:cBhvr>
                                    </p:animMotion>
                                    <p:animRot by="1500000">
                                      <p:cBhvr>
                                        <p:cTn id="23" dur="125" fill="hold">
                                          <p:stCondLst>
                                            <p:cond delay="0"/>
                                          </p:stCondLst>
                                        </p:cTn>
                                        <p:tgtEl>
                                          <p:spTgt spid="8"/>
                                        </p:tgtEl>
                                        <p:attrNameLst>
                                          <p:attrName>r</p:attrName>
                                        </p:attrNameLst>
                                      </p:cBhvr>
                                    </p:animRot>
                                    <p:animRot by="-1500000">
                                      <p:cBhvr>
                                        <p:cTn id="24" dur="125" fill="hold">
                                          <p:stCondLst>
                                            <p:cond delay="125"/>
                                          </p:stCondLst>
                                        </p:cTn>
                                        <p:tgtEl>
                                          <p:spTgt spid="8"/>
                                        </p:tgtEl>
                                        <p:attrNameLst>
                                          <p:attrName>r</p:attrName>
                                        </p:attrNameLst>
                                      </p:cBhvr>
                                    </p:animRot>
                                    <p:animRot by="-1500000">
                                      <p:cBhvr>
                                        <p:cTn id="25" dur="125" fill="hold">
                                          <p:stCondLst>
                                            <p:cond delay="250"/>
                                          </p:stCondLst>
                                        </p:cTn>
                                        <p:tgtEl>
                                          <p:spTgt spid="8"/>
                                        </p:tgtEl>
                                        <p:attrNameLst>
                                          <p:attrName>r</p:attrName>
                                        </p:attrNameLst>
                                      </p:cBhvr>
                                    </p:animRot>
                                    <p:animRot by="1500000">
                                      <p:cBhvr>
                                        <p:cTn id="26"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7" grpId="0"/>
      <p:bldP spid="101389" grpId="0"/>
      <p:bldP spid="101395" grpId="0" animBg="1"/>
      <p:bldP spid="10139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AppData\Local\Microsoft\Windows\Temporary Internet Files\Content.IE5\J0VMHGBF\MP90043317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43" y="43744"/>
            <a:ext cx="8875204" cy="6625616"/>
          </a:xfrm>
          <a:prstGeom prst="rect">
            <a:avLst/>
          </a:prstGeom>
          <a:noFill/>
          <a:extLst>
            <a:ext uri="{909E8E84-426E-40DD-AFC4-6F175D3DCCD1}">
              <a14:hiddenFill xmlns:a14="http://schemas.microsoft.com/office/drawing/2010/main" xmlns="">
                <a:solidFill>
                  <a:srgbClr val="FFFFFF"/>
                </a:solidFill>
              </a14:hiddenFill>
            </a:ext>
          </a:extLst>
        </p:spPr>
      </p:pic>
      <p:sp>
        <p:nvSpPr>
          <p:cNvPr id="144387" name="Text Box 3"/>
          <p:cNvSpPr txBox="1">
            <a:spLocks noChangeArrowheads="1"/>
          </p:cNvSpPr>
          <p:nvPr/>
        </p:nvSpPr>
        <p:spPr bwMode="auto">
          <a:xfrm>
            <a:off x="1428750" y="1428750"/>
            <a:ext cx="56054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使用限制和被毀壞的文件</a:t>
            </a:r>
          </a:p>
        </p:txBody>
      </p:sp>
      <p:sp>
        <p:nvSpPr>
          <p:cNvPr id="18435" name="Text Box 4"/>
          <p:cNvSpPr txBox="1">
            <a:spLocks noChangeArrowheads="1"/>
          </p:cNvSpPr>
          <p:nvPr/>
        </p:nvSpPr>
        <p:spPr bwMode="auto">
          <a:xfrm>
            <a:off x="467544" y="2428875"/>
            <a:ext cx="8352927"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buFont typeface="Arial" pitchFamily="34" charset="0"/>
              <a:buChar char="•"/>
            </a:pPr>
            <a:r>
              <a:rPr kumimoji="1" lang="zh-TW" altLang="en-US" sz="2400" dirty="0" smtClean="0">
                <a:latin typeface="Arial" pitchFamily="34" charset="0"/>
                <a:ea typeface="標楷體" pitchFamily="65" charset="-120"/>
              </a:rPr>
              <a:t>獨佔資源問題的存在</a:t>
            </a:r>
            <a:endParaRPr kumimoji="1" lang="en-US" altLang="zh-TW" sz="2400" dirty="0" smtClean="0">
              <a:latin typeface="Arial" pitchFamily="34" charset="0"/>
              <a:ea typeface="標楷體" pitchFamily="65" charset="-120"/>
            </a:endParaRPr>
          </a:p>
          <a:p>
            <a:pPr algn="l" eaLnBrk="1" hangingPunct="1">
              <a:spcBef>
                <a:spcPct val="50000"/>
              </a:spcBef>
            </a:pPr>
            <a:r>
              <a:rPr kumimoji="1" lang="zh-TW" altLang="en-US" sz="2400" dirty="0" smtClean="0">
                <a:latin typeface="Arial" pitchFamily="34" charset="0"/>
                <a:ea typeface="標楷體" pitchFamily="65" charset="-120"/>
              </a:rPr>
              <a:t>     </a:t>
            </a:r>
            <a:r>
              <a:rPr kumimoji="1" lang="zh-TW" altLang="en-US" sz="2000" b="0" dirty="0" smtClean="0">
                <a:latin typeface="Arial" pitchFamily="34" charset="0"/>
                <a:ea typeface="標楷體" pitchFamily="65" charset="-120"/>
              </a:rPr>
              <a:t>有些媒體和資源的擁有者並不想把資料公諸於世</a:t>
            </a:r>
            <a:endParaRPr kumimoji="1" lang="en-US" altLang="zh-TW" sz="2000" b="0" dirty="0" smtClean="0">
              <a:latin typeface="Arial" pitchFamily="34" charset="0"/>
              <a:ea typeface="標楷體" pitchFamily="65" charset="-120"/>
            </a:endParaRPr>
          </a:p>
          <a:p>
            <a:pPr algn="l" eaLnBrk="1" hangingPunct="1">
              <a:spcBef>
                <a:spcPct val="50000"/>
              </a:spcBef>
              <a:buFont typeface="Arial" pitchFamily="34" charset="0"/>
              <a:buChar char="•"/>
            </a:pPr>
            <a:r>
              <a:rPr kumimoji="1" lang="zh-TW" altLang="en-US" sz="2400" dirty="0" smtClean="0">
                <a:latin typeface="Arial" pitchFamily="34" charset="0"/>
                <a:ea typeface="標楷體" pitchFamily="65" charset="-120"/>
              </a:rPr>
              <a:t>個人隱私的公開</a:t>
            </a:r>
            <a:endParaRPr kumimoji="1" lang="en-US" altLang="zh-TW" sz="2400" dirty="0" smtClean="0">
              <a:latin typeface="Arial" pitchFamily="34" charset="0"/>
              <a:ea typeface="標楷體" pitchFamily="65" charset="-120"/>
            </a:endParaRPr>
          </a:p>
          <a:p>
            <a:pPr algn="l" eaLnBrk="1" hangingPunct="1">
              <a:spcBef>
                <a:spcPct val="50000"/>
              </a:spcBef>
            </a:pPr>
            <a:r>
              <a:rPr kumimoji="1" lang="zh-TW" altLang="en-US" sz="2400" dirty="0" smtClean="0">
                <a:latin typeface="Arial" pitchFamily="34" charset="0"/>
                <a:ea typeface="標楷體" pitchFamily="65" charset="-120"/>
              </a:rPr>
              <a:t>     </a:t>
            </a:r>
            <a:r>
              <a:rPr kumimoji="1" lang="zh-TW" altLang="en-US" sz="2000" b="0" dirty="0" smtClean="0">
                <a:latin typeface="Arial" pitchFamily="34" charset="0"/>
                <a:ea typeface="標楷體" pitchFamily="65" charset="-120"/>
              </a:rPr>
              <a:t>涉及家族或是跟自己有關的資料，資料擁有者往往不見得會想要公開</a:t>
            </a:r>
            <a:endParaRPr kumimoji="1" lang="en-US" altLang="zh-TW" sz="2000" b="0" dirty="0" smtClean="0">
              <a:latin typeface="Arial" pitchFamily="34" charset="0"/>
              <a:ea typeface="標楷體" pitchFamily="65" charset="-120"/>
            </a:endParaRPr>
          </a:p>
          <a:p>
            <a:pPr algn="l" eaLnBrk="1" hangingPunct="1">
              <a:spcBef>
                <a:spcPct val="50000"/>
              </a:spcBef>
              <a:buFont typeface="Arial" pitchFamily="34" charset="0"/>
              <a:buChar char="•"/>
            </a:pPr>
            <a:r>
              <a:rPr kumimoji="1" lang="zh-TW" altLang="en-US" sz="2400" dirty="0" smtClean="0">
                <a:latin typeface="Arial" pitchFamily="34" charset="0"/>
                <a:ea typeface="標楷體" pitchFamily="65" charset="-120"/>
              </a:rPr>
              <a:t>對於使用上的限制</a:t>
            </a:r>
            <a:endParaRPr kumimoji="1" lang="en-US" altLang="zh-TW" sz="2400" dirty="0" smtClean="0">
              <a:latin typeface="Arial" pitchFamily="34" charset="0"/>
              <a:ea typeface="標楷體" pitchFamily="65" charset="-120"/>
            </a:endParaRPr>
          </a:p>
          <a:p>
            <a:pPr algn="l" eaLnBrk="1" hangingPunct="1">
              <a:spcBef>
                <a:spcPct val="50000"/>
              </a:spcBef>
            </a:pPr>
            <a:r>
              <a:rPr kumimoji="1" lang="zh-TW" altLang="en-US" sz="2400" dirty="0" smtClean="0">
                <a:latin typeface="Arial" pitchFamily="34" charset="0"/>
                <a:ea typeface="標楷體" pitchFamily="65" charset="-120"/>
              </a:rPr>
              <a:t>     </a:t>
            </a:r>
            <a:r>
              <a:rPr kumimoji="1" lang="zh-TW" altLang="en-US" sz="2000" b="0" dirty="0" smtClean="0">
                <a:latin typeface="Arial" pitchFamily="34" charset="0"/>
                <a:ea typeface="標楷體" pitchFamily="65" charset="-120"/>
              </a:rPr>
              <a:t>資料的擁有者對於使用資料嚴格限制，因而無法流通資料內容</a:t>
            </a:r>
            <a:endParaRPr kumimoji="1" lang="en-US" altLang="zh-TW" sz="2000" b="0" dirty="0" smtClean="0">
              <a:latin typeface="Arial" pitchFamily="34" charset="0"/>
              <a:ea typeface="標楷體" pitchFamily="65" charset="-120"/>
            </a:endParaRPr>
          </a:p>
          <a:p>
            <a:pPr algn="l" eaLnBrk="1" hangingPunct="1">
              <a:spcBef>
                <a:spcPct val="50000"/>
              </a:spcBef>
              <a:buFont typeface="Arial" pitchFamily="34" charset="0"/>
              <a:buChar char="•"/>
            </a:pPr>
            <a:r>
              <a:rPr kumimoji="1" lang="zh-TW" altLang="en-US" sz="2400" dirty="0" smtClean="0">
                <a:latin typeface="Arial" pitchFamily="34" charset="0"/>
                <a:ea typeface="標楷體" pitchFamily="65" charset="-120"/>
              </a:rPr>
              <a:t>廢除不適當的條款，訂定合理的法規</a:t>
            </a:r>
            <a:endParaRPr kumimoji="1" lang="en-US" altLang="zh-TW" sz="2400" dirty="0" smtClean="0">
              <a:latin typeface="Arial" pitchFamily="34" charset="0"/>
              <a:ea typeface="標楷體" pitchFamily="65" charset="-120"/>
            </a:endParaRPr>
          </a:p>
        </p:txBody>
      </p:sp>
      <p:sp>
        <p:nvSpPr>
          <p:cNvPr id="18436" name="Line 79"/>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8437" name="Line 80"/>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879725" y="-1794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3</a:t>
            </a:r>
            <a:r>
              <a:rPr kumimoji="1" lang="zh-TW" altLang="en-US" sz="2400" b="0" dirty="0">
                <a:solidFill>
                  <a:srgbClr val="000099"/>
                </a:solidFill>
                <a:ea typeface="標楷體" pitchFamily="65" charset="-120"/>
              </a:rPr>
              <a:t>使用的限制和</a:t>
            </a:r>
          </a:p>
          <a:p>
            <a:pPr eaLnBrk="1" hangingPunct="1"/>
            <a:r>
              <a:rPr kumimoji="1" lang="zh-TW" altLang="en-US" sz="2400" b="0" dirty="0">
                <a:solidFill>
                  <a:srgbClr val="000099"/>
                </a:solidFill>
                <a:ea typeface="標楷體" pitchFamily="65" charset="-120"/>
              </a:rPr>
              <a:t>被毀壞的文件</a:t>
            </a:r>
          </a:p>
        </p:txBody>
      </p:sp>
    </p:spTree>
  </p:cSld>
  <p:clrMapOvr>
    <a:masterClrMapping/>
  </p:clrMapOvr>
  <p:transition advTm="29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44387"/>
                                        </p:tgtEl>
                                        <p:attrNameLst>
                                          <p:attrName>style.visibility</p:attrName>
                                        </p:attrNameLst>
                                      </p:cBhvr>
                                      <p:to>
                                        <p:strVal val="visible"/>
                                      </p:to>
                                    </p:set>
                                    <p:anim calcmode="discrete" valueType="clr">
                                      <p:cBhvr override="childStyle">
                                        <p:cTn id="7" dur="80"/>
                                        <p:tgtEl>
                                          <p:spTgt spid="1443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4387"/>
                                        </p:tgtEl>
                                        <p:attrNameLst>
                                          <p:attrName>fillcolor</p:attrName>
                                        </p:attrNameLst>
                                      </p:cBhvr>
                                      <p:tavLst>
                                        <p:tav tm="0">
                                          <p:val>
                                            <p:clrVal>
                                              <a:schemeClr val="accent2"/>
                                            </p:clrVal>
                                          </p:val>
                                        </p:tav>
                                        <p:tav tm="50000">
                                          <p:val>
                                            <p:clrVal>
                                              <a:schemeClr val="hlink"/>
                                            </p:clrVal>
                                          </p:val>
                                        </p:tav>
                                      </p:tavLst>
                                    </p:anim>
                                    <p:set>
                                      <p:cBhvr>
                                        <p:cTn id="9" dur="80"/>
                                        <p:tgtEl>
                                          <p:spTgt spid="144387"/>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pic>
        <p:nvPicPr>
          <p:cNvPr id="18434" name="Picture 2" descr="C:\Users\user\AppData\Local\Microsoft\Windows\Temporary Internet Files\Content.IE5\8RP3XQ1E\MP90043311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3994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59747" name="Text Box 3"/>
          <p:cNvSpPr txBox="1">
            <a:spLocks noChangeArrowheads="1"/>
          </p:cNvSpPr>
          <p:nvPr/>
        </p:nvSpPr>
        <p:spPr bwMode="auto">
          <a:xfrm>
            <a:off x="5143500" y="1785938"/>
            <a:ext cx="56054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dirty="0" smtClean="0">
                <a:solidFill>
                  <a:srgbClr val="663300"/>
                </a:solidFill>
                <a:latin typeface="Arial" pitchFamily="34" charset="0"/>
                <a:ea typeface="標楷體" pitchFamily="65" charset="-120"/>
              </a:rPr>
              <a:t>舉例</a:t>
            </a:r>
            <a:endParaRPr kumimoji="1" lang="zh-TW" altLang="en-US" sz="3600" dirty="0">
              <a:solidFill>
                <a:srgbClr val="663300"/>
              </a:solidFill>
              <a:latin typeface="Arial" pitchFamily="34" charset="0"/>
              <a:ea typeface="標楷體" pitchFamily="65" charset="-120"/>
            </a:endParaRPr>
          </a:p>
        </p:txBody>
      </p:sp>
      <p:sp>
        <p:nvSpPr>
          <p:cNvPr id="19459" name="Text Box 4"/>
          <p:cNvSpPr txBox="1">
            <a:spLocks noChangeArrowheads="1"/>
          </p:cNvSpPr>
          <p:nvPr/>
        </p:nvSpPr>
        <p:spPr bwMode="auto">
          <a:xfrm>
            <a:off x="4876800" y="2347913"/>
            <a:ext cx="4071938" cy="393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20000"/>
              </a:spcBef>
            </a:pPr>
            <a:r>
              <a:rPr kumimoji="1" lang="en-US" altLang="zh-TW" sz="2400" b="0" dirty="0">
                <a:ea typeface="標楷體" pitchFamily="65" charset="-120"/>
              </a:rPr>
              <a:t>1</a:t>
            </a:r>
            <a:r>
              <a:rPr kumimoji="1" lang="en-US" altLang="zh-TW" sz="2400" b="0" dirty="0" smtClean="0">
                <a:ea typeface="標楷體" pitchFamily="65" charset="-120"/>
              </a:rPr>
              <a:t>.</a:t>
            </a:r>
            <a:r>
              <a:rPr kumimoji="1" lang="zh-TW" altLang="en-US" sz="2400" b="0" dirty="0" smtClean="0">
                <a:ea typeface="標楷體" pitchFamily="65" charset="-120"/>
              </a:rPr>
              <a:t>個人隱私不想被公開：為了</a:t>
            </a:r>
            <a:r>
              <a:rPr kumimoji="1" lang="zh-TW" altLang="en-US" sz="2400" b="0" dirty="0">
                <a:ea typeface="標楷體" pitchFamily="65" charset="-120"/>
              </a:rPr>
              <a:t>維護家族的隱私而破壞珍貴的原始手稿及家庭信件等</a:t>
            </a:r>
            <a:r>
              <a:rPr kumimoji="1" lang="en-US" altLang="zh-TW" sz="2400" b="0" dirty="0" smtClean="0">
                <a:ea typeface="標楷體" pitchFamily="65" charset="-120"/>
              </a:rPr>
              <a:t>…</a:t>
            </a:r>
            <a:r>
              <a:rPr kumimoji="1" lang="zh-TW" altLang="en-US" sz="2400" b="0" dirty="0" smtClean="0">
                <a:ea typeface="標楷體" pitchFamily="65" charset="-120"/>
              </a:rPr>
              <a:t> 如</a:t>
            </a:r>
            <a:r>
              <a:rPr kumimoji="1" lang="en-US" altLang="zh-TW" sz="2400" b="0" dirty="0" smtClean="0">
                <a:ea typeface="標楷體" pitchFamily="65" charset="-120"/>
              </a:rPr>
              <a:t>Stephen Joyce </a:t>
            </a:r>
          </a:p>
          <a:p>
            <a:pPr algn="l" eaLnBrk="1" hangingPunct="1">
              <a:spcBef>
                <a:spcPct val="20000"/>
              </a:spcBef>
            </a:pPr>
            <a:r>
              <a:rPr kumimoji="1" lang="zh-TW" altLang="en-US" sz="2400" b="0" dirty="0" smtClean="0">
                <a:ea typeface="標楷體" pitchFamily="65" charset="-120"/>
              </a:rPr>
              <a:t>    、</a:t>
            </a:r>
            <a:r>
              <a:rPr kumimoji="1" lang="en-US" altLang="zh-TW" sz="2400" b="0" dirty="0" smtClean="0">
                <a:ea typeface="標楷體" pitchFamily="65" charset="-120"/>
              </a:rPr>
              <a:t>James Joyce</a:t>
            </a:r>
            <a:endParaRPr kumimoji="1" lang="en-US" altLang="zh-TW" sz="2400" b="0" dirty="0">
              <a:ea typeface="標楷體" pitchFamily="65" charset="-120"/>
            </a:endParaRPr>
          </a:p>
          <a:p>
            <a:pPr algn="l" eaLnBrk="1" hangingPunct="1">
              <a:spcBef>
                <a:spcPct val="20000"/>
              </a:spcBef>
            </a:pPr>
            <a:r>
              <a:rPr kumimoji="1" lang="en-US" altLang="zh-TW" sz="2400" b="0" dirty="0" smtClean="0">
                <a:ea typeface="標楷體" pitchFamily="65" charset="-120"/>
              </a:rPr>
              <a:t>2.</a:t>
            </a:r>
            <a:r>
              <a:rPr kumimoji="1" lang="zh-TW" altLang="en-US" sz="2400" b="0" dirty="0" smtClean="0">
                <a:ea typeface="標楷體" pitchFamily="65" charset="-120"/>
              </a:rPr>
              <a:t>訂定合理法規：對於</a:t>
            </a:r>
            <a:r>
              <a:rPr kumimoji="1" lang="zh-TW" altLang="en-US" sz="2400" b="0" dirty="0">
                <a:ea typeface="標楷體" pitchFamily="65" charset="-120"/>
              </a:rPr>
              <a:t>捐到圖書館的手稿等資料，每五年又重新簽約</a:t>
            </a:r>
            <a:r>
              <a:rPr kumimoji="1" lang="en-US" altLang="zh-TW" sz="2400" b="0" dirty="0" smtClean="0">
                <a:latin typeface="標楷體" pitchFamily="65" charset="-120"/>
                <a:ea typeface="標楷體" pitchFamily="65" charset="-120"/>
              </a:rPr>
              <a:t>…</a:t>
            </a:r>
            <a:r>
              <a:rPr kumimoji="1" lang="zh-TW" altLang="en-US" sz="2400" b="0" dirty="0" smtClean="0">
                <a:ea typeface="標楷體" pitchFamily="65" charset="-120"/>
              </a:rPr>
              <a:t>如</a:t>
            </a:r>
            <a:r>
              <a:rPr kumimoji="1" lang="sv-SE" altLang="zh-TW" sz="2400" b="0" dirty="0" smtClean="0">
                <a:ea typeface="標楷體" pitchFamily="65" charset="-120"/>
              </a:rPr>
              <a:t>Carl Braden and Anne Braden</a:t>
            </a:r>
            <a:endParaRPr kumimoji="1" lang="en-US" altLang="zh-TW" sz="2400" b="0" dirty="0">
              <a:ea typeface="標楷體" pitchFamily="65" charset="-120"/>
            </a:endParaRPr>
          </a:p>
        </p:txBody>
      </p:sp>
      <p:sp>
        <p:nvSpPr>
          <p:cNvPr id="19460"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9461"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pic>
        <p:nvPicPr>
          <p:cNvPr id="19462" name="圖片 10" descr="http://www.columbia.edu/itc/english/seidel/joyce/edit/images/week4/john_stephen_joyc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b="40761"/>
          <a:stretch>
            <a:fillRect/>
          </a:stretch>
        </p:blipFill>
        <p:spPr bwMode="auto">
          <a:xfrm>
            <a:off x="251520" y="1412776"/>
            <a:ext cx="2428875" cy="221456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圖片 11" descr="File:James Joyce.jpg">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27784" y="1484784"/>
            <a:ext cx="2047875" cy="21431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圖片 12" descr="http://mrzine.monthlyreview.org/AnneCarlBraden30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9750" y="4044950"/>
            <a:ext cx="1643063" cy="23241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AutoShape 33"/>
          <p:cNvSpPr>
            <a:spLocks noChangeArrowheads="1"/>
          </p:cNvSpPr>
          <p:nvPr/>
        </p:nvSpPr>
        <p:spPr bwMode="auto">
          <a:xfrm>
            <a:off x="2603032"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3</a:t>
            </a:r>
            <a:r>
              <a:rPr kumimoji="1" lang="zh-TW" altLang="en-US" sz="2400" b="0" dirty="0">
                <a:solidFill>
                  <a:srgbClr val="000099"/>
                </a:solidFill>
                <a:ea typeface="標楷體" pitchFamily="65" charset="-120"/>
              </a:rPr>
              <a:t>使用的限制和</a:t>
            </a:r>
          </a:p>
          <a:p>
            <a:pPr eaLnBrk="1" hangingPunct="1"/>
            <a:r>
              <a:rPr kumimoji="1" lang="zh-TW" altLang="en-US" sz="2400" b="0" dirty="0">
                <a:solidFill>
                  <a:srgbClr val="000099"/>
                </a:solidFill>
                <a:ea typeface="標楷體" pitchFamily="65" charset="-120"/>
              </a:rPr>
              <a:t>被毀壞的文件</a:t>
            </a:r>
          </a:p>
        </p:txBody>
      </p:sp>
      <p:sp>
        <p:nvSpPr>
          <p:cNvPr id="11" name="文字方塊 10"/>
          <p:cNvSpPr txBox="1"/>
          <p:nvPr/>
        </p:nvSpPr>
        <p:spPr>
          <a:xfrm>
            <a:off x="755576" y="3284984"/>
            <a:ext cx="1656184" cy="707886"/>
          </a:xfrm>
          <a:prstGeom prst="rect">
            <a:avLst/>
          </a:prstGeom>
          <a:noFill/>
        </p:spPr>
        <p:txBody>
          <a:bodyPr wrap="square" rtlCol="0">
            <a:spAutoFit/>
          </a:bodyPr>
          <a:lstStyle/>
          <a:p>
            <a:r>
              <a:rPr lang="en-US" altLang="zh-TW" sz="2000" dirty="0" smtClean="0">
                <a:solidFill>
                  <a:srgbClr val="FF0000"/>
                </a:solidFill>
                <a:sym typeface="Wingdings" pitchFamily="2" charset="2"/>
              </a:rPr>
              <a:t>Stephen Joyce</a:t>
            </a:r>
            <a:r>
              <a:rPr kumimoji="1" lang="en-US" altLang="zh-TW" sz="2000" b="0" dirty="0" smtClean="0">
                <a:solidFill>
                  <a:srgbClr val="FF0000"/>
                </a:solidFill>
                <a:latin typeface="標楷體" pitchFamily="65" charset="-120"/>
                <a:ea typeface="標楷體" pitchFamily="65" charset="-120"/>
                <a:sym typeface="Wingdings" pitchFamily="2" charset="2"/>
              </a:rPr>
              <a:t> </a:t>
            </a:r>
            <a:endParaRPr lang="zh-TW" altLang="en-US" sz="2000" b="0" dirty="0">
              <a:solidFill>
                <a:srgbClr val="FF0000"/>
              </a:solidFill>
            </a:endParaRPr>
          </a:p>
        </p:txBody>
      </p:sp>
      <p:sp>
        <p:nvSpPr>
          <p:cNvPr id="12" name="文字方塊 11"/>
          <p:cNvSpPr txBox="1"/>
          <p:nvPr/>
        </p:nvSpPr>
        <p:spPr>
          <a:xfrm>
            <a:off x="2987824" y="3284984"/>
            <a:ext cx="1224136" cy="707886"/>
          </a:xfrm>
          <a:prstGeom prst="rect">
            <a:avLst/>
          </a:prstGeom>
          <a:noFill/>
        </p:spPr>
        <p:txBody>
          <a:bodyPr wrap="square" rtlCol="0">
            <a:spAutoFit/>
          </a:bodyPr>
          <a:lstStyle/>
          <a:p>
            <a:r>
              <a:rPr lang="en-US" altLang="zh-TW" sz="2000" dirty="0" smtClean="0">
                <a:solidFill>
                  <a:srgbClr val="FF0000"/>
                </a:solidFill>
                <a:ea typeface="標楷體" pitchFamily="65" charset="-120"/>
              </a:rPr>
              <a:t>James Joyce </a:t>
            </a:r>
            <a:endParaRPr lang="zh-TW" altLang="en-US" sz="2000" dirty="0">
              <a:solidFill>
                <a:srgbClr val="FF0000"/>
              </a:solidFill>
            </a:endParaRPr>
          </a:p>
        </p:txBody>
      </p:sp>
      <p:sp>
        <p:nvSpPr>
          <p:cNvPr id="13" name="文字方塊 12"/>
          <p:cNvSpPr txBox="1"/>
          <p:nvPr/>
        </p:nvSpPr>
        <p:spPr>
          <a:xfrm>
            <a:off x="0" y="5949280"/>
            <a:ext cx="3600400" cy="707886"/>
          </a:xfrm>
          <a:prstGeom prst="rect">
            <a:avLst/>
          </a:prstGeom>
          <a:noFill/>
        </p:spPr>
        <p:txBody>
          <a:bodyPr wrap="square" rtlCol="0">
            <a:spAutoFit/>
          </a:bodyPr>
          <a:lstStyle/>
          <a:p>
            <a:r>
              <a:rPr lang="en-US" altLang="zh-TW" sz="2000" dirty="0" smtClean="0">
                <a:solidFill>
                  <a:srgbClr val="FF0000"/>
                </a:solidFill>
                <a:sym typeface="Wingdings" pitchFamily="2" charset="2"/>
              </a:rPr>
              <a:t>C</a:t>
            </a:r>
            <a:r>
              <a:rPr lang="en-US" altLang="zh-TW" sz="2000" dirty="0" smtClean="0">
                <a:solidFill>
                  <a:srgbClr val="FF0000"/>
                </a:solidFill>
              </a:rPr>
              <a:t>arl Braden and Anne Braden</a:t>
            </a:r>
            <a:endParaRPr lang="zh-TW" altLang="en-US" sz="2000" dirty="0">
              <a:solidFill>
                <a:srgbClr val="FF0000"/>
              </a:solidFill>
            </a:endParaRPr>
          </a:p>
        </p:txBody>
      </p:sp>
    </p:spTree>
  </p:cSld>
  <p:clrMapOvr>
    <a:masterClrMapping/>
  </p:clrMapOvr>
  <p:transition advTm="24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9747"/>
                                        </p:tgtEl>
                                        <p:attrNameLst>
                                          <p:attrName>style.visibility</p:attrName>
                                        </p:attrNameLst>
                                      </p:cBhvr>
                                      <p:to>
                                        <p:strVal val="visible"/>
                                      </p:to>
                                    </p:set>
                                    <p:anim calcmode="discrete" valueType="clr">
                                      <p:cBhvr override="childStyle">
                                        <p:cTn id="7" dur="80"/>
                                        <p:tgtEl>
                                          <p:spTgt spid="1597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9747"/>
                                        </p:tgtEl>
                                        <p:attrNameLst>
                                          <p:attrName>fillcolor</p:attrName>
                                        </p:attrNameLst>
                                      </p:cBhvr>
                                      <p:tavLst>
                                        <p:tav tm="0">
                                          <p:val>
                                            <p:clrVal>
                                              <a:schemeClr val="accent2"/>
                                            </p:clrVal>
                                          </p:val>
                                        </p:tav>
                                        <p:tav tm="50000">
                                          <p:val>
                                            <p:clrVal>
                                              <a:schemeClr val="hlink"/>
                                            </p:clrVal>
                                          </p:val>
                                        </p:tav>
                                      </p:tavLst>
                                    </p:anim>
                                    <p:set>
                                      <p:cBhvr>
                                        <p:cTn id="9" dur="80"/>
                                        <p:tgtEl>
                                          <p:spTgt spid="159747"/>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0"/>
                                        </p:tgtEl>
                                        <p:attrNameLst>
                                          <p:attrName>ppt_x</p:attrName>
                                          <p:attrName>ppt_y</p:attrName>
                                        </p:attrNameLst>
                                      </p:cBhvr>
                                    </p:animMotion>
                                    <p:animRot by="1500000">
                                      <p:cBhvr>
                                        <p:cTn id="12" dur="125" fill="hold">
                                          <p:stCondLst>
                                            <p:cond delay="0"/>
                                          </p:stCondLst>
                                        </p:cTn>
                                        <p:tgtEl>
                                          <p:spTgt spid="10"/>
                                        </p:tgtEl>
                                        <p:attrNameLst>
                                          <p:attrName>r</p:attrName>
                                        </p:attrNameLst>
                                      </p:cBhvr>
                                    </p:animRot>
                                    <p:animRot by="-1500000">
                                      <p:cBhvr>
                                        <p:cTn id="13" dur="125" fill="hold">
                                          <p:stCondLst>
                                            <p:cond delay="125"/>
                                          </p:stCondLst>
                                        </p:cTn>
                                        <p:tgtEl>
                                          <p:spTgt spid="10"/>
                                        </p:tgtEl>
                                        <p:attrNameLst>
                                          <p:attrName>r</p:attrName>
                                        </p:attrNameLst>
                                      </p:cBhvr>
                                    </p:animRot>
                                    <p:animRot by="-1500000">
                                      <p:cBhvr>
                                        <p:cTn id="14" dur="125" fill="hold">
                                          <p:stCondLst>
                                            <p:cond delay="250"/>
                                          </p:stCondLst>
                                        </p:cTn>
                                        <p:tgtEl>
                                          <p:spTgt spid="10"/>
                                        </p:tgtEl>
                                        <p:attrNameLst>
                                          <p:attrName>r</p:attrName>
                                        </p:attrNameLst>
                                      </p:cBhvr>
                                    </p:animRot>
                                    <p:animRot by="1500000">
                                      <p:cBhvr>
                                        <p:cTn id="15"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8" name="Text Box 10"/>
          <p:cNvSpPr txBox="1">
            <a:spLocks noChangeArrowheads="1"/>
          </p:cNvSpPr>
          <p:nvPr/>
        </p:nvSpPr>
        <p:spPr bwMode="auto">
          <a:xfrm>
            <a:off x="2286000" y="2713038"/>
            <a:ext cx="7467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資料取用的限制</a:t>
            </a:r>
            <a:endParaRPr kumimoji="1" lang="zh-TW" altLang="en-US" sz="3600">
              <a:solidFill>
                <a:srgbClr val="663300"/>
              </a:solidFill>
              <a:latin typeface="標楷體" pitchFamily="65" charset="-120"/>
              <a:ea typeface="標楷體" pitchFamily="65" charset="-120"/>
            </a:endParaRPr>
          </a:p>
        </p:txBody>
      </p:sp>
      <p:sp>
        <p:nvSpPr>
          <p:cNvPr id="104470" name="Line 22"/>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04471" name="Line 23"/>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04473" name="Text Box 25"/>
          <p:cNvSpPr txBox="1">
            <a:spLocks noChangeArrowheads="1"/>
          </p:cNvSpPr>
          <p:nvPr/>
        </p:nvSpPr>
        <p:spPr bwMode="auto">
          <a:xfrm>
            <a:off x="2286000" y="3576638"/>
            <a:ext cx="7467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ea typeface="標楷體" pitchFamily="65" charset="-120"/>
              </a:rPr>
              <a:t>隱私權和專業法規的機密</a:t>
            </a:r>
          </a:p>
        </p:txBody>
      </p:sp>
      <p:sp>
        <p:nvSpPr>
          <p:cNvPr id="20487" name="文字方塊 1"/>
          <p:cNvSpPr txBox="1">
            <a:spLocks noChangeArrowheads="1"/>
          </p:cNvSpPr>
          <p:nvPr/>
        </p:nvSpPr>
        <p:spPr bwMode="auto">
          <a:xfrm>
            <a:off x="6444208" y="1412776"/>
            <a:ext cx="226060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r>
              <a:rPr kumimoji="1" lang="zh-TW" altLang="en-US" dirty="0">
                <a:solidFill>
                  <a:srgbClr val="000099"/>
                </a:solidFill>
                <a:latin typeface="標楷體" pitchFamily="65" charset="-120"/>
                <a:ea typeface="標楷體" pitchFamily="65" charset="-120"/>
              </a:rPr>
              <a:t>鄭惠溱</a:t>
            </a:r>
            <a:endParaRPr lang="zh-TW" altLang="en-US" dirty="0"/>
          </a:p>
        </p:txBody>
      </p:sp>
      <p:sp>
        <p:nvSpPr>
          <p:cNvPr id="8" name="AutoShape 33"/>
          <p:cNvSpPr>
            <a:spLocks noChangeArrowheads="1"/>
          </p:cNvSpPr>
          <p:nvPr/>
        </p:nvSpPr>
        <p:spPr bwMode="auto">
          <a:xfrm>
            <a:off x="2879725" y="-1794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a:t>
            </a:r>
            <a:r>
              <a:rPr kumimoji="1" lang="en-US" altLang="zh-TW" sz="2400" b="0" dirty="0" smtClean="0">
                <a:solidFill>
                  <a:srgbClr val="000099"/>
                </a:solidFill>
                <a:latin typeface="Arial" pitchFamily="34" charset="0"/>
                <a:ea typeface="標楷體" pitchFamily="65" charset="-120"/>
              </a:rPr>
              <a:t>4</a:t>
            </a:r>
            <a:endParaRPr kumimoji="1" lang="zh-TW" altLang="en-US" sz="2400" b="0" dirty="0">
              <a:solidFill>
                <a:srgbClr val="000099"/>
              </a:solidFill>
              <a:ea typeface="標楷體" pitchFamily="65" charset="-120"/>
            </a:endParaRPr>
          </a:p>
        </p:txBody>
      </p:sp>
      <p:pic>
        <p:nvPicPr>
          <p:cNvPr id="9218" name="Picture 2" descr="C:\Users\user\AppData\Local\Microsoft\Windows\Temporary Internet Files\Content.IE5\8RP3XQ1E\MP90043309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4365104"/>
            <a:ext cx="2780985" cy="225657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ransition advTm="1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4470"/>
                                        </p:tgtEl>
                                        <p:attrNameLst>
                                          <p:attrName>style.visibility</p:attrName>
                                        </p:attrNameLst>
                                      </p:cBhvr>
                                      <p:to>
                                        <p:strVal val="visible"/>
                                      </p:to>
                                    </p:set>
                                    <p:anim calcmode="lin" valueType="num">
                                      <p:cBhvr additive="base">
                                        <p:cTn id="7" dur="1000" fill="hold"/>
                                        <p:tgtEl>
                                          <p:spTgt spid="104470"/>
                                        </p:tgtEl>
                                        <p:attrNameLst>
                                          <p:attrName>ppt_x</p:attrName>
                                        </p:attrNameLst>
                                      </p:cBhvr>
                                      <p:tavLst>
                                        <p:tav tm="0">
                                          <p:val>
                                            <p:strVal val="0-#ppt_w/2"/>
                                          </p:val>
                                        </p:tav>
                                        <p:tav tm="100000">
                                          <p:val>
                                            <p:strVal val="#ppt_x"/>
                                          </p:val>
                                        </p:tav>
                                      </p:tavLst>
                                    </p:anim>
                                    <p:anim calcmode="lin" valueType="num">
                                      <p:cBhvr additive="base">
                                        <p:cTn id="8" dur="1000" fill="hold"/>
                                        <p:tgtEl>
                                          <p:spTgt spid="10447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471"/>
                                        </p:tgtEl>
                                        <p:attrNameLst>
                                          <p:attrName>style.visibility</p:attrName>
                                        </p:attrNameLst>
                                      </p:cBhvr>
                                      <p:to>
                                        <p:strVal val="visible"/>
                                      </p:to>
                                    </p:set>
                                    <p:anim calcmode="lin" valueType="num">
                                      <p:cBhvr additive="base">
                                        <p:cTn id="11" dur="1000" fill="hold"/>
                                        <p:tgtEl>
                                          <p:spTgt spid="104471"/>
                                        </p:tgtEl>
                                        <p:attrNameLst>
                                          <p:attrName>ppt_x</p:attrName>
                                        </p:attrNameLst>
                                      </p:cBhvr>
                                      <p:tavLst>
                                        <p:tav tm="0">
                                          <p:val>
                                            <p:strVal val="0-#ppt_w/2"/>
                                          </p:val>
                                        </p:tav>
                                        <p:tav tm="100000">
                                          <p:val>
                                            <p:strVal val="#ppt_x"/>
                                          </p:val>
                                        </p:tav>
                                      </p:tavLst>
                                    </p:anim>
                                    <p:anim calcmode="lin" valueType="num">
                                      <p:cBhvr additive="base">
                                        <p:cTn id="12" dur="1000" fill="hold"/>
                                        <p:tgtEl>
                                          <p:spTgt spid="10447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4458"/>
                                        </p:tgtEl>
                                        <p:attrNameLst>
                                          <p:attrName>style.visibility</p:attrName>
                                        </p:attrNameLst>
                                      </p:cBhvr>
                                      <p:to>
                                        <p:strVal val="visible"/>
                                      </p:to>
                                    </p:set>
                                    <p:anim calcmode="lin" valueType="num">
                                      <p:cBhvr additive="base">
                                        <p:cTn id="15" dur="500" fill="hold"/>
                                        <p:tgtEl>
                                          <p:spTgt spid="104458"/>
                                        </p:tgtEl>
                                        <p:attrNameLst>
                                          <p:attrName>ppt_x</p:attrName>
                                        </p:attrNameLst>
                                      </p:cBhvr>
                                      <p:tavLst>
                                        <p:tav tm="0">
                                          <p:val>
                                            <p:strVal val="#ppt_x"/>
                                          </p:val>
                                        </p:tav>
                                        <p:tav tm="100000">
                                          <p:val>
                                            <p:strVal val="#ppt_x"/>
                                          </p:val>
                                        </p:tav>
                                      </p:tavLst>
                                    </p:anim>
                                    <p:anim calcmode="lin" valueType="num">
                                      <p:cBhvr additive="base">
                                        <p:cTn id="16" dur="500" fill="hold"/>
                                        <p:tgtEl>
                                          <p:spTgt spid="10445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4473"/>
                                        </p:tgtEl>
                                        <p:attrNameLst>
                                          <p:attrName>style.visibility</p:attrName>
                                        </p:attrNameLst>
                                      </p:cBhvr>
                                      <p:to>
                                        <p:strVal val="visible"/>
                                      </p:to>
                                    </p:set>
                                    <p:anim calcmode="lin" valueType="num">
                                      <p:cBhvr additive="base">
                                        <p:cTn id="19" dur="500" fill="hold"/>
                                        <p:tgtEl>
                                          <p:spTgt spid="104473"/>
                                        </p:tgtEl>
                                        <p:attrNameLst>
                                          <p:attrName>ppt_x</p:attrName>
                                        </p:attrNameLst>
                                      </p:cBhvr>
                                      <p:tavLst>
                                        <p:tav tm="0">
                                          <p:val>
                                            <p:strVal val="#ppt_x"/>
                                          </p:val>
                                        </p:tav>
                                        <p:tav tm="100000">
                                          <p:val>
                                            <p:strVal val="#ppt_x"/>
                                          </p:val>
                                        </p:tav>
                                      </p:tavLst>
                                    </p:anim>
                                    <p:anim calcmode="lin" valueType="num">
                                      <p:cBhvr additive="base">
                                        <p:cTn id="20" dur="500" fill="hold"/>
                                        <p:tgtEl>
                                          <p:spTgt spid="104473"/>
                                        </p:tgtEl>
                                        <p:attrNameLst>
                                          <p:attrName>ppt_y</p:attrName>
                                        </p:attrNameLst>
                                      </p:cBhvr>
                                      <p:tavLst>
                                        <p:tav tm="0">
                                          <p:val>
                                            <p:strVal val="1+#ppt_h/2"/>
                                          </p:val>
                                        </p:tav>
                                        <p:tav tm="100000">
                                          <p:val>
                                            <p:strVal val="#ppt_y"/>
                                          </p:val>
                                        </p:tav>
                                      </p:tavLst>
                                    </p:anim>
                                  </p:childTnLst>
                                </p:cTn>
                              </p:par>
                              <p:par>
                                <p:cTn id="21" presetID="34" presetClass="emph" presetSubtype="0" fill="hold" grpId="0"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8"/>
                                        </p:tgtEl>
                                        <p:attrNameLst>
                                          <p:attrName>ppt_x</p:attrName>
                                          <p:attrName>ppt_y</p:attrName>
                                        </p:attrNameLst>
                                      </p:cBhvr>
                                    </p:animMotion>
                                    <p:animRot by="1500000">
                                      <p:cBhvr>
                                        <p:cTn id="23" dur="125" fill="hold">
                                          <p:stCondLst>
                                            <p:cond delay="0"/>
                                          </p:stCondLst>
                                        </p:cTn>
                                        <p:tgtEl>
                                          <p:spTgt spid="8"/>
                                        </p:tgtEl>
                                        <p:attrNameLst>
                                          <p:attrName>r</p:attrName>
                                        </p:attrNameLst>
                                      </p:cBhvr>
                                    </p:animRot>
                                    <p:animRot by="-1500000">
                                      <p:cBhvr>
                                        <p:cTn id="24" dur="125" fill="hold">
                                          <p:stCondLst>
                                            <p:cond delay="125"/>
                                          </p:stCondLst>
                                        </p:cTn>
                                        <p:tgtEl>
                                          <p:spTgt spid="8"/>
                                        </p:tgtEl>
                                        <p:attrNameLst>
                                          <p:attrName>r</p:attrName>
                                        </p:attrNameLst>
                                      </p:cBhvr>
                                    </p:animRot>
                                    <p:animRot by="-1500000">
                                      <p:cBhvr>
                                        <p:cTn id="25" dur="125" fill="hold">
                                          <p:stCondLst>
                                            <p:cond delay="250"/>
                                          </p:stCondLst>
                                        </p:cTn>
                                        <p:tgtEl>
                                          <p:spTgt spid="8"/>
                                        </p:tgtEl>
                                        <p:attrNameLst>
                                          <p:attrName>r</p:attrName>
                                        </p:attrNameLst>
                                      </p:cBhvr>
                                    </p:animRot>
                                    <p:animRot by="1500000">
                                      <p:cBhvr>
                                        <p:cTn id="26"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8" grpId="0"/>
      <p:bldP spid="104470" grpId="0" animBg="1"/>
      <p:bldP spid="104471" grpId="0" animBg="1"/>
      <p:bldP spid="104473"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5" name="Text Box 3"/>
          <p:cNvSpPr txBox="1">
            <a:spLocks noChangeArrowheads="1"/>
          </p:cNvSpPr>
          <p:nvPr/>
        </p:nvSpPr>
        <p:spPr bwMode="auto">
          <a:xfrm>
            <a:off x="2571750" y="1357313"/>
            <a:ext cx="4572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ea typeface="標楷體" pitchFamily="65" charset="-120"/>
              </a:rPr>
              <a:t>資料取用的限制</a:t>
            </a:r>
          </a:p>
        </p:txBody>
      </p:sp>
      <p:sp>
        <p:nvSpPr>
          <p:cNvPr id="21507" name="Text Box 4"/>
          <p:cNvSpPr txBox="1">
            <a:spLocks noChangeArrowheads="1"/>
          </p:cNvSpPr>
          <p:nvPr/>
        </p:nvSpPr>
        <p:spPr bwMode="auto">
          <a:xfrm>
            <a:off x="179388" y="1349375"/>
            <a:ext cx="845820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endParaRPr kumimoji="1" lang="en-US" altLang="zh-TW" sz="3200" b="0" dirty="0">
              <a:latin typeface="標楷體" pitchFamily="65" charset="-120"/>
              <a:ea typeface="標楷體" pitchFamily="65" charset="-120"/>
            </a:endParaRPr>
          </a:p>
          <a:p>
            <a:pPr algn="l">
              <a:buFontTx/>
              <a:buChar char="•"/>
            </a:pPr>
            <a:r>
              <a:rPr kumimoji="1" lang="zh-TW" altLang="en-US" sz="3200" b="0" dirty="0">
                <a:latin typeface="標楷體" pitchFamily="65" charset="-120"/>
                <a:ea typeface="標楷體" pitchFamily="65" charset="-120"/>
              </a:rPr>
              <a:t>大多數人文學科的主要資源存放於個人論文</a:t>
            </a:r>
            <a:endParaRPr kumimoji="1" lang="en-US" altLang="zh-TW" sz="3200" b="0" dirty="0">
              <a:latin typeface="標楷體" pitchFamily="65" charset="-120"/>
              <a:ea typeface="標楷體" pitchFamily="65" charset="-120"/>
            </a:endParaRPr>
          </a:p>
          <a:p>
            <a:pPr algn="l"/>
            <a:r>
              <a:rPr kumimoji="1" lang="zh-TW" altLang="en-US" sz="3200" b="0" dirty="0">
                <a:latin typeface="標楷體" pitchFamily="65" charset="-120"/>
                <a:ea typeface="標楷體" pitchFamily="65" charset="-120"/>
              </a:rPr>
              <a:t>  、原稿和人工製品為個人或機關所有</a:t>
            </a:r>
            <a:endParaRPr kumimoji="1" lang="en-US" altLang="zh-TW" sz="3200" b="0" dirty="0">
              <a:latin typeface="標楷體" pitchFamily="65" charset="-120"/>
              <a:ea typeface="標楷體" pitchFamily="65" charset="-120"/>
            </a:endParaRPr>
          </a:p>
          <a:p>
            <a:pPr algn="l">
              <a:buFontTx/>
              <a:buChar char="•"/>
            </a:pPr>
            <a:r>
              <a:rPr kumimoji="1" lang="zh-TW" altLang="en-US" sz="3200" b="0" dirty="0">
                <a:latin typeface="標楷體" pitchFamily="65" charset="-120"/>
                <a:ea typeface="標楷體" pitchFamily="65" charset="-120"/>
              </a:rPr>
              <a:t>學者獨佔霸權常常發生在一個或多位學者為了獲得專業目的時而準備與研究其</a:t>
            </a:r>
            <a:r>
              <a:rPr kumimoji="1" lang="zh-TW" altLang="en-US" sz="3200" b="0" dirty="0" smtClean="0">
                <a:latin typeface="標楷體" pitchFamily="65" charset="-120"/>
                <a:ea typeface="標楷體" pitchFamily="65" charset="-120"/>
              </a:rPr>
              <a:t>資料</a:t>
            </a:r>
            <a:endParaRPr kumimoji="1" lang="en-US" altLang="zh-TW" sz="3200" b="0" dirty="0" smtClean="0">
              <a:latin typeface="標楷體" pitchFamily="65" charset="-120"/>
              <a:ea typeface="標楷體" pitchFamily="65" charset="-120"/>
            </a:endParaRPr>
          </a:p>
          <a:p>
            <a:pPr algn="l">
              <a:buFontTx/>
              <a:buChar char="•"/>
            </a:pPr>
            <a:r>
              <a:rPr kumimoji="1" lang="zh-TW" altLang="zh-TW" sz="3200" b="0" dirty="0" smtClean="0">
                <a:latin typeface="標楷體" pitchFamily="65" charset="-120"/>
                <a:ea typeface="標楷體" pitchFamily="65" charset="-120"/>
              </a:rPr>
              <a:t>「</a:t>
            </a:r>
            <a:r>
              <a:rPr kumimoji="1" lang="zh-TW" altLang="en-US" sz="3200" b="0" dirty="0" smtClean="0">
                <a:latin typeface="標楷體" pitchFamily="65" charset="-120"/>
                <a:ea typeface="標楷體" pitchFamily="65" charset="-120"/>
              </a:rPr>
              <a:t>圖書館對於任何人使用檔案或著原稿儲藏庫的條件平等是有其責任保護的。」</a:t>
            </a:r>
            <a:endParaRPr kumimoji="1" lang="en-US" altLang="zh-TW" sz="3200" b="0" dirty="0" smtClean="0">
              <a:latin typeface="標楷體" pitchFamily="65" charset="-120"/>
              <a:ea typeface="標楷體" pitchFamily="65" charset="-120"/>
            </a:endParaRPr>
          </a:p>
          <a:p>
            <a:pPr algn="l">
              <a:buFontTx/>
              <a:buChar char="•"/>
            </a:pPr>
            <a:r>
              <a:rPr kumimoji="1" lang="en-US" altLang="zh-TW" sz="3200" b="0" dirty="0" smtClean="0">
                <a:latin typeface="標楷體" pitchFamily="65" charset="-120"/>
                <a:ea typeface="標楷體" pitchFamily="65" charset="-120"/>
              </a:rPr>
              <a:t>1986</a:t>
            </a:r>
            <a:r>
              <a:rPr kumimoji="1" lang="zh-TW" altLang="en-US" sz="3200" b="0" dirty="0" smtClean="0">
                <a:latin typeface="標楷體" pitchFamily="65" charset="-120"/>
                <a:ea typeface="標楷體" pitchFamily="65" charset="-120"/>
              </a:rPr>
              <a:t>年，徵求</a:t>
            </a:r>
            <a:r>
              <a:rPr kumimoji="1" lang="en-US" altLang="zh-TW" sz="3200" b="0" dirty="0" smtClean="0">
                <a:latin typeface="標楷體" pitchFamily="65" charset="-120"/>
                <a:ea typeface="標楷體" pitchFamily="65" charset="-120"/>
              </a:rPr>
              <a:t>FBI</a:t>
            </a:r>
            <a:r>
              <a:rPr kumimoji="1" lang="zh-TW" altLang="en-US" sz="3200" b="0" dirty="0" smtClean="0">
                <a:latin typeface="標楷體" pitchFamily="65" charset="-120"/>
                <a:ea typeface="標楷體" pitchFamily="65" charset="-120"/>
              </a:rPr>
              <a:t>的同意去使用</a:t>
            </a:r>
            <a:r>
              <a:rPr kumimoji="1" lang="en-US" altLang="zh-TW" sz="3200" b="0" dirty="0" smtClean="0">
                <a:latin typeface="標楷體" pitchFamily="65" charset="-120"/>
                <a:ea typeface="標楷體" pitchFamily="65" charset="-120"/>
              </a:rPr>
              <a:t>Braden Collection </a:t>
            </a:r>
            <a:r>
              <a:rPr kumimoji="1" lang="zh-TW" altLang="en-US" sz="3200" b="0" dirty="0" smtClean="0">
                <a:latin typeface="標楷體" pitchFamily="65" charset="-120"/>
                <a:ea typeface="標楷體" pitchFamily="65" charset="-120"/>
              </a:rPr>
              <a:t>來保護自己在</a:t>
            </a:r>
            <a:r>
              <a:rPr kumimoji="1" lang="en-US" altLang="zh-TW" sz="3200" b="0" dirty="0" smtClean="0">
                <a:latin typeface="標楷體" pitchFamily="65" charset="-120"/>
                <a:ea typeface="標楷體" pitchFamily="65" charset="-120"/>
              </a:rPr>
              <a:t>Carl Braden</a:t>
            </a:r>
            <a:r>
              <a:rPr kumimoji="1" lang="zh-TW" altLang="en-US" sz="3200" b="0" dirty="0" smtClean="0">
                <a:latin typeface="標楷體" pitchFamily="65" charset="-120"/>
                <a:ea typeface="標楷體" pitchFamily="65" charset="-120"/>
              </a:rPr>
              <a:t>進駐一個組織時的訴訟提出</a:t>
            </a:r>
          </a:p>
          <a:p>
            <a:pPr marL="0" indent="0" algn="l"/>
            <a:endParaRPr kumimoji="1" lang="en-US" altLang="zh-TW" sz="3200" b="0" dirty="0" smtClean="0">
              <a:latin typeface="標楷體" pitchFamily="65" charset="-120"/>
              <a:ea typeface="標楷體" pitchFamily="65" charset="-120"/>
            </a:endParaRPr>
          </a:p>
        </p:txBody>
      </p:sp>
      <p:sp>
        <p:nvSpPr>
          <p:cNvPr id="21508" name="Line 6"/>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21509" name="Line 7"/>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879725" y="-1794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a:t>
            </a:r>
            <a:r>
              <a:rPr kumimoji="1" lang="en-US" altLang="zh-TW" sz="2400" b="0" dirty="0" smtClean="0">
                <a:solidFill>
                  <a:srgbClr val="000099"/>
                </a:solidFill>
                <a:latin typeface="Arial" pitchFamily="34" charset="0"/>
                <a:ea typeface="標楷體" pitchFamily="65" charset="-120"/>
              </a:rPr>
              <a:t>4</a:t>
            </a:r>
            <a:endParaRPr kumimoji="1" lang="zh-TW" altLang="en-US" sz="2400" b="0" dirty="0">
              <a:solidFill>
                <a:srgbClr val="000099"/>
              </a:solidFill>
              <a:ea typeface="標楷體" pitchFamily="65" charset="-120"/>
            </a:endParaRPr>
          </a:p>
        </p:txBody>
      </p:sp>
    </p:spTree>
  </p:cSld>
  <p:clrMapOvr>
    <a:masterClrMapping/>
  </p:clrMapOvr>
  <p:transition advTm="51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2035"/>
                                        </p:tgtEl>
                                        <p:attrNameLst>
                                          <p:attrName>style.visibility</p:attrName>
                                        </p:attrNameLst>
                                      </p:cBhvr>
                                      <p:to>
                                        <p:strVal val="visible"/>
                                      </p:to>
                                    </p:set>
                                    <p:anim calcmode="discrete" valueType="clr">
                                      <p:cBhvr override="childStyle">
                                        <p:cTn id="7" dur="80"/>
                                        <p:tgtEl>
                                          <p:spTgt spid="1720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2035"/>
                                        </p:tgtEl>
                                        <p:attrNameLst>
                                          <p:attrName>fillcolor</p:attrName>
                                        </p:attrNameLst>
                                      </p:cBhvr>
                                      <p:tavLst>
                                        <p:tav tm="0">
                                          <p:val>
                                            <p:clrVal>
                                              <a:schemeClr val="accent2"/>
                                            </p:clrVal>
                                          </p:val>
                                        </p:tav>
                                        <p:tav tm="50000">
                                          <p:val>
                                            <p:clrVal>
                                              <a:schemeClr val="hlink"/>
                                            </p:clrVal>
                                          </p:val>
                                        </p:tav>
                                      </p:tavLst>
                                    </p:anim>
                                    <p:set>
                                      <p:cBhvr>
                                        <p:cTn id="9" dur="80"/>
                                        <p:tgtEl>
                                          <p:spTgt spid="172035"/>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2714625" y="1285875"/>
            <a:ext cx="4572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ea typeface="標楷體" pitchFamily="65" charset="-120"/>
              </a:rPr>
              <a:t>資料取用的限制</a:t>
            </a:r>
          </a:p>
        </p:txBody>
      </p:sp>
      <p:sp>
        <p:nvSpPr>
          <p:cNvPr id="22531" name="Text Box 4"/>
          <p:cNvSpPr txBox="1">
            <a:spLocks noChangeArrowheads="1"/>
          </p:cNvSpPr>
          <p:nvPr/>
        </p:nvSpPr>
        <p:spPr bwMode="auto">
          <a:xfrm>
            <a:off x="250825" y="1268413"/>
            <a:ext cx="8458200" cy="649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20000"/>
              </a:spcBef>
              <a:buFontTx/>
              <a:buChar char="•"/>
            </a:pPr>
            <a:endParaRPr kumimoji="1" lang="en-US" altLang="zh-TW" sz="3200" b="0">
              <a:latin typeface="標楷體" pitchFamily="65" charset="-120"/>
              <a:ea typeface="標楷體" pitchFamily="65" charset="-120"/>
            </a:endParaRPr>
          </a:p>
          <a:p>
            <a:pPr algn="l" eaLnBrk="1" hangingPunct="1">
              <a:spcBef>
                <a:spcPct val="20000"/>
              </a:spcBef>
              <a:buFontTx/>
              <a:buChar char="•"/>
            </a:pPr>
            <a:r>
              <a:rPr kumimoji="1" lang="en-US" altLang="zh-TW" sz="3200" b="0">
                <a:latin typeface="標楷體" pitchFamily="65" charset="-120"/>
                <a:ea typeface="標楷體" pitchFamily="65" charset="-120"/>
              </a:rPr>
              <a:t>Judge A . Wallace</a:t>
            </a:r>
            <a:r>
              <a:rPr kumimoji="1" lang="zh-TW" altLang="en-US" sz="3200" b="0">
                <a:latin typeface="標楷體" pitchFamily="65" charset="-120"/>
                <a:ea typeface="標楷體" pitchFamily="65" charset="-120"/>
              </a:rPr>
              <a:t>寫道：「捐贈者的文件不論被保存在某個地下室的角落或者已捐給檔案管理處，都同樣會被發現。」</a:t>
            </a:r>
            <a:endParaRPr kumimoji="1" lang="en-US" altLang="zh-TW" sz="3200" b="0">
              <a:latin typeface="標楷體" pitchFamily="65" charset="-120"/>
              <a:ea typeface="標楷體" pitchFamily="65" charset="-120"/>
            </a:endParaRPr>
          </a:p>
          <a:p>
            <a:pPr algn="l" eaLnBrk="1" hangingPunct="1">
              <a:spcBef>
                <a:spcPct val="20000"/>
              </a:spcBef>
              <a:buFontTx/>
              <a:buChar char="•"/>
            </a:pPr>
            <a:r>
              <a:rPr kumimoji="1" lang="zh-TW" altLang="en-US" sz="3200" b="0">
                <a:latin typeface="標楷體" pitchFamily="65" charset="-120"/>
                <a:ea typeface="標楷體" pitchFamily="65" charset="-120"/>
              </a:rPr>
              <a:t>美國圖書館協會（</a:t>
            </a:r>
            <a:r>
              <a:rPr kumimoji="1" lang="en-US" altLang="zh-TW" sz="3200" b="0">
                <a:latin typeface="標楷體" pitchFamily="65" charset="-120"/>
                <a:ea typeface="標楷體" pitchFamily="65" charset="-120"/>
              </a:rPr>
              <a:t>ALA</a:t>
            </a:r>
            <a:r>
              <a:rPr kumimoji="1" lang="zh-TW" altLang="en-US" sz="3200" b="0">
                <a:latin typeface="標楷體" pitchFamily="65" charset="-120"/>
                <a:ea typeface="標楷體" pitchFamily="65" charset="-120"/>
              </a:rPr>
              <a:t>）在一次合辦的說明會上成立了一個社會級的美國檔案管理員，例如：他說「那對圖書館來說是種責任，建立檔案館或手稿的陳列室是為了能在其領域有平等地位和有效的、原始的資料檢索。」</a:t>
            </a:r>
            <a:endParaRPr kumimoji="1" lang="en-US" altLang="zh-TW" sz="3200" b="0">
              <a:latin typeface="標楷體" pitchFamily="65" charset="-120"/>
              <a:ea typeface="標楷體" pitchFamily="65" charset="-120"/>
            </a:endParaRPr>
          </a:p>
          <a:p>
            <a:pPr algn="l" eaLnBrk="1" hangingPunct="1">
              <a:spcBef>
                <a:spcPct val="20000"/>
              </a:spcBef>
              <a:buFontTx/>
              <a:buChar char="•"/>
            </a:pPr>
            <a:r>
              <a:rPr kumimoji="1" lang="zh-TW" altLang="en-US" sz="3200" b="0">
                <a:latin typeface="標楷體" pitchFamily="65" charset="-120"/>
                <a:ea typeface="標楷體" pitchFamily="65" charset="-120"/>
              </a:rPr>
              <a:t>因找久遠資料限制多</a:t>
            </a:r>
          </a:p>
          <a:p>
            <a:pPr algn="l" eaLnBrk="1" hangingPunct="1">
              <a:spcBef>
                <a:spcPct val="20000"/>
              </a:spcBef>
              <a:buFontTx/>
              <a:buChar char="•"/>
            </a:pPr>
            <a:endParaRPr kumimoji="1" lang="en-US" altLang="zh-TW" sz="3200" b="0">
              <a:latin typeface="標楷體" pitchFamily="65" charset="-120"/>
              <a:ea typeface="標楷體" pitchFamily="65" charset="-120"/>
            </a:endParaRPr>
          </a:p>
          <a:p>
            <a:pPr algn="l" eaLnBrk="1" hangingPunct="1">
              <a:spcBef>
                <a:spcPct val="20000"/>
              </a:spcBef>
            </a:pPr>
            <a:endParaRPr kumimoji="1" lang="en-US" altLang="zh-TW" sz="3200" b="0">
              <a:latin typeface="標楷體" pitchFamily="65" charset="-120"/>
              <a:ea typeface="標楷體" pitchFamily="65" charset="-120"/>
            </a:endParaRPr>
          </a:p>
        </p:txBody>
      </p:sp>
      <p:sp>
        <p:nvSpPr>
          <p:cNvPr id="22532" name="Line 10"/>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22533" name="Line 11"/>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879725" y="-1794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a:t>
            </a:r>
            <a:r>
              <a:rPr kumimoji="1" lang="en-US" altLang="zh-TW" sz="2400" b="0" dirty="0" smtClean="0">
                <a:solidFill>
                  <a:srgbClr val="000099"/>
                </a:solidFill>
                <a:latin typeface="Arial" pitchFamily="34" charset="0"/>
                <a:ea typeface="標楷體" pitchFamily="65" charset="-120"/>
              </a:rPr>
              <a:t>4</a:t>
            </a:r>
            <a:endParaRPr kumimoji="1" lang="zh-TW" altLang="en-US" sz="2400" b="0" dirty="0">
              <a:solidFill>
                <a:srgbClr val="000099"/>
              </a:solidFill>
              <a:ea typeface="標楷體" pitchFamily="65" charset="-120"/>
            </a:endParaRPr>
          </a:p>
        </p:txBody>
      </p:sp>
    </p:spTree>
  </p:cSld>
  <p:clrMapOvr>
    <a:masterClrMapping/>
  </p:clrMapOvr>
  <p:transition advTm="54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5475"/>
                                        </p:tgtEl>
                                        <p:attrNameLst>
                                          <p:attrName>style.visibility</p:attrName>
                                        </p:attrNameLst>
                                      </p:cBhvr>
                                      <p:to>
                                        <p:strVal val="visible"/>
                                      </p:to>
                                    </p:set>
                                    <p:anim calcmode="discrete" valueType="clr">
                                      <p:cBhvr override="childStyle">
                                        <p:cTn id="7" dur="80"/>
                                        <p:tgtEl>
                                          <p:spTgt spid="1054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5475"/>
                                        </p:tgtEl>
                                        <p:attrNameLst>
                                          <p:attrName>fillcolor</p:attrName>
                                        </p:attrNameLst>
                                      </p:cBhvr>
                                      <p:tavLst>
                                        <p:tav tm="0">
                                          <p:val>
                                            <p:clrVal>
                                              <a:schemeClr val="accent2"/>
                                            </p:clrVal>
                                          </p:val>
                                        </p:tav>
                                        <p:tav tm="50000">
                                          <p:val>
                                            <p:clrVal>
                                              <a:schemeClr val="hlink"/>
                                            </p:clrVal>
                                          </p:val>
                                        </p:tav>
                                      </p:tavLst>
                                    </p:anim>
                                    <p:set>
                                      <p:cBhvr>
                                        <p:cTn id="9" dur="80"/>
                                        <p:tgtEl>
                                          <p:spTgt spid="105475"/>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33" name="AutoShape 33"/>
          <p:cNvSpPr>
            <a:spLocks noChangeArrowheads="1"/>
          </p:cNvSpPr>
          <p:nvPr/>
        </p:nvSpPr>
        <p:spPr bwMode="auto">
          <a:xfrm>
            <a:off x="2714625"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a:solidFill>
                  <a:srgbClr val="000099"/>
                </a:solidFill>
                <a:latin typeface="Arial" pitchFamily="34" charset="0"/>
                <a:ea typeface="標楷體" pitchFamily="65" charset="-120"/>
              </a:rPr>
              <a:t>Part 1</a:t>
            </a:r>
            <a:endParaRPr kumimoji="1" lang="zh-TW" altLang="en-US" sz="2400" b="0">
              <a:solidFill>
                <a:srgbClr val="000099"/>
              </a:solidFill>
              <a:latin typeface="Arial" pitchFamily="34" charset="0"/>
              <a:ea typeface="標楷體" pitchFamily="65" charset="-120"/>
            </a:endParaRPr>
          </a:p>
        </p:txBody>
      </p:sp>
      <p:sp>
        <p:nvSpPr>
          <p:cNvPr id="25634" name="Line 34"/>
          <p:cNvSpPr>
            <a:spLocks noChangeShapeType="1"/>
          </p:cNvSpPr>
          <p:nvPr/>
        </p:nvSpPr>
        <p:spPr bwMode="auto">
          <a:xfrm>
            <a:off x="228600" y="1066800"/>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25635" name="Line 35"/>
          <p:cNvSpPr>
            <a:spLocks noChangeShapeType="1"/>
          </p:cNvSpPr>
          <p:nvPr/>
        </p:nvSpPr>
        <p:spPr bwMode="auto">
          <a:xfrm>
            <a:off x="228600"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25638" name="Text Box 38"/>
          <p:cNvSpPr txBox="1">
            <a:spLocks noChangeArrowheads="1"/>
          </p:cNvSpPr>
          <p:nvPr/>
        </p:nvSpPr>
        <p:spPr bwMode="auto">
          <a:xfrm>
            <a:off x="1216025" y="4268788"/>
            <a:ext cx="7467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marL="571500" indent="-571500" algn="l" eaLnBrk="1" hangingPunct="1">
              <a:spcBef>
                <a:spcPct val="50000"/>
              </a:spcBef>
              <a:buFont typeface="Arial" pitchFamily="34" charset="0"/>
              <a:buChar char="•"/>
            </a:pPr>
            <a:r>
              <a:rPr kumimoji="1" lang="zh-TW" altLang="en-US" sz="3600" dirty="0">
                <a:solidFill>
                  <a:srgbClr val="663300"/>
                </a:solidFill>
                <a:ea typeface="標楷體" pitchFamily="65" charset="-120"/>
              </a:rPr>
              <a:t>死海古卷的開始</a:t>
            </a:r>
          </a:p>
        </p:txBody>
      </p:sp>
      <p:sp>
        <p:nvSpPr>
          <p:cNvPr id="25640" name="Text Box 40"/>
          <p:cNvSpPr txBox="1">
            <a:spLocks noChangeArrowheads="1"/>
          </p:cNvSpPr>
          <p:nvPr/>
        </p:nvSpPr>
        <p:spPr bwMode="auto">
          <a:xfrm>
            <a:off x="1216025" y="2611438"/>
            <a:ext cx="4165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marL="571500" indent="-571500" algn="l" eaLnBrk="1" hangingPunct="1">
              <a:spcBef>
                <a:spcPct val="50000"/>
              </a:spcBef>
              <a:buFont typeface="Arial" pitchFamily="34" charset="0"/>
              <a:buChar char="•"/>
            </a:pPr>
            <a:r>
              <a:rPr kumimoji="1" lang="zh-TW" altLang="en-US" sz="3600" dirty="0">
                <a:solidFill>
                  <a:srgbClr val="663300"/>
                </a:solidFill>
                <a:latin typeface="Arial" pitchFamily="34" charset="0"/>
                <a:ea typeface="標楷體" pitchFamily="65" charset="-120"/>
              </a:rPr>
              <a:t>摘要</a:t>
            </a:r>
          </a:p>
        </p:txBody>
      </p:sp>
      <p:sp>
        <p:nvSpPr>
          <p:cNvPr id="25641" name="Text Box 41"/>
          <p:cNvSpPr txBox="1">
            <a:spLocks noChangeArrowheads="1"/>
          </p:cNvSpPr>
          <p:nvPr/>
        </p:nvSpPr>
        <p:spPr bwMode="auto">
          <a:xfrm>
            <a:off x="1216025" y="3475038"/>
            <a:ext cx="3810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marL="571500" indent="-571500" algn="l" eaLnBrk="1" hangingPunct="1">
              <a:spcBef>
                <a:spcPct val="50000"/>
              </a:spcBef>
              <a:buFont typeface="Arial" pitchFamily="34" charset="0"/>
              <a:buChar char="•"/>
            </a:pPr>
            <a:r>
              <a:rPr kumimoji="1" lang="zh-TW" altLang="en-US" sz="3600" dirty="0">
                <a:solidFill>
                  <a:srgbClr val="663300"/>
                </a:solidFill>
                <a:latin typeface="標楷體" pitchFamily="65" charset="-120"/>
                <a:ea typeface="標楷體" pitchFamily="65" charset="-120"/>
              </a:rPr>
              <a:t>死海古卷</a:t>
            </a:r>
          </a:p>
        </p:txBody>
      </p:sp>
      <p:sp>
        <p:nvSpPr>
          <p:cNvPr id="25648" name="Text Box 48"/>
          <p:cNvSpPr txBox="1">
            <a:spLocks noChangeArrowheads="1"/>
          </p:cNvSpPr>
          <p:nvPr/>
        </p:nvSpPr>
        <p:spPr bwMode="auto">
          <a:xfrm>
            <a:off x="1216025" y="5060950"/>
            <a:ext cx="72723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marL="571500" indent="-571500" algn="l" eaLnBrk="1" hangingPunct="1">
              <a:spcBef>
                <a:spcPct val="50000"/>
              </a:spcBef>
              <a:buFont typeface="Arial" pitchFamily="34" charset="0"/>
              <a:buChar char="•"/>
            </a:pPr>
            <a:r>
              <a:rPr kumimoji="1" lang="zh-TW" altLang="en-US" sz="3600" dirty="0">
                <a:solidFill>
                  <a:srgbClr val="663300"/>
                </a:solidFill>
                <a:latin typeface="標楷體" pitchFamily="65" charset="-120"/>
                <a:ea typeface="標楷體" pitchFamily="65" charset="-120"/>
              </a:rPr>
              <a:t>學術對社群開放取用的反應</a:t>
            </a:r>
          </a:p>
        </p:txBody>
      </p:sp>
      <p:sp>
        <p:nvSpPr>
          <p:cNvPr id="2" name="文字方塊 1"/>
          <p:cNvSpPr txBox="1"/>
          <p:nvPr/>
        </p:nvSpPr>
        <p:spPr>
          <a:xfrm>
            <a:off x="6143625" y="1359355"/>
            <a:ext cx="2260600" cy="923925"/>
          </a:xfrm>
          <a:prstGeom prst="rect">
            <a:avLst/>
          </a:prstGeom>
          <a:noFill/>
        </p:spPr>
        <p:txBody>
          <a:bodyPr wrap="none">
            <a:spAutoFit/>
          </a:bodyPr>
          <a:lstStyle/>
          <a:p>
            <a:pPr>
              <a:defRPr/>
            </a:pPr>
            <a:r>
              <a:rPr kumimoji="1" lang="zh-TW" altLang="en-US" dirty="0">
                <a:solidFill>
                  <a:srgbClr val="000099"/>
                </a:solidFill>
                <a:latin typeface="細明體" pitchFamily="49" charset="-120"/>
                <a:ea typeface="細明體" pitchFamily="49" charset="-120"/>
              </a:rPr>
              <a:t>李韻萱</a:t>
            </a:r>
            <a:endParaRPr lang="zh-TW" altLang="en-US" dirty="0">
              <a:latin typeface="細明體" pitchFamily="49" charset="-120"/>
              <a:ea typeface="細明體" pitchFamily="49" charset="-120"/>
            </a:endParaRPr>
          </a:p>
        </p:txBody>
      </p:sp>
    </p:spTree>
    <p:custDataLst>
      <p:tags r:id="rId1"/>
    </p:custDataLst>
  </p:cSld>
  <p:clrMapOvr>
    <a:masterClrMapping/>
  </p:clrMapOvr>
  <p:transition advTm="138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634"/>
                                        </p:tgtEl>
                                        <p:attrNameLst>
                                          <p:attrName>style.visibility</p:attrName>
                                        </p:attrNameLst>
                                      </p:cBhvr>
                                      <p:to>
                                        <p:strVal val="visible"/>
                                      </p:to>
                                    </p:set>
                                    <p:anim calcmode="lin" valueType="num">
                                      <p:cBhvr additive="base">
                                        <p:cTn id="7" dur="1000" fill="hold"/>
                                        <p:tgtEl>
                                          <p:spTgt spid="25634"/>
                                        </p:tgtEl>
                                        <p:attrNameLst>
                                          <p:attrName>ppt_x</p:attrName>
                                        </p:attrNameLst>
                                      </p:cBhvr>
                                      <p:tavLst>
                                        <p:tav tm="0">
                                          <p:val>
                                            <p:strVal val="0-#ppt_w/2"/>
                                          </p:val>
                                        </p:tav>
                                        <p:tav tm="100000">
                                          <p:val>
                                            <p:strVal val="#ppt_x"/>
                                          </p:val>
                                        </p:tav>
                                      </p:tavLst>
                                    </p:anim>
                                    <p:anim calcmode="lin" valueType="num">
                                      <p:cBhvr additive="base">
                                        <p:cTn id="8" dur="1000" fill="hold"/>
                                        <p:tgtEl>
                                          <p:spTgt spid="2563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35"/>
                                        </p:tgtEl>
                                        <p:attrNameLst>
                                          <p:attrName>style.visibility</p:attrName>
                                        </p:attrNameLst>
                                      </p:cBhvr>
                                      <p:to>
                                        <p:strVal val="visible"/>
                                      </p:to>
                                    </p:set>
                                    <p:anim calcmode="lin" valueType="num">
                                      <p:cBhvr additive="base">
                                        <p:cTn id="11" dur="1000" fill="hold"/>
                                        <p:tgtEl>
                                          <p:spTgt spid="25635"/>
                                        </p:tgtEl>
                                        <p:attrNameLst>
                                          <p:attrName>ppt_x</p:attrName>
                                        </p:attrNameLst>
                                      </p:cBhvr>
                                      <p:tavLst>
                                        <p:tav tm="0">
                                          <p:val>
                                            <p:strVal val="0-#ppt_w/2"/>
                                          </p:val>
                                        </p:tav>
                                        <p:tav tm="100000">
                                          <p:val>
                                            <p:strVal val="#ppt_x"/>
                                          </p:val>
                                        </p:tav>
                                      </p:tavLst>
                                    </p:anim>
                                    <p:anim calcmode="lin" valueType="num">
                                      <p:cBhvr additive="base">
                                        <p:cTn id="12" dur="1000" fill="hold"/>
                                        <p:tgtEl>
                                          <p:spTgt spid="25635"/>
                                        </p:tgtEl>
                                        <p:attrNameLst>
                                          <p:attrName>ppt_y</p:attrName>
                                        </p:attrNameLst>
                                      </p:cBhvr>
                                      <p:tavLst>
                                        <p:tav tm="0">
                                          <p:val>
                                            <p:strVal val="#ppt_y"/>
                                          </p:val>
                                        </p:tav>
                                        <p:tav tm="100000">
                                          <p:val>
                                            <p:strVal val="#ppt_y"/>
                                          </p:val>
                                        </p:tav>
                                      </p:tavLst>
                                    </p:anim>
                                  </p:childTnLst>
                                </p:cTn>
                              </p:par>
                              <p:par>
                                <p:cTn id="13" presetID="34" presetClass="emph" presetSubtype="0" fill="hold" grpId="0" nodeType="with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25633"/>
                                        </p:tgtEl>
                                        <p:attrNameLst>
                                          <p:attrName>ppt_x</p:attrName>
                                          <p:attrName>ppt_y</p:attrName>
                                        </p:attrNameLst>
                                      </p:cBhvr>
                                    </p:animMotion>
                                    <p:animRot by="1500000">
                                      <p:cBhvr>
                                        <p:cTn id="15" dur="125" fill="hold">
                                          <p:stCondLst>
                                            <p:cond delay="0"/>
                                          </p:stCondLst>
                                        </p:cTn>
                                        <p:tgtEl>
                                          <p:spTgt spid="25633"/>
                                        </p:tgtEl>
                                        <p:attrNameLst>
                                          <p:attrName>r</p:attrName>
                                        </p:attrNameLst>
                                      </p:cBhvr>
                                    </p:animRot>
                                    <p:animRot by="-1500000">
                                      <p:cBhvr>
                                        <p:cTn id="16" dur="125" fill="hold">
                                          <p:stCondLst>
                                            <p:cond delay="125"/>
                                          </p:stCondLst>
                                        </p:cTn>
                                        <p:tgtEl>
                                          <p:spTgt spid="25633"/>
                                        </p:tgtEl>
                                        <p:attrNameLst>
                                          <p:attrName>r</p:attrName>
                                        </p:attrNameLst>
                                      </p:cBhvr>
                                    </p:animRot>
                                    <p:animRot by="-1500000">
                                      <p:cBhvr>
                                        <p:cTn id="17" dur="125" fill="hold">
                                          <p:stCondLst>
                                            <p:cond delay="250"/>
                                          </p:stCondLst>
                                        </p:cTn>
                                        <p:tgtEl>
                                          <p:spTgt spid="25633"/>
                                        </p:tgtEl>
                                        <p:attrNameLst>
                                          <p:attrName>r</p:attrName>
                                        </p:attrNameLst>
                                      </p:cBhvr>
                                    </p:animRot>
                                    <p:animRot by="1500000">
                                      <p:cBhvr>
                                        <p:cTn id="18" dur="125" fill="hold">
                                          <p:stCondLst>
                                            <p:cond delay="375"/>
                                          </p:stCondLst>
                                        </p:cTn>
                                        <p:tgtEl>
                                          <p:spTgt spid="25633"/>
                                        </p:tgtEl>
                                        <p:attrNameLst>
                                          <p:attrName>r</p:attrName>
                                        </p:attrNameLst>
                                      </p:cBhvr>
                                    </p:animRot>
                                  </p:childTnLst>
                                </p:cTn>
                              </p:par>
                              <p:par>
                                <p:cTn id="19" presetID="2" presetClass="entr" presetSubtype="4" fill="hold" nodeType="withEffect">
                                  <p:stCondLst>
                                    <p:cond delay="0"/>
                                  </p:stCondLst>
                                  <p:childTnLst>
                                    <p:set>
                                      <p:cBhvr>
                                        <p:cTn id="20" dur="1" fill="hold">
                                          <p:stCondLst>
                                            <p:cond delay="0"/>
                                          </p:stCondLst>
                                        </p:cTn>
                                        <p:tgtEl>
                                          <p:spTgt spid="25638"/>
                                        </p:tgtEl>
                                        <p:attrNameLst>
                                          <p:attrName>style.visibility</p:attrName>
                                        </p:attrNameLst>
                                      </p:cBhvr>
                                      <p:to>
                                        <p:strVal val="visible"/>
                                      </p:to>
                                    </p:set>
                                    <p:anim calcmode="lin" valueType="num">
                                      <p:cBhvr additive="base">
                                        <p:cTn id="21" dur="500" fill="hold"/>
                                        <p:tgtEl>
                                          <p:spTgt spid="25638"/>
                                        </p:tgtEl>
                                        <p:attrNameLst>
                                          <p:attrName>ppt_x</p:attrName>
                                        </p:attrNameLst>
                                      </p:cBhvr>
                                      <p:tavLst>
                                        <p:tav tm="0">
                                          <p:val>
                                            <p:strVal val="#ppt_x"/>
                                          </p:val>
                                        </p:tav>
                                        <p:tav tm="100000">
                                          <p:val>
                                            <p:strVal val="#ppt_x"/>
                                          </p:val>
                                        </p:tav>
                                      </p:tavLst>
                                    </p:anim>
                                    <p:anim calcmode="lin" valueType="num">
                                      <p:cBhvr additive="base">
                                        <p:cTn id="22" dur="500" fill="hold"/>
                                        <p:tgtEl>
                                          <p:spTgt spid="2563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640"/>
                                        </p:tgtEl>
                                        <p:attrNameLst>
                                          <p:attrName>style.visibility</p:attrName>
                                        </p:attrNameLst>
                                      </p:cBhvr>
                                      <p:to>
                                        <p:strVal val="visible"/>
                                      </p:to>
                                    </p:set>
                                    <p:anim calcmode="lin" valueType="num">
                                      <p:cBhvr additive="base">
                                        <p:cTn id="25" dur="500" fill="hold"/>
                                        <p:tgtEl>
                                          <p:spTgt spid="25640"/>
                                        </p:tgtEl>
                                        <p:attrNameLst>
                                          <p:attrName>ppt_x</p:attrName>
                                        </p:attrNameLst>
                                      </p:cBhvr>
                                      <p:tavLst>
                                        <p:tav tm="0">
                                          <p:val>
                                            <p:strVal val="#ppt_x"/>
                                          </p:val>
                                        </p:tav>
                                        <p:tav tm="100000">
                                          <p:val>
                                            <p:strVal val="#ppt_x"/>
                                          </p:val>
                                        </p:tav>
                                      </p:tavLst>
                                    </p:anim>
                                    <p:anim calcmode="lin" valueType="num">
                                      <p:cBhvr additive="base">
                                        <p:cTn id="26" dur="500" fill="hold"/>
                                        <p:tgtEl>
                                          <p:spTgt spid="2564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5641"/>
                                        </p:tgtEl>
                                        <p:attrNameLst>
                                          <p:attrName>style.visibility</p:attrName>
                                        </p:attrNameLst>
                                      </p:cBhvr>
                                      <p:to>
                                        <p:strVal val="visible"/>
                                      </p:to>
                                    </p:set>
                                    <p:anim calcmode="lin" valueType="num">
                                      <p:cBhvr additive="base">
                                        <p:cTn id="29" dur="500" fill="hold"/>
                                        <p:tgtEl>
                                          <p:spTgt spid="25641"/>
                                        </p:tgtEl>
                                        <p:attrNameLst>
                                          <p:attrName>ppt_x</p:attrName>
                                        </p:attrNameLst>
                                      </p:cBhvr>
                                      <p:tavLst>
                                        <p:tav tm="0">
                                          <p:val>
                                            <p:strVal val="#ppt_x"/>
                                          </p:val>
                                        </p:tav>
                                        <p:tav tm="100000">
                                          <p:val>
                                            <p:strVal val="#ppt_x"/>
                                          </p:val>
                                        </p:tav>
                                      </p:tavLst>
                                    </p:anim>
                                    <p:anim calcmode="lin" valueType="num">
                                      <p:cBhvr additive="base">
                                        <p:cTn id="30" dur="500" fill="hold"/>
                                        <p:tgtEl>
                                          <p:spTgt spid="2564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648"/>
                                        </p:tgtEl>
                                        <p:attrNameLst>
                                          <p:attrName>style.visibility</p:attrName>
                                        </p:attrNameLst>
                                      </p:cBhvr>
                                      <p:to>
                                        <p:strVal val="visible"/>
                                      </p:to>
                                    </p:set>
                                    <p:anim calcmode="lin" valueType="num">
                                      <p:cBhvr additive="base">
                                        <p:cTn id="33" dur="500" fill="hold"/>
                                        <p:tgtEl>
                                          <p:spTgt spid="25648"/>
                                        </p:tgtEl>
                                        <p:attrNameLst>
                                          <p:attrName>ppt_x</p:attrName>
                                        </p:attrNameLst>
                                      </p:cBhvr>
                                      <p:tavLst>
                                        <p:tav tm="0">
                                          <p:val>
                                            <p:strVal val="#ppt_x"/>
                                          </p:val>
                                        </p:tav>
                                        <p:tav tm="100000">
                                          <p:val>
                                            <p:strVal val="#ppt_x"/>
                                          </p:val>
                                        </p:tav>
                                      </p:tavLst>
                                    </p:anim>
                                    <p:anim calcmode="lin" valueType="num">
                                      <p:cBhvr additive="base">
                                        <p:cTn id="34" dur="500" fill="hold"/>
                                        <p:tgtEl>
                                          <p:spTgt spid="256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3" grpId="0" animBg="1"/>
      <p:bldP spid="25634" grpId="0" animBg="1"/>
      <p:bldP spid="2563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1714500" y="1285875"/>
            <a:ext cx="58943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ea typeface="標楷體" pitchFamily="65" charset="-120"/>
              </a:rPr>
              <a:t>隱私權和專業法規的機密</a:t>
            </a:r>
          </a:p>
        </p:txBody>
      </p:sp>
      <p:sp>
        <p:nvSpPr>
          <p:cNvPr id="23555" name="Text Box 4"/>
          <p:cNvSpPr txBox="1">
            <a:spLocks noChangeArrowheads="1"/>
          </p:cNvSpPr>
          <p:nvPr/>
        </p:nvSpPr>
        <p:spPr bwMode="auto">
          <a:xfrm>
            <a:off x="685800" y="2357438"/>
            <a:ext cx="8458200" cy="252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zh-TW" altLang="en-US" sz="3200" b="0">
                <a:ea typeface="標楷體" pitchFamily="65" charset="-120"/>
              </a:rPr>
              <a:t>隱私權的重要</a:t>
            </a:r>
          </a:p>
          <a:p>
            <a:pPr algn="l">
              <a:buFontTx/>
              <a:buChar char="•"/>
            </a:pPr>
            <a:r>
              <a:rPr kumimoji="1" lang="zh-TW" altLang="en-US" sz="3200" b="0">
                <a:ea typeface="標楷體" pitchFamily="65" charset="-120"/>
              </a:rPr>
              <a:t>個人的權利和隱私權之間的抗衡</a:t>
            </a:r>
          </a:p>
          <a:p>
            <a:pPr algn="l">
              <a:buFontTx/>
              <a:buChar char="•"/>
            </a:pPr>
            <a:r>
              <a:rPr kumimoji="1" lang="zh-TW" altLang="en-US" sz="3200" b="0">
                <a:ea typeface="標楷體" pitchFamily="65" charset="-120"/>
              </a:rPr>
              <a:t>道德觀之樹立</a:t>
            </a:r>
          </a:p>
          <a:p>
            <a:pPr algn="l">
              <a:buFontTx/>
              <a:buChar char="•"/>
            </a:pPr>
            <a:r>
              <a:rPr kumimoji="1" lang="zh-TW" altLang="en-US" sz="3200" b="0">
                <a:ea typeface="標楷體" pitchFamily="65" charset="-120"/>
              </a:rPr>
              <a:t>政府機構給人民的隱私權保障</a:t>
            </a:r>
          </a:p>
          <a:p>
            <a:pPr algn="l">
              <a:buFontTx/>
              <a:buChar char="•"/>
            </a:pPr>
            <a:r>
              <a:rPr lang="zh-TW" altLang="en-US" sz="3200" b="0">
                <a:ea typeface="標楷體" pitchFamily="65" charset="-120"/>
              </a:rPr>
              <a:t>人文方面及各個職業的機密檔案</a:t>
            </a:r>
          </a:p>
        </p:txBody>
      </p:sp>
      <p:sp>
        <p:nvSpPr>
          <p:cNvPr id="23556" name="Line 6"/>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23557" name="Line 7"/>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879725" y="-1794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a:t>
            </a:r>
            <a:r>
              <a:rPr kumimoji="1" lang="en-US" altLang="zh-TW" sz="2400" b="0" dirty="0" smtClean="0">
                <a:solidFill>
                  <a:srgbClr val="000099"/>
                </a:solidFill>
                <a:latin typeface="Arial" pitchFamily="34" charset="0"/>
                <a:ea typeface="標楷體" pitchFamily="65" charset="-120"/>
              </a:rPr>
              <a:t>4</a:t>
            </a:r>
            <a:endParaRPr kumimoji="1" lang="zh-TW" altLang="en-US" sz="2400" b="0" dirty="0">
              <a:solidFill>
                <a:srgbClr val="000099"/>
              </a:solidFill>
              <a:ea typeface="標楷體" pitchFamily="65" charset="-120"/>
            </a:endParaRPr>
          </a:p>
        </p:txBody>
      </p:sp>
      <p:pic>
        <p:nvPicPr>
          <p:cNvPr id="10242" name="Picture 2" descr="C:\Users\user\AppData\Local\Microsoft\Windows\Temporary Internet Files\Content.IE5\S2X1MNJ2\MC90043323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4293096"/>
            <a:ext cx="1783403" cy="22642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12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3059"/>
                                        </p:tgtEl>
                                        <p:attrNameLst>
                                          <p:attrName>style.visibility</p:attrName>
                                        </p:attrNameLst>
                                      </p:cBhvr>
                                      <p:to>
                                        <p:strVal val="visible"/>
                                      </p:to>
                                    </p:set>
                                    <p:anim calcmode="discrete" valueType="clr">
                                      <p:cBhvr override="childStyle">
                                        <p:cTn id="7" dur="80"/>
                                        <p:tgtEl>
                                          <p:spTgt spid="1730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59"/>
                                        </p:tgtEl>
                                        <p:attrNameLst>
                                          <p:attrName>fillcolor</p:attrName>
                                        </p:attrNameLst>
                                      </p:cBhvr>
                                      <p:tavLst>
                                        <p:tav tm="0">
                                          <p:val>
                                            <p:clrVal>
                                              <a:schemeClr val="accent2"/>
                                            </p:clrVal>
                                          </p:val>
                                        </p:tav>
                                        <p:tav tm="50000">
                                          <p:val>
                                            <p:clrVal>
                                              <a:schemeClr val="hlink"/>
                                            </p:clrVal>
                                          </p:val>
                                        </p:tav>
                                      </p:tavLst>
                                    </p:anim>
                                    <p:set>
                                      <p:cBhvr>
                                        <p:cTn id="9" dur="80"/>
                                        <p:tgtEl>
                                          <p:spTgt spid="173059"/>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2" name="Text Box 8"/>
          <p:cNvSpPr txBox="1">
            <a:spLocks noChangeArrowheads="1"/>
          </p:cNvSpPr>
          <p:nvPr/>
        </p:nvSpPr>
        <p:spPr bwMode="auto">
          <a:xfrm>
            <a:off x="1547813" y="1844675"/>
            <a:ext cx="6934200" cy="823913"/>
          </a:xfrm>
          <a:prstGeom prst="rect">
            <a:avLst/>
          </a:prstGeom>
          <a:noFill/>
          <a:ln w="9525">
            <a:noFill/>
            <a:miter lim="800000"/>
            <a:headEnd/>
            <a:tailEnd/>
          </a:ln>
        </p:spPr>
        <p:txBody>
          <a:bodyPr>
            <a:spAutoFit/>
          </a:bodyPr>
          <a:lstStyle/>
          <a:p>
            <a:pPr algn="l" eaLnBrk="1" hangingPunct="1">
              <a:spcBef>
                <a:spcPct val="50000"/>
              </a:spcBef>
            </a:pPr>
            <a:r>
              <a:rPr kumimoji="1" lang="zh-TW" altLang="en-US" sz="4800">
                <a:solidFill>
                  <a:srgbClr val="CC00CC"/>
                </a:solidFill>
                <a:latin typeface="Arial" charset="0"/>
                <a:ea typeface="標楷體" pitchFamily="65" charset="-120"/>
              </a:rPr>
              <a:t>翁郁涵</a:t>
            </a:r>
          </a:p>
        </p:txBody>
      </p:sp>
      <p:sp>
        <p:nvSpPr>
          <p:cNvPr id="108554" name="Text Box 10"/>
          <p:cNvSpPr txBox="1">
            <a:spLocks noChangeArrowheads="1"/>
          </p:cNvSpPr>
          <p:nvPr/>
        </p:nvSpPr>
        <p:spPr bwMode="auto">
          <a:xfrm>
            <a:off x="1692275" y="3284538"/>
            <a:ext cx="6119813" cy="1477962"/>
          </a:xfrm>
          <a:prstGeom prst="rect">
            <a:avLst/>
          </a:prstGeom>
          <a:noFill/>
          <a:ln w="9525">
            <a:noFill/>
            <a:miter lim="800000"/>
            <a:headEnd/>
            <a:tailEnd/>
          </a:ln>
        </p:spPr>
        <p:txBody>
          <a:bodyPr>
            <a:spAutoFit/>
          </a:bodyPr>
          <a:lstStyle/>
          <a:p>
            <a:pPr algn="l" eaLnBrk="1" hangingPunct="1">
              <a:spcBef>
                <a:spcPct val="50000"/>
              </a:spcBef>
              <a:buFont typeface="Wingdings" pitchFamily="2" charset="2"/>
              <a:buChar char="l"/>
            </a:pPr>
            <a:r>
              <a:rPr kumimoji="1" lang="zh-TW" altLang="en-US" sz="3600">
                <a:solidFill>
                  <a:srgbClr val="663300"/>
                </a:solidFill>
                <a:latin typeface="Arial" charset="0"/>
                <a:ea typeface="標楷體" pitchFamily="65" charset="-120"/>
              </a:rPr>
              <a:t>將文獻封存並限制取用時間</a:t>
            </a:r>
            <a:endParaRPr kumimoji="1" lang="en-US" altLang="zh-TW" sz="3600">
              <a:solidFill>
                <a:srgbClr val="663300"/>
              </a:solidFill>
              <a:latin typeface="Arial" charset="0"/>
              <a:ea typeface="標楷體" pitchFamily="65" charset="-120"/>
            </a:endParaRPr>
          </a:p>
          <a:p>
            <a:pPr algn="l" eaLnBrk="1" hangingPunct="1">
              <a:spcBef>
                <a:spcPct val="50000"/>
              </a:spcBef>
              <a:buFont typeface="Wingdings" pitchFamily="2" charset="2"/>
              <a:buChar char="l"/>
            </a:pPr>
            <a:r>
              <a:rPr kumimoji="1" lang="zh-TW" altLang="en-US" sz="3600">
                <a:solidFill>
                  <a:srgbClr val="663300"/>
                </a:solidFill>
                <a:latin typeface="Arial" charset="0"/>
                <a:ea typeface="標楷體" pitchFamily="65" charset="-120"/>
              </a:rPr>
              <a:t>合理使用未出版手稿</a:t>
            </a:r>
          </a:p>
        </p:txBody>
      </p:sp>
      <p:sp>
        <p:nvSpPr>
          <p:cNvPr id="108564" name="Line 20"/>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p:spPr>
        <p:txBody>
          <a:bodyPr/>
          <a:lstStyle/>
          <a:p>
            <a:endParaRPr lang="zh-TW" altLang="en-US"/>
          </a:p>
        </p:txBody>
      </p:sp>
      <p:sp>
        <p:nvSpPr>
          <p:cNvPr id="108565" name="Line 21"/>
          <p:cNvSpPr>
            <a:spLocks noChangeShapeType="1"/>
          </p:cNvSpPr>
          <p:nvPr/>
        </p:nvSpPr>
        <p:spPr bwMode="auto">
          <a:xfrm>
            <a:off x="250825" y="1052513"/>
            <a:ext cx="8686800" cy="0"/>
          </a:xfrm>
          <a:prstGeom prst="line">
            <a:avLst/>
          </a:prstGeom>
          <a:noFill/>
          <a:ln w="25400">
            <a:solidFill>
              <a:srgbClr val="FFFF00"/>
            </a:solidFill>
            <a:round/>
            <a:headEnd/>
            <a:tailEnd/>
          </a:ln>
        </p:spPr>
        <p:txBody>
          <a:bodyPr/>
          <a:lstStyle/>
          <a:p>
            <a:endParaRPr lang="zh-TW" altLang="en-US"/>
          </a:p>
        </p:txBody>
      </p:sp>
      <p:sp>
        <p:nvSpPr>
          <p:cNvPr id="3084" name="Rectangle 22"/>
          <p:cNvSpPr>
            <a:spLocks noChangeArrowheads="1"/>
          </p:cNvSpPr>
          <p:nvPr/>
        </p:nvSpPr>
        <p:spPr bwMode="auto">
          <a:xfrm>
            <a:off x="7011988" y="1341438"/>
            <a:ext cx="1792287" cy="457200"/>
          </a:xfrm>
          <a:prstGeom prst="rect">
            <a:avLst/>
          </a:prstGeom>
          <a:solidFill>
            <a:srgbClr val="D9154D">
              <a:alpha val="50195"/>
            </a:srgbClr>
          </a:solidFill>
          <a:ln w="9525">
            <a:noFill/>
            <a:miter lim="800000"/>
            <a:headEnd/>
            <a:tailEnd/>
          </a:ln>
        </p:spPr>
        <p:txBody>
          <a:bodyPr wrap="none" anchor="ctr">
            <a:spAutoFit/>
          </a:bodyPr>
          <a:lstStyle/>
          <a:p>
            <a:pPr algn="l" eaLnBrk="1" hangingPunct="1">
              <a:tabLst>
                <a:tab pos="2636838" algn="ctr"/>
                <a:tab pos="5273675" algn="r"/>
              </a:tabLst>
            </a:pPr>
            <a:r>
              <a:rPr kumimoji="1" lang="zh-TW" altLang="en-US" sz="2400" b="0" i="1">
                <a:solidFill>
                  <a:srgbClr val="D9154D"/>
                </a:solidFill>
                <a:latin typeface="Arial" charset="0"/>
                <a:ea typeface="新細明體" charset="-120"/>
              </a:rPr>
              <a:t>人文學資源</a:t>
            </a:r>
            <a:r>
              <a:rPr kumimoji="1" lang="zh-TW" altLang="en-US" sz="2400" b="0">
                <a:solidFill>
                  <a:srgbClr val="D9154D"/>
                </a:solidFill>
                <a:latin typeface="Arial" charset="0"/>
                <a:ea typeface="新細明體" charset="-120"/>
              </a:rPr>
              <a:t> </a:t>
            </a:r>
          </a:p>
        </p:txBody>
      </p:sp>
      <p:sp>
        <p:nvSpPr>
          <p:cNvPr id="13" name="AutoShape 33"/>
          <p:cNvSpPr>
            <a:spLocks noChangeArrowheads="1"/>
          </p:cNvSpPr>
          <p:nvPr/>
        </p:nvSpPr>
        <p:spPr bwMode="auto">
          <a:xfrm>
            <a:off x="2879725" y="-1794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5</a:t>
            </a:r>
            <a:endParaRPr kumimoji="1" lang="zh-TW" altLang="en-US" sz="2400" b="0" dirty="0">
              <a:solidFill>
                <a:srgbClr val="000099"/>
              </a:solidFill>
              <a:ea typeface="標楷體" pitchFamily="65" charset="-120"/>
            </a:endParaRPr>
          </a:p>
        </p:txBody>
      </p:sp>
    </p:spTree>
    <p:custDataLst>
      <p:tags r:id="rId1"/>
    </p:custDataLst>
  </p:cSld>
  <p:clrMapOvr>
    <a:masterClrMapping/>
  </p:clrMapOvr>
  <p:transition advTm="159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08552"/>
                                        </p:tgtEl>
                                        <p:attrNameLst>
                                          <p:attrName>style.visibility</p:attrName>
                                        </p:attrNameLst>
                                      </p:cBhvr>
                                      <p:to>
                                        <p:strVal val="visible"/>
                                      </p:to>
                                    </p:set>
                                    <p:anim from="(-#ppt_w/2)" to="(#ppt_x)" calcmode="lin" valueType="num">
                                      <p:cBhvr>
                                        <p:cTn id="7" dur="600" fill="hold">
                                          <p:stCondLst>
                                            <p:cond delay="0"/>
                                          </p:stCondLst>
                                        </p:cTn>
                                        <p:tgtEl>
                                          <p:spTgt spid="108552"/>
                                        </p:tgtEl>
                                        <p:attrNameLst>
                                          <p:attrName>ppt_x</p:attrName>
                                        </p:attrNameLst>
                                      </p:cBhvr>
                                    </p:anim>
                                    <p:anim from="0" to="-1.0" calcmode="lin" valueType="num">
                                      <p:cBhvr>
                                        <p:cTn id="8" dur="200" decel="50000" autoRev="1" fill="hold">
                                          <p:stCondLst>
                                            <p:cond delay="600"/>
                                          </p:stCondLst>
                                        </p:cTn>
                                        <p:tgtEl>
                                          <p:spTgt spid="108552"/>
                                        </p:tgtEl>
                                        <p:attrNameLst>
                                          <p:attrName>xshear</p:attrName>
                                        </p:attrNameLst>
                                      </p:cBhvr>
                                    </p:anim>
                                    <p:animScale>
                                      <p:cBhvr>
                                        <p:cTn id="9" dur="200" decel="100000" autoRev="1" fill="hold">
                                          <p:stCondLst>
                                            <p:cond delay="600"/>
                                          </p:stCondLst>
                                        </p:cTn>
                                        <p:tgtEl>
                                          <p:spTgt spid="108552"/>
                                        </p:tgtEl>
                                      </p:cBhvr>
                                      <p:from x="100000" y="100000"/>
                                      <p:to x="80000" y="100000"/>
                                    </p:animScale>
                                    <p:anim by="(#ppt_h/3+#ppt_w*0.1)" calcmode="lin" valueType="num">
                                      <p:cBhvr additive="sum">
                                        <p:cTn id="10" dur="200" decel="100000" autoRev="1" fill="hold">
                                          <p:stCondLst>
                                            <p:cond delay="600"/>
                                          </p:stCondLst>
                                        </p:cTn>
                                        <p:tgtEl>
                                          <p:spTgt spid="108552"/>
                                        </p:tgtEl>
                                        <p:attrNameLst>
                                          <p:attrName>ppt_x</p:attrName>
                                        </p:attrNameLst>
                                      </p:cBhvr>
                                    </p:anim>
                                  </p:childTnLst>
                                </p:cTn>
                              </p:par>
                              <p:par>
                                <p:cTn id="11" presetID="2" presetClass="entr" presetSubtype="4" fill="hold" grpId="0" nodeType="withEffect">
                                  <p:stCondLst>
                                    <p:cond delay="0"/>
                                  </p:stCondLst>
                                  <p:childTnLst>
                                    <p:set>
                                      <p:cBhvr>
                                        <p:cTn id="12" dur="1" fill="hold">
                                          <p:stCondLst>
                                            <p:cond delay="0"/>
                                          </p:stCondLst>
                                        </p:cTn>
                                        <p:tgtEl>
                                          <p:spTgt spid="108554"/>
                                        </p:tgtEl>
                                        <p:attrNameLst>
                                          <p:attrName>style.visibility</p:attrName>
                                        </p:attrNameLst>
                                      </p:cBhvr>
                                      <p:to>
                                        <p:strVal val="visible"/>
                                      </p:to>
                                    </p:set>
                                    <p:anim calcmode="lin" valueType="num">
                                      <p:cBhvr additive="base">
                                        <p:cTn id="13" dur="500" fill="hold"/>
                                        <p:tgtEl>
                                          <p:spTgt spid="108554"/>
                                        </p:tgtEl>
                                        <p:attrNameLst>
                                          <p:attrName>ppt_x</p:attrName>
                                        </p:attrNameLst>
                                      </p:cBhvr>
                                      <p:tavLst>
                                        <p:tav tm="0">
                                          <p:val>
                                            <p:strVal val="#ppt_x"/>
                                          </p:val>
                                        </p:tav>
                                        <p:tav tm="100000">
                                          <p:val>
                                            <p:strVal val="#ppt_x"/>
                                          </p:val>
                                        </p:tav>
                                      </p:tavLst>
                                    </p:anim>
                                    <p:anim calcmode="lin" valueType="num">
                                      <p:cBhvr additive="base">
                                        <p:cTn id="14" dur="500" fill="hold"/>
                                        <p:tgtEl>
                                          <p:spTgt spid="108554"/>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8564"/>
                                        </p:tgtEl>
                                        <p:attrNameLst>
                                          <p:attrName>style.visibility</p:attrName>
                                        </p:attrNameLst>
                                      </p:cBhvr>
                                      <p:to>
                                        <p:strVal val="visible"/>
                                      </p:to>
                                    </p:set>
                                    <p:anim calcmode="lin" valueType="num">
                                      <p:cBhvr additive="base">
                                        <p:cTn id="17" dur="1000" fill="hold"/>
                                        <p:tgtEl>
                                          <p:spTgt spid="108564"/>
                                        </p:tgtEl>
                                        <p:attrNameLst>
                                          <p:attrName>ppt_x</p:attrName>
                                        </p:attrNameLst>
                                      </p:cBhvr>
                                      <p:tavLst>
                                        <p:tav tm="0">
                                          <p:val>
                                            <p:strVal val="0-#ppt_w/2"/>
                                          </p:val>
                                        </p:tav>
                                        <p:tav tm="100000">
                                          <p:val>
                                            <p:strVal val="#ppt_x"/>
                                          </p:val>
                                        </p:tav>
                                      </p:tavLst>
                                    </p:anim>
                                    <p:anim calcmode="lin" valueType="num">
                                      <p:cBhvr additive="base">
                                        <p:cTn id="18" dur="1000" fill="hold"/>
                                        <p:tgtEl>
                                          <p:spTgt spid="10856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8565"/>
                                        </p:tgtEl>
                                        <p:attrNameLst>
                                          <p:attrName>style.visibility</p:attrName>
                                        </p:attrNameLst>
                                      </p:cBhvr>
                                      <p:to>
                                        <p:strVal val="visible"/>
                                      </p:to>
                                    </p:set>
                                    <p:anim calcmode="lin" valueType="num">
                                      <p:cBhvr additive="base">
                                        <p:cTn id="21" dur="1000" fill="hold"/>
                                        <p:tgtEl>
                                          <p:spTgt spid="108565"/>
                                        </p:tgtEl>
                                        <p:attrNameLst>
                                          <p:attrName>ppt_x</p:attrName>
                                        </p:attrNameLst>
                                      </p:cBhvr>
                                      <p:tavLst>
                                        <p:tav tm="0">
                                          <p:val>
                                            <p:strVal val="0-#ppt_w/2"/>
                                          </p:val>
                                        </p:tav>
                                        <p:tav tm="100000">
                                          <p:val>
                                            <p:strVal val="#ppt_x"/>
                                          </p:val>
                                        </p:tav>
                                      </p:tavLst>
                                    </p:anim>
                                    <p:anim calcmode="lin" valueType="num">
                                      <p:cBhvr additive="base">
                                        <p:cTn id="22" dur="1000" fill="hold"/>
                                        <p:tgtEl>
                                          <p:spTgt spid="108565"/>
                                        </p:tgtEl>
                                        <p:attrNameLst>
                                          <p:attrName>ppt_y</p:attrName>
                                        </p:attrNameLst>
                                      </p:cBhvr>
                                      <p:tavLst>
                                        <p:tav tm="0">
                                          <p:val>
                                            <p:strVal val="#ppt_y"/>
                                          </p:val>
                                        </p:tav>
                                        <p:tav tm="100000">
                                          <p:val>
                                            <p:strVal val="#ppt_y"/>
                                          </p:val>
                                        </p:tav>
                                      </p:tavLst>
                                    </p:anim>
                                  </p:childTnLst>
                                </p:cTn>
                              </p:par>
                              <p:par>
                                <p:cTn id="23" presetID="34" presetClass="emph" presetSubtype="0" fill="hold" grpId="0"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13"/>
                                        </p:tgtEl>
                                        <p:attrNameLst>
                                          <p:attrName>ppt_x</p:attrName>
                                          <p:attrName>ppt_y</p:attrName>
                                        </p:attrNameLst>
                                      </p:cBhvr>
                                    </p:animMotion>
                                    <p:animRot by="1500000">
                                      <p:cBhvr>
                                        <p:cTn id="25" dur="125" fill="hold">
                                          <p:stCondLst>
                                            <p:cond delay="0"/>
                                          </p:stCondLst>
                                        </p:cTn>
                                        <p:tgtEl>
                                          <p:spTgt spid="13"/>
                                        </p:tgtEl>
                                        <p:attrNameLst>
                                          <p:attrName>r</p:attrName>
                                        </p:attrNameLst>
                                      </p:cBhvr>
                                    </p:animRot>
                                    <p:animRot by="-1500000">
                                      <p:cBhvr>
                                        <p:cTn id="26" dur="125" fill="hold">
                                          <p:stCondLst>
                                            <p:cond delay="125"/>
                                          </p:stCondLst>
                                        </p:cTn>
                                        <p:tgtEl>
                                          <p:spTgt spid="13"/>
                                        </p:tgtEl>
                                        <p:attrNameLst>
                                          <p:attrName>r</p:attrName>
                                        </p:attrNameLst>
                                      </p:cBhvr>
                                    </p:animRot>
                                    <p:animRot by="-1500000">
                                      <p:cBhvr>
                                        <p:cTn id="27" dur="125" fill="hold">
                                          <p:stCondLst>
                                            <p:cond delay="250"/>
                                          </p:stCondLst>
                                        </p:cTn>
                                        <p:tgtEl>
                                          <p:spTgt spid="13"/>
                                        </p:tgtEl>
                                        <p:attrNameLst>
                                          <p:attrName>r</p:attrName>
                                        </p:attrNameLst>
                                      </p:cBhvr>
                                    </p:animRot>
                                    <p:animRot by="1500000">
                                      <p:cBhvr>
                                        <p:cTn id="28"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p:bldP spid="108554" grpId="0"/>
      <p:bldP spid="108564" grpId="0" animBg="1"/>
      <p:bldP spid="108565"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3"/>
          <p:cNvSpPr txBox="1">
            <a:spLocks noChangeArrowheads="1"/>
          </p:cNvSpPr>
          <p:nvPr/>
        </p:nvSpPr>
        <p:spPr bwMode="auto">
          <a:xfrm>
            <a:off x="838200" y="1295400"/>
            <a:ext cx="5791200" cy="641350"/>
          </a:xfrm>
          <a:prstGeom prst="rect">
            <a:avLst/>
          </a:prstGeom>
          <a:noFill/>
          <a:ln w="9525">
            <a:noFill/>
            <a:miter lim="800000"/>
            <a:headEnd/>
            <a:tailEnd/>
          </a:ln>
        </p:spPr>
        <p:txBody>
          <a:bodyPr>
            <a:spAutoFit/>
          </a:bodyPr>
          <a:lstStyle/>
          <a:p>
            <a:pPr algn="l" eaLnBrk="1" hangingPunct="1">
              <a:spcBef>
                <a:spcPct val="50000"/>
              </a:spcBef>
            </a:pPr>
            <a:r>
              <a:rPr kumimoji="1" lang="zh-TW" altLang="en-US" sz="3600">
                <a:solidFill>
                  <a:srgbClr val="663300"/>
                </a:solidFill>
                <a:latin typeface="Arial" charset="0"/>
                <a:ea typeface="標楷體" pitchFamily="65" charset="-120"/>
              </a:rPr>
              <a:t>將文獻封存並限制取用時間</a:t>
            </a:r>
          </a:p>
        </p:txBody>
      </p:sp>
      <p:sp>
        <p:nvSpPr>
          <p:cNvPr id="4099" name="Text Box 4"/>
          <p:cNvSpPr txBox="1">
            <a:spLocks noChangeArrowheads="1"/>
          </p:cNvSpPr>
          <p:nvPr/>
        </p:nvSpPr>
        <p:spPr bwMode="auto">
          <a:xfrm>
            <a:off x="457200" y="2209800"/>
            <a:ext cx="8458200" cy="4200525"/>
          </a:xfrm>
          <a:prstGeom prst="rect">
            <a:avLst/>
          </a:prstGeom>
          <a:noFill/>
          <a:ln w="9525">
            <a:noFill/>
            <a:miter lim="800000"/>
            <a:headEnd/>
            <a:tailEnd/>
          </a:ln>
        </p:spPr>
        <p:txBody>
          <a:bodyPr>
            <a:spAutoFit/>
          </a:bodyPr>
          <a:lstStyle/>
          <a:p>
            <a:pPr algn="l">
              <a:spcBef>
                <a:spcPts val="1200"/>
              </a:spcBef>
              <a:spcAft>
                <a:spcPts val="600"/>
              </a:spcAft>
              <a:buFontTx/>
              <a:buChar char="•"/>
            </a:pPr>
            <a:r>
              <a:rPr kumimoji="1" lang="zh-TW" altLang="en-US" sz="4000" b="0">
                <a:latin typeface="標楷體" pitchFamily="65" charset="-120"/>
                <a:ea typeface="標楷體" pitchFamily="65" charset="-120"/>
              </a:rPr>
              <a:t>選定特定時間封閉全部或部分館藏</a:t>
            </a:r>
          </a:p>
          <a:p>
            <a:pPr algn="l">
              <a:spcBef>
                <a:spcPts val="1200"/>
              </a:spcBef>
              <a:spcAft>
                <a:spcPts val="600"/>
              </a:spcAft>
              <a:buFontTx/>
              <a:buChar char="•"/>
            </a:pPr>
            <a:r>
              <a:rPr kumimoji="1" lang="zh-TW" altLang="en-US" sz="4000" b="0">
                <a:latin typeface="標楷體" pitchFamily="65" charset="-120"/>
                <a:ea typeface="標楷體" pitchFamily="65" charset="-120"/>
              </a:rPr>
              <a:t>贈送的文獻有信託契約限制其可公開取用的時間</a:t>
            </a:r>
          </a:p>
          <a:p>
            <a:pPr algn="l">
              <a:spcBef>
                <a:spcPts val="1200"/>
              </a:spcBef>
              <a:spcAft>
                <a:spcPts val="600"/>
              </a:spcAft>
              <a:buFontTx/>
              <a:buChar char="•"/>
            </a:pPr>
            <a:r>
              <a:rPr kumimoji="1" lang="zh-TW" altLang="en-US" sz="4000" b="0">
                <a:latin typeface="標楷體" pitchFamily="65" charset="-120"/>
                <a:ea typeface="標楷體" pitchFamily="65" charset="-120"/>
              </a:rPr>
              <a:t>在大部份的國家，政府檔案經過一世紀後，可公開使用</a:t>
            </a:r>
          </a:p>
          <a:p>
            <a:pPr algn="l">
              <a:buFontTx/>
              <a:buChar char="•"/>
            </a:pPr>
            <a:endParaRPr kumimoji="1" lang="en-US" altLang="zh-TW" sz="3200">
              <a:latin typeface="標楷體" pitchFamily="65" charset="-120"/>
              <a:ea typeface="標楷體" pitchFamily="65" charset="-120"/>
            </a:endParaRPr>
          </a:p>
        </p:txBody>
      </p:sp>
      <p:sp>
        <p:nvSpPr>
          <p:cNvPr id="4100" name="Line 6"/>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p:spPr>
        <p:txBody>
          <a:bodyPr/>
          <a:lstStyle/>
          <a:p>
            <a:endParaRPr lang="zh-TW" altLang="en-US"/>
          </a:p>
        </p:txBody>
      </p:sp>
      <p:sp>
        <p:nvSpPr>
          <p:cNvPr id="4101" name="Line 7"/>
          <p:cNvSpPr>
            <a:spLocks noChangeShapeType="1"/>
          </p:cNvSpPr>
          <p:nvPr/>
        </p:nvSpPr>
        <p:spPr bwMode="auto">
          <a:xfrm>
            <a:off x="250825" y="1052513"/>
            <a:ext cx="8686800" cy="0"/>
          </a:xfrm>
          <a:prstGeom prst="line">
            <a:avLst/>
          </a:prstGeom>
          <a:noFill/>
          <a:ln w="25400">
            <a:solidFill>
              <a:srgbClr val="FFFF00"/>
            </a:solidFill>
            <a:round/>
            <a:headEnd/>
            <a:tailEnd/>
          </a:ln>
        </p:spPr>
        <p:txBody>
          <a:bodyPr/>
          <a:lstStyle/>
          <a:p>
            <a:endParaRPr lang="zh-TW" altLang="en-US"/>
          </a:p>
        </p:txBody>
      </p:sp>
      <p:sp>
        <p:nvSpPr>
          <p:cNvPr id="4102" name="Rectangle 8"/>
          <p:cNvSpPr>
            <a:spLocks noChangeArrowheads="1"/>
          </p:cNvSpPr>
          <p:nvPr/>
        </p:nvSpPr>
        <p:spPr bwMode="auto">
          <a:xfrm>
            <a:off x="7011988" y="1341438"/>
            <a:ext cx="1792287" cy="457200"/>
          </a:xfrm>
          <a:prstGeom prst="rect">
            <a:avLst/>
          </a:prstGeom>
          <a:solidFill>
            <a:srgbClr val="D9154D">
              <a:alpha val="50195"/>
            </a:srgbClr>
          </a:solidFill>
          <a:ln w="9525">
            <a:noFill/>
            <a:miter lim="800000"/>
            <a:headEnd/>
            <a:tailEnd/>
          </a:ln>
        </p:spPr>
        <p:txBody>
          <a:bodyPr wrap="none" anchor="ctr">
            <a:spAutoFit/>
          </a:bodyPr>
          <a:lstStyle/>
          <a:p>
            <a:pPr algn="l" eaLnBrk="1" hangingPunct="1">
              <a:tabLst>
                <a:tab pos="2636838" algn="ctr"/>
                <a:tab pos="5273675" algn="r"/>
              </a:tabLst>
            </a:pPr>
            <a:r>
              <a:rPr kumimoji="1" lang="zh-TW" altLang="en-US" sz="2400" b="0" i="1">
                <a:solidFill>
                  <a:srgbClr val="D9154D"/>
                </a:solidFill>
                <a:latin typeface="Arial" charset="0"/>
                <a:ea typeface="新細明體" charset="-120"/>
              </a:rPr>
              <a:t>人文學資源</a:t>
            </a:r>
            <a:r>
              <a:rPr kumimoji="1" lang="zh-TW" altLang="en-US" sz="2400" b="0">
                <a:solidFill>
                  <a:srgbClr val="D9154D"/>
                </a:solidFill>
                <a:latin typeface="Arial" charset="0"/>
                <a:ea typeface="新細明體" charset="-120"/>
              </a:rPr>
              <a:t> </a:t>
            </a:r>
          </a:p>
        </p:txBody>
      </p:sp>
      <p:sp>
        <p:nvSpPr>
          <p:cNvPr id="8" name="AutoShape 33"/>
          <p:cNvSpPr>
            <a:spLocks noChangeArrowheads="1"/>
          </p:cNvSpPr>
          <p:nvPr/>
        </p:nvSpPr>
        <p:spPr bwMode="auto">
          <a:xfrm>
            <a:off x="2786050"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5</a:t>
            </a:r>
            <a:endParaRPr kumimoji="1" lang="zh-TW" altLang="en-US" sz="2400" b="0" dirty="0">
              <a:solidFill>
                <a:srgbClr val="000099"/>
              </a:solidFill>
              <a:ea typeface="標楷體" pitchFamily="65" charset="-120"/>
            </a:endParaRPr>
          </a:p>
        </p:txBody>
      </p:sp>
    </p:spTree>
    <p:custDataLst>
      <p:tags r:id="rId1"/>
    </p:custDataLst>
  </p:cSld>
  <p:clrMapOvr>
    <a:masterClrMapping/>
  </p:clrMapOvr>
  <p:transition advTm="4405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1555"/>
                                        </p:tgtEl>
                                        <p:attrNameLst>
                                          <p:attrName>style.visibility</p:attrName>
                                        </p:attrNameLst>
                                      </p:cBhvr>
                                      <p:to>
                                        <p:strVal val="visible"/>
                                      </p:to>
                                    </p:set>
                                    <p:anim calcmode="discrete" valueType="clr">
                                      <p:cBhvr override="childStyle">
                                        <p:cTn id="7" dur="80"/>
                                        <p:tgtEl>
                                          <p:spTgt spid="1515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1555"/>
                                        </p:tgtEl>
                                        <p:attrNameLst>
                                          <p:attrName>fillcolor</p:attrName>
                                        </p:attrNameLst>
                                      </p:cBhvr>
                                      <p:tavLst>
                                        <p:tav tm="0">
                                          <p:val>
                                            <p:clrVal>
                                              <a:schemeClr val="accent2"/>
                                            </p:clrVal>
                                          </p:val>
                                        </p:tav>
                                        <p:tav tm="50000">
                                          <p:val>
                                            <p:clrVal>
                                              <a:schemeClr val="hlink"/>
                                            </p:clrVal>
                                          </p:val>
                                        </p:tav>
                                      </p:tavLst>
                                    </p:anim>
                                    <p:set>
                                      <p:cBhvr>
                                        <p:cTn id="9" dur="80"/>
                                        <p:tgtEl>
                                          <p:spTgt spid="151555"/>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8"/>
                                        </p:tgtEl>
                                        <p:attrNameLst>
                                          <p:attrName>ppt_x</p:attrName>
                                          <p:attrName>ppt_y</p:attrName>
                                        </p:attrNameLst>
                                      </p:cBhvr>
                                    </p:animMotion>
                                    <p:animRot by="1500000">
                                      <p:cBhvr>
                                        <p:cTn id="12" dur="125" fill="hold">
                                          <p:stCondLst>
                                            <p:cond delay="0"/>
                                          </p:stCondLst>
                                        </p:cTn>
                                        <p:tgtEl>
                                          <p:spTgt spid="8"/>
                                        </p:tgtEl>
                                        <p:attrNameLst>
                                          <p:attrName>r</p:attrName>
                                        </p:attrNameLst>
                                      </p:cBhvr>
                                    </p:animRot>
                                    <p:animRot by="-1500000">
                                      <p:cBhvr>
                                        <p:cTn id="13" dur="125" fill="hold">
                                          <p:stCondLst>
                                            <p:cond delay="125"/>
                                          </p:stCondLst>
                                        </p:cTn>
                                        <p:tgtEl>
                                          <p:spTgt spid="8"/>
                                        </p:tgtEl>
                                        <p:attrNameLst>
                                          <p:attrName>r</p:attrName>
                                        </p:attrNameLst>
                                      </p:cBhvr>
                                    </p:animRot>
                                    <p:animRot by="-1500000">
                                      <p:cBhvr>
                                        <p:cTn id="14" dur="125" fill="hold">
                                          <p:stCondLst>
                                            <p:cond delay="250"/>
                                          </p:stCondLst>
                                        </p:cTn>
                                        <p:tgtEl>
                                          <p:spTgt spid="8"/>
                                        </p:tgtEl>
                                        <p:attrNameLst>
                                          <p:attrName>r</p:attrName>
                                        </p:attrNameLst>
                                      </p:cBhvr>
                                    </p:animRot>
                                    <p:animRot by="1500000">
                                      <p:cBhvr>
                                        <p:cTn id="1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內容版面配置區 2"/>
          <p:cNvSpPr>
            <a:spLocks noGrp="1"/>
          </p:cNvSpPr>
          <p:nvPr>
            <p:ph type="subTitle" idx="1"/>
          </p:nvPr>
        </p:nvSpPr>
        <p:spPr>
          <a:xfrm>
            <a:off x="928662" y="2143116"/>
            <a:ext cx="6705600" cy="3714776"/>
          </a:xfrm>
        </p:spPr>
        <p:txBody>
          <a:bodyPr>
            <a:normAutofit/>
          </a:bodyPr>
          <a:lstStyle/>
          <a:p>
            <a:pPr>
              <a:spcBef>
                <a:spcPts val="1200"/>
              </a:spcBef>
              <a:spcAft>
                <a:spcPts val="1200"/>
              </a:spcAft>
              <a:buFont typeface="Wingdings" pitchFamily="2" charset="2"/>
              <a:buChar char="l"/>
            </a:pPr>
            <a:r>
              <a:rPr kumimoji="1" lang="zh-TW" altLang="en-US" sz="4000" b="0" dirty="0" smtClean="0">
                <a:solidFill>
                  <a:schemeClr val="tx1"/>
                </a:solidFill>
                <a:effectLst/>
                <a:latin typeface="標楷體" pitchFamily="65" charset="-120"/>
                <a:ea typeface="標楷體" pitchFamily="65" charset="-120"/>
              </a:rPr>
              <a:t>現在的法律大都嚴格限制使用未出版之手稿的適當性</a:t>
            </a:r>
            <a:endParaRPr kumimoji="1" lang="en-US" altLang="zh-TW" sz="4000" b="0" dirty="0" smtClean="0">
              <a:solidFill>
                <a:schemeClr val="tx1"/>
              </a:solidFill>
              <a:effectLst/>
              <a:latin typeface="標楷體" pitchFamily="65" charset="-120"/>
              <a:ea typeface="標楷體" pitchFamily="65" charset="-120"/>
            </a:endParaRPr>
          </a:p>
          <a:p>
            <a:pPr>
              <a:spcBef>
                <a:spcPts val="1200"/>
              </a:spcBef>
              <a:spcAft>
                <a:spcPts val="1200"/>
              </a:spcAft>
              <a:buFont typeface="Wingdings" pitchFamily="2" charset="2"/>
              <a:buChar char="l"/>
            </a:pPr>
            <a:r>
              <a:rPr kumimoji="1" lang="zh-TW" altLang="en-US" sz="4000" b="0" dirty="0" smtClean="0">
                <a:solidFill>
                  <a:schemeClr val="tx1"/>
                </a:solidFill>
                <a:effectLst/>
                <a:latin typeface="標楷體" pitchFamily="65" charset="-120"/>
                <a:ea typeface="標楷體" pitchFamily="65" charset="-120"/>
              </a:rPr>
              <a:t>不在封存期內，有版權的發行作品必須在作者及其繼承人同意才能合法發行</a:t>
            </a:r>
          </a:p>
        </p:txBody>
      </p:sp>
      <p:sp>
        <p:nvSpPr>
          <p:cNvPr id="5" name="Text Box 3"/>
          <p:cNvSpPr txBox="1">
            <a:spLocks noChangeArrowheads="1"/>
          </p:cNvSpPr>
          <p:nvPr/>
        </p:nvSpPr>
        <p:spPr bwMode="auto">
          <a:xfrm>
            <a:off x="838200" y="1295400"/>
            <a:ext cx="5791200" cy="641350"/>
          </a:xfrm>
          <a:prstGeom prst="rect">
            <a:avLst/>
          </a:prstGeom>
          <a:noFill/>
          <a:ln w="9525">
            <a:noFill/>
            <a:miter lim="800000"/>
            <a:headEnd/>
            <a:tailEnd/>
          </a:ln>
        </p:spPr>
        <p:txBody>
          <a:bodyPr>
            <a:spAutoFit/>
          </a:bodyPr>
          <a:lstStyle/>
          <a:p>
            <a:pPr algn="l" eaLnBrk="1" hangingPunct="1">
              <a:spcBef>
                <a:spcPct val="50000"/>
              </a:spcBef>
            </a:pPr>
            <a:r>
              <a:rPr kumimoji="1" lang="zh-TW" altLang="en-US" sz="3600">
                <a:solidFill>
                  <a:srgbClr val="663300"/>
                </a:solidFill>
                <a:latin typeface="Arial" charset="0"/>
                <a:ea typeface="標楷體" pitchFamily="65" charset="-120"/>
              </a:rPr>
              <a:t>合理使用未出版之手稿</a:t>
            </a:r>
          </a:p>
        </p:txBody>
      </p:sp>
      <p:sp>
        <p:nvSpPr>
          <p:cNvPr id="7173" name="Rectangle 9"/>
          <p:cNvSpPr>
            <a:spLocks noChangeArrowheads="1"/>
          </p:cNvSpPr>
          <p:nvPr/>
        </p:nvSpPr>
        <p:spPr bwMode="auto">
          <a:xfrm>
            <a:off x="7011988" y="1341438"/>
            <a:ext cx="1792287" cy="457200"/>
          </a:xfrm>
          <a:prstGeom prst="rect">
            <a:avLst/>
          </a:prstGeom>
          <a:solidFill>
            <a:srgbClr val="D9154D">
              <a:alpha val="50195"/>
            </a:srgbClr>
          </a:solidFill>
          <a:ln w="9525">
            <a:noFill/>
            <a:miter lim="800000"/>
            <a:headEnd/>
            <a:tailEnd/>
          </a:ln>
        </p:spPr>
        <p:txBody>
          <a:bodyPr wrap="none" anchor="ctr">
            <a:spAutoFit/>
          </a:bodyPr>
          <a:lstStyle/>
          <a:p>
            <a:pPr algn="l" eaLnBrk="1" hangingPunct="1">
              <a:tabLst>
                <a:tab pos="2636838" algn="ctr"/>
                <a:tab pos="5273675" algn="r"/>
              </a:tabLst>
            </a:pPr>
            <a:r>
              <a:rPr kumimoji="1" lang="zh-TW" altLang="en-US" sz="2400" b="0" i="1">
                <a:solidFill>
                  <a:srgbClr val="D9154D"/>
                </a:solidFill>
                <a:latin typeface="Arial" charset="0"/>
                <a:ea typeface="新細明體" charset="-120"/>
              </a:rPr>
              <a:t>人文學資源</a:t>
            </a:r>
            <a:r>
              <a:rPr kumimoji="1" lang="zh-TW" altLang="en-US" sz="2400" b="0">
                <a:solidFill>
                  <a:srgbClr val="D9154D"/>
                </a:solidFill>
                <a:latin typeface="Arial" charset="0"/>
                <a:ea typeface="新細明體" charset="-120"/>
              </a:rPr>
              <a:t> </a:t>
            </a:r>
          </a:p>
        </p:txBody>
      </p:sp>
      <p:sp>
        <p:nvSpPr>
          <p:cNvPr id="6" name="AutoShape 33"/>
          <p:cNvSpPr>
            <a:spLocks noChangeArrowheads="1"/>
          </p:cNvSpPr>
          <p:nvPr/>
        </p:nvSpPr>
        <p:spPr bwMode="auto">
          <a:xfrm>
            <a:off x="3071802"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5</a:t>
            </a:r>
            <a:endParaRPr kumimoji="1" lang="zh-TW" altLang="en-US" sz="2400" b="0" dirty="0">
              <a:solidFill>
                <a:srgbClr val="000099"/>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6"/>
                                        </p:tgtEl>
                                        <p:attrNameLst>
                                          <p:attrName>ppt_x</p:attrName>
                                          <p:attrName>ppt_y</p:attrName>
                                        </p:attrNameLst>
                                      </p:cBhvr>
                                    </p:animMotion>
                                    <p:animRot by="1500000">
                                      <p:cBhvr>
                                        <p:cTn id="12" dur="125" fill="hold">
                                          <p:stCondLst>
                                            <p:cond delay="0"/>
                                          </p:stCondLst>
                                        </p:cTn>
                                        <p:tgtEl>
                                          <p:spTgt spid="6"/>
                                        </p:tgtEl>
                                        <p:attrNameLst>
                                          <p:attrName>r</p:attrName>
                                        </p:attrNameLst>
                                      </p:cBhvr>
                                    </p:animRot>
                                    <p:animRot by="-1500000">
                                      <p:cBhvr>
                                        <p:cTn id="13" dur="125" fill="hold">
                                          <p:stCondLst>
                                            <p:cond delay="125"/>
                                          </p:stCondLst>
                                        </p:cTn>
                                        <p:tgtEl>
                                          <p:spTgt spid="6"/>
                                        </p:tgtEl>
                                        <p:attrNameLst>
                                          <p:attrName>r</p:attrName>
                                        </p:attrNameLst>
                                      </p:cBhvr>
                                    </p:animRot>
                                    <p:animRot by="-1500000">
                                      <p:cBhvr>
                                        <p:cTn id="14" dur="125" fill="hold">
                                          <p:stCondLst>
                                            <p:cond delay="250"/>
                                          </p:stCondLst>
                                        </p:cTn>
                                        <p:tgtEl>
                                          <p:spTgt spid="6"/>
                                        </p:tgtEl>
                                        <p:attrNameLst>
                                          <p:attrName>r</p:attrName>
                                        </p:attrNameLst>
                                      </p:cBhvr>
                                    </p:animRot>
                                    <p:animRot by="1500000">
                                      <p:cBhvr>
                                        <p:cTn id="15"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C:\Users\user\AppData\Local\Microsoft\Windows\Temporary Internet Files\Content.IE5\S2X1MNJ2\MP90043317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698"/>
            <a:ext cx="9092852" cy="6849302"/>
          </a:xfrm>
          <a:prstGeom prst="rect">
            <a:avLst/>
          </a:prstGeom>
          <a:noFill/>
          <a:extLst>
            <a:ext uri="{909E8E84-426E-40DD-AFC4-6F175D3DCCD1}">
              <a14:hiddenFill xmlns:a14="http://schemas.microsoft.com/office/drawing/2010/main" xmlns="">
                <a:solidFill>
                  <a:srgbClr val="FFFFFF"/>
                </a:solidFill>
              </a14:hiddenFill>
            </a:ext>
          </a:extLst>
        </p:spPr>
      </p:pic>
      <p:sp>
        <p:nvSpPr>
          <p:cNvPr id="175106" name="Rectangle 2"/>
          <p:cNvSpPr>
            <a:spLocks noGrp="1" noChangeArrowheads="1"/>
          </p:cNvSpPr>
          <p:nvPr>
            <p:ph type="title"/>
          </p:nvPr>
        </p:nvSpPr>
        <p:spPr>
          <a:xfrm>
            <a:off x="2627784" y="1364570"/>
            <a:ext cx="5003800" cy="641350"/>
          </a:xfrm>
          <a:noFill/>
        </p:spPr>
        <p:txBody>
          <a:bodyPr anchor="t">
            <a:spAutoFit/>
          </a:bodyPr>
          <a:lstStyle/>
          <a:p>
            <a:pPr eaLnBrk="1" hangingPunct="1">
              <a:spcBef>
                <a:spcPct val="50000"/>
              </a:spcBef>
            </a:pPr>
            <a:r>
              <a:rPr kumimoji="1" lang="zh-TW" altLang="en-US" sz="3600" dirty="0" smtClean="0">
                <a:solidFill>
                  <a:srgbClr val="663300"/>
                </a:solidFill>
                <a:latin typeface="Arial" pitchFamily="34" charset="0"/>
                <a:ea typeface="標楷體" pitchFamily="65" charset="-120"/>
              </a:rPr>
              <a:t>梵諦岡檔案館</a:t>
            </a:r>
          </a:p>
        </p:txBody>
      </p:sp>
      <p:sp>
        <p:nvSpPr>
          <p:cNvPr id="26627" name="Text Box 4"/>
          <p:cNvSpPr>
            <a:spLocks noGrp="1" noChangeArrowheads="1"/>
          </p:cNvSpPr>
          <p:nvPr>
            <p:ph sz="quarter" idx="1"/>
          </p:nvPr>
        </p:nvSpPr>
        <p:spPr>
          <a:xfrm>
            <a:off x="3643313" y="2000250"/>
            <a:ext cx="5688012" cy="3503613"/>
          </a:xfrm>
        </p:spPr>
        <p:txBody>
          <a:bodyPr>
            <a:spAutoFit/>
          </a:bodyPr>
          <a:lstStyle/>
          <a:p>
            <a:pPr marL="0" indent="0" eaLnBrk="1" hangingPunct="1">
              <a:spcBef>
                <a:spcPct val="0"/>
              </a:spcBef>
              <a:buClrTx/>
              <a:buFontTx/>
              <a:buChar char="•"/>
            </a:pPr>
            <a:r>
              <a:rPr kumimoji="1" lang="zh-TW" altLang="en-US" sz="3200" smtClean="0">
                <a:latin typeface="標楷體" pitchFamily="65" charset="-120"/>
                <a:ea typeface="標楷體" pitchFamily="65" charset="-120"/>
              </a:rPr>
              <a:t>約於</a:t>
            </a:r>
            <a:r>
              <a:rPr kumimoji="1" lang="en-US" altLang="zh-TW" sz="3200" smtClean="0">
                <a:latin typeface="標楷體" pitchFamily="65" charset="-120"/>
                <a:ea typeface="標楷體" pitchFamily="65" charset="-120"/>
              </a:rPr>
              <a:t>1610</a:t>
            </a:r>
            <a:r>
              <a:rPr kumimoji="1" lang="zh-TW" altLang="en-US" sz="3200" smtClean="0">
                <a:latin typeface="標楷體" pitchFamily="65" charset="-120"/>
                <a:ea typeface="標楷體" pitchFamily="65" charset="-120"/>
              </a:rPr>
              <a:t>年成立</a:t>
            </a:r>
          </a:p>
          <a:p>
            <a:pPr marL="0" indent="0" eaLnBrk="1" hangingPunct="1">
              <a:spcBef>
                <a:spcPct val="0"/>
              </a:spcBef>
              <a:buClrTx/>
              <a:buFontTx/>
              <a:buChar char="•"/>
            </a:pPr>
            <a:r>
              <a:rPr kumimoji="1" lang="zh-TW" altLang="en-US" sz="3200" smtClean="0">
                <a:latin typeface="標楷體" pitchFamily="65" charset="-120"/>
                <a:ea typeface="標楷體" pitchFamily="65" charset="-120"/>
              </a:rPr>
              <a:t>存放羅馬教廷所有檔案文件</a:t>
            </a:r>
          </a:p>
          <a:p>
            <a:pPr marL="0" indent="0" eaLnBrk="1" hangingPunct="1">
              <a:spcBef>
                <a:spcPct val="0"/>
              </a:spcBef>
              <a:buClrTx/>
              <a:buFontTx/>
              <a:buChar char="•"/>
            </a:pPr>
            <a:r>
              <a:rPr kumimoji="1" lang="zh-TW" altLang="en-US" sz="3200" smtClean="0">
                <a:latin typeface="標楷體" pitchFamily="65" charset="-120"/>
                <a:ea typeface="標楷體" pitchFamily="65" charset="-120"/>
              </a:rPr>
              <a:t>存有多達</a:t>
            </a:r>
            <a:r>
              <a:rPr kumimoji="1" lang="en-US" altLang="zh-TW" sz="3200" smtClean="0">
                <a:latin typeface="標楷體" pitchFamily="65" charset="-120"/>
                <a:ea typeface="標楷體" pitchFamily="65" charset="-120"/>
              </a:rPr>
              <a:t>630</a:t>
            </a:r>
            <a:r>
              <a:rPr kumimoji="1" lang="zh-TW" altLang="en-US" sz="3200" smtClean="0">
                <a:latin typeface="標楷體" pitchFamily="65" charset="-120"/>
                <a:ea typeface="標楷體" pitchFamily="65" charset="-120"/>
              </a:rPr>
              <a:t>種檔案全宗，涵</a:t>
            </a:r>
            <a:br>
              <a:rPr kumimoji="1" lang="zh-TW" altLang="en-US" sz="3200" smtClean="0">
                <a:latin typeface="標楷體" pitchFamily="65" charset="-120"/>
                <a:ea typeface="標楷體" pitchFamily="65" charset="-120"/>
              </a:rPr>
            </a:br>
            <a:r>
              <a:rPr kumimoji="1" lang="zh-TW" altLang="en-US" sz="3200" smtClean="0">
                <a:latin typeface="標楷體" pitchFamily="65" charset="-120"/>
                <a:ea typeface="標楷體" pitchFamily="65" charset="-120"/>
              </a:rPr>
              <a:t>  蓋年代之歷史超過</a:t>
            </a:r>
            <a:r>
              <a:rPr kumimoji="1" lang="en-US" altLang="zh-TW" sz="3200" smtClean="0">
                <a:latin typeface="標楷體" pitchFamily="65" charset="-120"/>
                <a:ea typeface="標楷體" pitchFamily="65" charset="-120"/>
              </a:rPr>
              <a:t>800</a:t>
            </a:r>
            <a:r>
              <a:rPr kumimoji="1" lang="zh-TW" altLang="en-US" sz="3200" smtClean="0">
                <a:latin typeface="標楷體" pitchFamily="65" charset="-120"/>
                <a:ea typeface="標楷體" pitchFamily="65" charset="-120"/>
              </a:rPr>
              <a:t>年</a:t>
            </a:r>
          </a:p>
          <a:p>
            <a:pPr marL="0" indent="0" eaLnBrk="1" hangingPunct="1">
              <a:spcBef>
                <a:spcPct val="0"/>
              </a:spcBef>
              <a:buClrTx/>
              <a:buFontTx/>
              <a:buChar char="•"/>
            </a:pPr>
            <a:r>
              <a:rPr kumimoji="1" lang="en-US" altLang="zh-TW" sz="3200" smtClean="0">
                <a:latin typeface="標楷體" pitchFamily="65" charset="-120"/>
                <a:ea typeface="標楷體" pitchFamily="65" charset="-120"/>
              </a:rPr>
              <a:t>1881</a:t>
            </a:r>
            <a:r>
              <a:rPr kumimoji="1" lang="zh-TW" altLang="en-US" sz="3200" smtClean="0">
                <a:latin typeface="標楷體" pitchFamily="65" charset="-120"/>
                <a:ea typeface="標楷體" pitchFamily="65" charset="-120"/>
              </a:rPr>
              <a:t>年由利澳十三世開放給</a:t>
            </a:r>
            <a:br>
              <a:rPr kumimoji="1" lang="zh-TW" altLang="en-US" sz="3200" smtClean="0">
                <a:latin typeface="標楷體" pitchFamily="65" charset="-120"/>
                <a:ea typeface="標楷體" pitchFamily="65" charset="-120"/>
              </a:rPr>
            </a:br>
            <a:r>
              <a:rPr kumimoji="1" lang="zh-TW" altLang="en-US" sz="3200" smtClean="0">
                <a:latin typeface="標楷體" pitchFamily="65" charset="-120"/>
                <a:ea typeface="標楷體" pitchFamily="65" charset="-120"/>
              </a:rPr>
              <a:t>  學者自由取用</a:t>
            </a:r>
          </a:p>
          <a:p>
            <a:pPr marL="0" indent="0" eaLnBrk="1" hangingPunct="1">
              <a:spcBef>
                <a:spcPct val="0"/>
              </a:spcBef>
              <a:buClrTx/>
              <a:buFontTx/>
              <a:buChar char="•"/>
            </a:pPr>
            <a:endParaRPr kumimoji="1" lang="zh-TW" altLang="en-US" sz="3200" smtClean="0">
              <a:latin typeface="標楷體" pitchFamily="65" charset="-120"/>
              <a:ea typeface="標楷體" pitchFamily="65" charset="-120"/>
            </a:endParaRPr>
          </a:p>
        </p:txBody>
      </p:sp>
      <p:pic>
        <p:nvPicPr>
          <p:cNvPr id="26628" name="Picture 5" descr="pn1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50" y="2071688"/>
            <a:ext cx="2201863" cy="39989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26629"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26630"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8" name="AutoShape 33"/>
          <p:cNvSpPr>
            <a:spLocks noChangeArrowheads="1"/>
          </p:cNvSpPr>
          <p:nvPr/>
        </p:nvSpPr>
        <p:spPr bwMode="auto">
          <a:xfrm>
            <a:off x="2879725" y="-1794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5</a:t>
            </a:r>
            <a:endParaRPr kumimoji="1" lang="zh-TW" altLang="en-US" sz="2400" b="0" dirty="0">
              <a:solidFill>
                <a:srgbClr val="000099"/>
              </a:solidFill>
              <a:ea typeface="標楷體" pitchFamily="65" charset="-12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75106"/>
                                        </p:tgtEl>
                                        <p:attrNameLst>
                                          <p:attrName>style.visibility</p:attrName>
                                        </p:attrNameLst>
                                      </p:cBhvr>
                                      <p:to>
                                        <p:strVal val="visible"/>
                                      </p:to>
                                    </p:set>
                                    <p:anim calcmode="discrete" valueType="clr">
                                      <p:cBhvr override="childStyle">
                                        <p:cTn id="7" dur="80"/>
                                        <p:tgtEl>
                                          <p:spTgt spid="1751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5106"/>
                                        </p:tgtEl>
                                        <p:attrNameLst>
                                          <p:attrName>fillcolor</p:attrName>
                                        </p:attrNameLst>
                                      </p:cBhvr>
                                      <p:tavLst>
                                        <p:tav tm="0">
                                          <p:val>
                                            <p:clrVal>
                                              <a:schemeClr val="accent2"/>
                                            </p:clrVal>
                                          </p:val>
                                        </p:tav>
                                        <p:tav tm="50000">
                                          <p:val>
                                            <p:clrVal>
                                              <a:schemeClr val="hlink"/>
                                            </p:clrVal>
                                          </p:val>
                                        </p:tav>
                                      </p:tavLst>
                                    </p:anim>
                                    <p:set>
                                      <p:cBhvr>
                                        <p:cTn id="9" dur="80"/>
                                        <p:tgtEl>
                                          <p:spTgt spid="175106"/>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8"/>
                                        </p:tgtEl>
                                        <p:attrNameLst>
                                          <p:attrName>ppt_x</p:attrName>
                                          <p:attrName>ppt_y</p:attrName>
                                        </p:attrNameLst>
                                      </p:cBhvr>
                                    </p:animMotion>
                                    <p:animRot by="1500000">
                                      <p:cBhvr>
                                        <p:cTn id="12" dur="125" fill="hold">
                                          <p:stCondLst>
                                            <p:cond delay="0"/>
                                          </p:stCondLst>
                                        </p:cTn>
                                        <p:tgtEl>
                                          <p:spTgt spid="8"/>
                                        </p:tgtEl>
                                        <p:attrNameLst>
                                          <p:attrName>r</p:attrName>
                                        </p:attrNameLst>
                                      </p:cBhvr>
                                    </p:animRot>
                                    <p:animRot by="-1500000">
                                      <p:cBhvr>
                                        <p:cTn id="13" dur="125" fill="hold">
                                          <p:stCondLst>
                                            <p:cond delay="125"/>
                                          </p:stCondLst>
                                        </p:cTn>
                                        <p:tgtEl>
                                          <p:spTgt spid="8"/>
                                        </p:tgtEl>
                                        <p:attrNameLst>
                                          <p:attrName>r</p:attrName>
                                        </p:attrNameLst>
                                      </p:cBhvr>
                                    </p:animRot>
                                    <p:animRot by="-1500000">
                                      <p:cBhvr>
                                        <p:cTn id="14" dur="125" fill="hold">
                                          <p:stCondLst>
                                            <p:cond delay="250"/>
                                          </p:stCondLst>
                                        </p:cTn>
                                        <p:tgtEl>
                                          <p:spTgt spid="8"/>
                                        </p:tgtEl>
                                        <p:attrNameLst>
                                          <p:attrName>r</p:attrName>
                                        </p:attrNameLst>
                                      </p:cBhvr>
                                    </p:animRot>
                                    <p:animRot by="1500000">
                                      <p:cBhvr>
                                        <p:cTn id="1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9" name="Text Box 3"/>
          <p:cNvSpPr txBox="1">
            <a:spLocks noChangeArrowheads="1"/>
          </p:cNvSpPr>
          <p:nvPr/>
        </p:nvSpPr>
        <p:spPr bwMode="auto">
          <a:xfrm>
            <a:off x="1714500" y="1285875"/>
            <a:ext cx="579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合理使用未出版之手稿</a:t>
            </a:r>
          </a:p>
        </p:txBody>
      </p:sp>
      <p:sp>
        <p:nvSpPr>
          <p:cNvPr id="27652" name="Line 5"/>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27653" name="Line 6"/>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27654" name="Rectangle 9"/>
          <p:cNvSpPr>
            <a:spLocks noChangeArrowheads="1"/>
          </p:cNvSpPr>
          <p:nvPr/>
        </p:nvSpPr>
        <p:spPr bwMode="auto">
          <a:xfrm>
            <a:off x="3143250" y="2505075"/>
            <a:ext cx="5832475" cy="393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marL="342900" indent="-342900" algn="l">
              <a:buFont typeface="標楷體" pitchFamily="65" charset="-120"/>
              <a:buChar char="—"/>
            </a:pPr>
            <a:r>
              <a:rPr kumimoji="1" lang="en-US" altLang="zh-TW" sz="2800" b="0" dirty="0">
                <a:latin typeface="標楷體" pitchFamily="65" charset="-120"/>
                <a:ea typeface="標楷體" pitchFamily="65" charset="-120"/>
              </a:rPr>
              <a:t>Ian Hamilton </a:t>
            </a:r>
            <a:r>
              <a:rPr kumimoji="1" lang="en-US" altLang="zh-TW" sz="2800" b="0" i="1" dirty="0">
                <a:latin typeface="標楷體" pitchFamily="65" charset="-120"/>
                <a:ea typeface="標楷體" pitchFamily="65" charset="-120"/>
              </a:rPr>
              <a:t>In Search of J.D. Salinger: A Writing Life (1935-65)</a:t>
            </a:r>
          </a:p>
          <a:p>
            <a:pPr marL="342900" indent="-342900" algn="l">
              <a:buFont typeface="標楷體" pitchFamily="65" charset="-120"/>
              <a:buChar char="—"/>
            </a:pPr>
            <a:endParaRPr kumimoji="1" lang="en-US" altLang="zh-TW" sz="2800" b="0" i="1" dirty="0">
              <a:latin typeface="標楷體" pitchFamily="65" charset="-120"/>
              <a:ea typeface="標楷體" pitchFamily="65" charset="-120"/>
            </a:endParaRPr>
          </a:p>
          <a:p>
            <a:pPr marL="342900" indent="-342900" algn="l">
              <a:buFont typeface="標楷體" pitchFamily="65" charset="-120"/>
              <a:buChar char="—"/>
            </a:pPr>
            <a:r>
              <a:rPr kumimoji="1" lang="zh-TW" altLang="en-US" sz="2800" b="0" dirty="0">
                <a:latin typeface="標楷體" pitchFamily="65" charset="-120"/>
                <a:ea typeface="標楷體" pitchFamily="65" charset="-120"/>
              </a:rPr>
              <a:t>在這期間</a:t>
            </a:r>
            <a:r>
              <a:rPr kumimoji="1" lang="en-US" altLang="zh-TW" sz="2800" b="0" dirty="0">
                <a:latin typeface="標楷體" pitchFamily="65" charset="-120"/>
                <a:ea typeface="標楷體" pitchFamily="65" charset="-120"/>
              </a:rPr>
              <a:t>Salinger</a:t>
            </a:r>
            <a:r>
              <a:rPr kumimoji="1" lang="zh-TW" altLang="en-US" sz="2800" b="0" dirty="0">
                <a:latin typeface="標楷體" pitchFamily="65" charset="-120"/>
                <a:ea typeface="標楷體" pitchFamily="65" charset="-120"/>
              </a:rPr>
              <a:t>與其它作家及朋友的信件往來</a:t>
            </a:r>
          </a:p>
          <a:p>
            <a:pPr marL="342900" indent="-342900" algn="l">
              <a:buFont typeface="標楷體" pitchFamily="65" charset="-120"/>
              <a:buChar char="—"/>
            </a:pPr>
            <a:endParaRPr kumimoji="1" lang="zh-TW" altLang="en-US" sz="2800" b="0" dirty="0">
              <a:latin typeface="標楷體" pitchFamily="65" charset="-120"/>
              <a:ea typeface="標楷體" pitchFamily="65" charset="-120"/>
            </a:endParaRPr>
          </a:p>
          <a:p>
            <a:pPr marL="342900" indent="-342900" algn="l">
              <a:buFont typeface="標楷體" pitchFamily="65" charset="-120"/>
              <a:buChar char="—"/>
            </a:pPr>
            <a:r>
              <a:rPr kumimoji="1" lang="zh-TW" altLang="en-US" sz="2800" b="0" dirty="0">
                <a:latin typeface="標楷體" pitchFamily="65" charset="-120"/>
                <a:ea typeface="標楷體" pitchFamily="65" charset="-120"/>
              </a:rPr>
              <a:t>所發表關於</a:t>
            </a:r>
            <a:r>
              <a:rPr kumimoji="1" lang="en-US" altLang="zh-TW" sz="2800" b="0" dirty="0">
                <a:latin typeface="標楷體" pitchFamily="65" charset="-120"/>
                <a:ea typeface="標楷體" pitchFamily="65" charset="-120"/>
              </a:rPr>
              <a:t>Salinger</a:t>
            </a:r>
            <a:r>
              <a:rPr kumimoji="1" lang="zh-TW" altLang="en-US" sz="2800" b="0" dirty="0">
                <a:latin typeface="標楷體" pitchFamily="65" charset="-120"/>
                <a:ea typeface="標楷體" pitchFamily="65" charset="-120"/>
              </a:rPr>
              <a:t>的傳記中，並未得到授權便引用及釋義其信件</a:t>
            </a:r>
            <a:endParaRPr kumimoji="1" lang="en-US" altLang="zh-TW" sz="2800" dirty="0">
              <a:latin typeface="標楷體" pitchFamily="65" charset="-120"/>
              <a:ea typeface="標楷體" pitchFamily="65" charset="-120"/>
            </a:endParaRPr>
          </a:p>
        </p:txBody>
      </p:sp>
      <p:pic>
        <p:nvPicPr>
          <p:cNvPr id="27655" name="Picture 10" descr="5249b2c008a01e46286550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357438"/>
            <a:ext cx="3563938" cy="35639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33"/>
          <p:cNvSpPr>
            <a:spLocks noChangeArrowheads="1"/>
          </p:cNvSpPr>
          <p:nvPr/>
        </p:nvSpPr>
        <p:spPr bwMode="auto">
          <a:xfrm>
            <a:off x="2879725" y="-1794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5</a:t>
            </a:r>
            <a:endParaRPr kumimoji="1" lang="zh-TW" altLang="en-US" sz="2400" b="0" dirty="0">
              <a:solidFill>
                <a:srgbClr val="000099"/>
              </a:solidFill>
              <a:ea typeface="標楷體" pitchFamily="65" charset="-120"/>
            </a:endParaRPr>
          </a:p>
        </p:txBody>
      </p:sp>
      <p:sp>
        <p:nvSpPr>
          <p:cNvPr id="10" name="Text Box 4"/>
          <p:cNvSpPr txBox="1">
            <a:spLocks noChangeArrowheads="1"/>
          </p:cNvSpPr>
          <p:nvPr/>
        </p:nvSpPr>
        <p:spPr bwMode="auto">
          <a:xfrm>
            <a:off x="2571736" y="1928802"/>
            <a:ext cx="5111750" cy="579437"/>
          </a:xfrm>
          <a:prstGeom prst="rect">
            <a:avLst/>
          </a:prstGeom>
          <a:noFill/>
          <a:ln w="9525">
            <a:noFill/>
            <a:miter lim="800000"/>
            <a:headEnd/>
            <a:tailEnd/>
          </a:ln>
        </p:spPr>
        <p:txBody>
          <a:bodyPr>
            <a:spAutoFit/>
          </a:bodyPr>
          <a:lstStyle/>
          <a:p>
            <a:pPr marL="342900" indent="-342900" algn="l">
              <a:buFont typeface="Wingdings" pitchFamily="2" charset="2"/>
              <a:buChar char="ü"/>
            </a:pPr>
            <a:r>
              <a:rPr kumimoji="1" lang="zh-TW" altLang="en-US" sz="3200" dirty="0">
                <a:latin typeface="標楷體" pitchFamily="65" charset="-120"/>
                <a:ea typeface="標楷體" pitchFamily="65" charset="-120"/>
              </a:rPr>
              <a:t>案例： </a:t>
            </a:r>
            <a:r>
              <a:rPr kumimoji="1" lang="en-US" altLang="zh-TW" sz="3200" b="0" dirty="0">
                <a:ea typeface="新細明體" charset="-120"/>
              </a:rPr>
              <a:t>J.D. Salinger</a:t>
            </a:r>
            <a:endParaRPr kumimoji="1" lang="zh-TW" altLang="en-US" sz="3200" b="0" dirty="0">
              <a:ea typeface="新細明體" charset="-120"/>
            </a:endParaRPr>
          </a:p>
        </p:txBody>
      </p:sp>
    </p:spTree>
  </p:cSld>
  <p:clrMapOvr>
    <a:masterClrMapping/>
  </p:clrMapOvr>
  <p:transition advTm="7155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67939"/>
                                        </p:tgtEl>
                                        <p:attrNameLst>
                                          <p:attrName>style.visibility</p:attrName>
                                        </p:attrNameLst>
                                      </p:cBhvr>
                                      <p:to>
                                        <p:strVal val="visible"/>
                                      </p:to>
                                    </p:set>
                                    <p:anim calcmode="discrete" valueType="clr">
                                      <p:cBhvr override="childStyle">
                                        <p:cTn id="7" dur="80"/>
                                        <p:tgtEl>
                                          <p:spTgt spid="1679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7939"/>
                                        </p:tgtEl>
                                        <p:attrNameLst>
                                          <p:attrName>fillcolor</p:attrName>
                                        </p:attrNameLst>
                                      </p:cBhvr>
                                      <p:tavLst>
                                        <p:tav tm="0">
                                          <p:val>
                                            <p:clrVal>
                                              <a:schemeClr val="accent2"/>
                                            </p:clrVal>
                                          </p:val>
                                        </p:tav>
                                        <p:tav tm="50000">
                                          <p:val>
                                            <p:clrVal>
                                              <a:schemeClr val="hlink"/>
                                            </p:clrVal>
                                          </p:val>
                                        </p:tav>
                                      </p:tavLst>
                                    </p:anim>
                                    <p:set>
                                      <p:cBhvr>
                                        <p:cTn id="9" dur="80"/>
                                        <p:tgtEl>
                                          <p:spTgt spid="167939"/>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9"/>
                                        </p:tgtEl>
                                        <p:attrNameLst>
                                          <p:attrName>ppt_x</p:attrName>
                                          <p:attrName>ppt_y</p:attrName>
                                        </p:attrNameLst>
                                      </p:cBhvr>
                                    </p:animMotion>
                                    <p:animRot by="1500000">
                                      <p:cBhvr>
                                        <p:cTn id="12" dur="125" fill="hold">
                                          <p:stCondLst>
                                            <p:cond delay="0"/>
                                          </p:stCondLst>
                                        </p:cTn>
                                        <p:tgtEl>
                                          <p:spTgt spid="9"/>
                                        </p:tgtEl>
                                        <p:attrNameLst>
                                          <p:attrName>r</p:attrName>
                                        </p:attrNameLst>
                                      </p:cBhvr>
                                    </p:animRot>
                                    <p:animRot by="-1500000">
                                      <p:cBhvr>
                                        <p:cTn id="13" dur="125" fill="hold">
                                          <p:stCondLst>
                                            <p:cond delay="125"/>
                                          </p:stCondLst>
                                        </p:cTn>
                                        <p:tgtEl>
                                          <p:spTgt spid="9"/>
                                        </p:tgtEl>
                                        <p:attrNameLst>
                                          <p:attrName>r</p:attrName>
                                        </p:attrNameLst>
                                      </p:cBhvr>
                                    </p:animRot>
                                    <p:animRot by="-1500000">
                                      <p:cBhvr>
                                        <p:cTn id="14" dur="125" fill="hold">
                                          <p:stCondLst>
                                            <p:cond delay="250"/>
                                          </p:stCondLst>
                                        </p:cTn>
                                        <p:tgtEl>
                                          <p:spTgt spid="9"/>
                                        </p:tgtEl>
                                        <p:attrNameLst>
                                          <p:attrName>r</p:attrName>
                                        </p:attrNameLst>
                                      </p:cBhvr>
                                    </p:animRot>
                                    <p:animRot by="1500000">
                                      <p:cBhvr>
                                        <p:cTn id="15"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7" name="Text Box 9"/>
          <p:cNvSpPr txBox="1">
            <a:spLocks noChangeArrowheads="1"/>
          </p:cNvSpPr>
          <p:nvPr/>
        </p:nvSpPr>
        <p:spPr bwMode="auto">
          <a:xfrm>
            <a:off x="2286000" y="2830513"/>
            <a:ext cx="7467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dirty="0">
                <a:solidFill>
                  <a:srgbClr val="663300"/>
                </a:solidFill>
                <a:latin typeface="Arial" pitchFamily="34" charset="0"/>
                <a:ea typeface="標楷體" pitchFamily="65" charset="-120"/>
              </a:rPr>
              <a:t>資訊自由法案</a:t>
            </a:r>
            <a:endParaRPr kumimoji="1" lang="zh-TW" altLang="en-US" sz="3600" dirty="0">
              <a:solidFill>
                <a:srgbClr val="663300"/>
              </a:solidFill>
              <a:latin typeface="標楷體" pitchFamily="65" charset="-120"/>
              <a:ea typeface="標楷體" pitchFamily="65" charset="-120"/>
            </a:endParaRPr>
          </a:p>
        </p:txBody>
      </p:sp>
      <p:sp>
        <p:nvSpPr>
          <p:cNvPr id="181259" name="Text Box 11"/>
          <p:cNvSpPr txBox="1">
            <a:spLocks noChangeArrowheads="1"/>
          </p:cNvSpPr>
          <p:nvPr/>
        </p:nvSpPr>
        <p:spPr bwMode="auto">
          <a:xfrm>
            <a:off x="2286000" y="3695700"/>
            <a:ext cx="72358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en-US" altLang="zh-TW" sz="3600">
                <a:solidFill>
                  <a:srgbClr val="663300"/>
                </a:solidFill>
                <a:latin typeface="標楷體" pitchFamily="65" charset="-120"/>
                <a:ea typeface="標楷體" pitchFamily="65" charset="-120"/>
              </a:rPr>
              <a:t>Philip H.Melanson</a:t>
            </a:r>
            <a:endParaRPr kumimoji="1" lang="zh-TW" altLang="en-US" sz="3600">
              <a:solidFill>
                <a:srgbClr val="663300"/>
              </a:solidFill>
              <a:latin typeface="標楷體" pitchFamily="65" charset="-120"/>
              <a:ea typeface="標楷體" pitchFamily="65" charset="-120"/>
            </a:endParaRPr>
          </a:p>
        </p:txBody>
      </p:sp>
      <p:sp>
        <p:nvSpPr>
          <p:cNvPr id="181261" name="Line 13"/>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81262" name="Line 14"/>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81264" name="Text Box 16"/>
          <p:cNvSpPr txBox="1">
            <a:spLocks noChangeArrowheads="1"/>
          </p:cNvSpPr>
          <p:nvPr/>
        </p:nvSpPr>
        <p:spPr bwMode="auto">
          <a:xfrm>
            <a:off x="2286000" y="4487863"/>
            <a:ext cx="72358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en-US" altLang="zh-TW" sz="3600">
                <a:solidFill>
                  <a:srgbClr val="663300"/>
                </a:solidFill>
                <a:latin typeface="標楷體" pitchFamily="65" charset="-120"/>
                <a:ea typeface="標楷體" pitchFamily="65" charset="-120"/>
              </a:rPr>
              <a:t>Sigmund Diamond</a:t>
            </a:r>
            <a:endParaRPr kumimoji="1" lang="zh-TW" altLang="en-US" sz="3600">
              <a:solidFill>
                <a:srgbClr val="663300"/>
              </a:solidFill>
              <a:latin typeface="標楷體" pitchFamily="65" charset="-120"/>
              <a:ea typeface="標楷體" pitchFamily="65" charset="-120"/>
            </a:endParaRPr>
          </a:p>
        </p:txBody>
      </p:sp>
      <p:sp>
        <p:nvSpPr>
          <p:cNvPr id="28680" name="文字方塊 1"/>
          <p:cNvSpPr txBox="1">
            <a:spLocks noChangeArrowheads="1"/>
          </p:cNvSpPr>
          <p:nvPr/>
        </p:nvSpPr>
        <p:spPr bwMode="auto">
          <a:xfrm>
            <a:off x="6463382" y="1365250"/>
            <a:ext cx="2260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r>
              <a:rPr kumimoji="1" lang="zh-TW" altLang="en-US" dirty="0">
                <a:solidFill>
                  <a:srgbClr val="000099"/>
                </a:solidFill>
                <a:latin typeface="標楷體" pitchFamily="65" charset="-120"/>
                <a:ea typeface="標楷體" pitchFamily="65" charset="-120"/>
              </a:rPr>
              <a:t>符興智</a:t>
            </a:r>
            <a:endParaRPr lang="zh-TW" altLang="en-US" dirty="0"/>
          </a:p>
        </p:txBody>
      </p:sp>
      <p:sp>
        <p:nvSpPr>
          <p:cNvPr id="9" name="AutoShape 33"/>
          <p:cNvSpPr>
            <a:spLocks noChangeArrowheads="1"/>
          </p:cNvSpPr>
          <p:nvPr/>
        </p:nvSpPr>
        <p:spPr bwMode="auto">
          <a:xfrm>
            <a:off x="2590800" y="61913"/>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6</a:t>
            </a:r>
            <a:r>
              <a:rPr kumimoji="1" lang="zh-TW" altLang="en-US" sz="2400" b="0" dirty="0">
                <a:solidFill>
                  <a:srgbClr val="000099"/>
                </a:solidFill>
                <a:latin typeface="Arial" pitchFamily="34" charset="0"/>
                <a:ea typeface="標楷體" pitchFamily="65" charset="-120"/>
              </a:rPr>
              <a:t>資訊自由</a:t>
            </a:r>
            <a:r>
              <a:rPr kumimoji="1" lang="zh-TW" altLang="en-US" sz="2400" b="0" dirty="0" smtClean="0">
                <a:solidFill>
                  <a:srgbClr val="000099"/>
                </a:solidFill>
                <a:latin typeface="Arial" pitchFamily="34" charset="0"/>
                <a:ea typeface="標楷體" pitchFamily="65" charset="-120"/>
              </a:rPr>
              <a:t>法案</a:t>
            </a:r>
            <a:endParaRPr kumimoji="1" lang="zh-TW" altLang="en-US" sz="2400" b="0" dirty="0">
              <a:solidFill>
                <a:srgbClr val="000099"/>
              </a:solidFill>
              <a:latin typeface="Arial" pitchFamily="34" charset="0"/>
              <a:ea typeface="標楷體" pitchFamily="65" charset="-120"/>
            </a:endParaRPr>
          </a:p>
        </p:txBody>
      </p:sp>
      <p:pic>
        <p:nvPicPr>
          <p:cNvPr id="12290" name="Picture 2" descr="C:\Users\user\AppData\Local\Microsoft\Windows\Temporary Internet Files\Content.IE5\QWV7RXI8\MP900433147[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334" y="1588851"/>
            <a:ext cx="1866900" cy="2744074"/>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ransition advTm="287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1261"/>
                                        </p:tgtEl>
                                        <p:attrNameLst>
                                          <p:attrName>style.visibility</p:attrName>
                                        </p:attrNameLst>
                                      </p:cBhvr>
                                      <p:to>
                                        <p:strVal val="visible"/>
                                      </p:to>
                                    </p:set>
                                    <p:anim calcmode="lin" valueType="num">
                                      <p:cBhvr additive="base">
                                        <p:cTn id="7" dur="1000" fill="hold"/>
                                        <p:tgtEl>
                                          <p:spTgt spid="181261"/>
                                        </p:tgtEl>
                                        <p:attrNameLst>
                                          <p:attrName>ppt_x</p:attrName>
                                        </p:attrNameLst>
                                      </p:cBhvr>
                                      <p:tavLst>
                                        <p:tav tm="0">
                                          <p:val>
                                            <p:strVal val="0-#ppt_w/2"/>
                                          </p:val>
                                        </p:tav>
                                        <p:tav tm="100000">
                                          <p:val>
                                            <p:strVal val="#ppt_x"/>
                                          </p:val>
                                        </p:tav>
                                      </p:tavLst>
                                    </p:anim>
                                    <p:anim calcmode="lin" valueType="num">
                                      <p:cBhvr additive="base">
                                        <p:cTn id="8" dur="1000" fill="hold"/>
                                        <p:tgtEl>
                                          <p:spTgt spid="1812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1262"/>
                                        </p:tgtEl>
                                        <p:attrNameLst>
                                          <p:attrName>style.visibility</p:attrName>
                                        </p:attrNameLst>
                                      </p:cBhvr>
                                      <p:to>
                                        <p:strVal val="visible"/>
                                      </p:to>
                                    </p:set>
                                    <p:anim calcmode="lin" valueType="num">
                                      <p:cBhvr additive="base">
                                        <p:cTn id="11" dur="1000" fill="hold"/>
                                        <p:tgtEl>
                                          <p:spTgt spid="181262"/>
                                        </p:tgtEl>
                                        <p:attrNameLst>
                                          <p:attrName>ppt_x</p:attrName>
                                        </p:attrNameLst>
                                      </p:cBhvr>
                                      <p:tavLst>
                                        <p:tav tm="0">
                                          <p:val>
                                            <p:strVal val="0-#ppt_w/2"/>
                                          </p:val>
                                        </p:tav>
                                        <p:tav tm="100000">
                                          <p:val>
                                            <p:strVal val="#ppt_x"/>
                                          </p:val>
                                        </p:tav>
                                      </p:tavLst>
                                    </p:anim>
                                    <p:anim calcmode="lin" valueType="num">
                                      <p:cBhvr additive="base">
                                        <p:cTn id="12" dur="1000" fill="hold"/>
                                        <p:tgtEl>
                                          <p:spTgt spid="18126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1257"/>
                                        </p:tgtEl>
                                        <p:attrNameLst>
                                          <p:attrName>style.visibility</p:attrName>
                                        </p:attrNameLst>
                                      </p:cBhvr>
                                      <p:to>
                                        <p:strVal val="visible"/>
                                      </p:to>
                                    </p:set>
                                    <p:anim calcmode="lin" valueType="num">
                                      <p:cBhvr additive="base">
                                        <p:cTn id="15" dur="500" fill="hold"/>
                                        <p:tgtEl>
                                          <p:spTgt spid="181257"/>
                                        </p:tgtEl>
                                        <p:attrNameLst>
                                          <p:attrName>ppt_x</p:attrName>
                                        </p:attrNameLst>
                                      </p:cBhvr>
                                      <p:tavLst>
                                        <p:tav tm="0">
                                          <p:val>
                                            <p:strVal val="#ppt_x"/>
                                          </p:val>
                                        </p:tav>
                                        <p:tav tm="100000">
                                          <p:val>
                                            <p:strVal val="#ppt_x"/>
                                          </p:val>
                                        </p:tav>
                                      </p:tavLst>
                                    </p:anim>
                                    <p:anim calcmode="lin" valueType="num">
                                      <p:cBhvr additive="base">
                                        <p:cTn id="16" dur="500" fill="hold"/>
                                        <p:tgtEl>
                                          <p:spTgt spid="1812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1259"/>
                                        </p:tgtEl>
                                        <p:attrNameLst>
                                          <p:attrName>style.visibility</p:attrName>
                                        </p:attrNameLst>
                                      </p:cBhvr>
                                      <p:to>
                                        <p:strVal val="visible"/>
                                      </p:to>
                                    </p:set>
                                    <p:anim calcmode="lin" valueType="num">
                                      <p:cBhvr additive="base">
                                        <p:cTn id="19" dur="500" fill="hold"/>
                                        <p:tgtEl>
                                          <p:spTgt spid="181259"/>
                                        </p:tgtEl>
                                        <p:attrNameLst>
                                          <p:attrName>ppt_x</p:attrName>
                                        </p:attrNameLst>
                                      </p:cBhvr>
                                      <p:tavLst>
                                        <p:tav tm="0">
                                          <p:val>
                                            <p:strVal val="#ppt_x"/>
                                          </p:val>
                                        </p:tav>
                                        <p:tav tm="100000">
                                          <p:val>
                                            <p:strVal val="#ppt_x"/>
                                          </p:val>
                                        </p:tav>
                                      </p:tavLst>
                                    </p:anim>
                                    <p:anim calcmode="lin" valueType="num">
                                      <p:cBhvr additive="base">
                                        <p:cTn id="20" dur="500" fill="hold"/>
                                        <p:tgtEl>
                                          <p:spTgt spid="1812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1264"/>
                                        </p:tgtEl>
                                        <p:attrNameLst>
                                          <p:attrName>style.visibility</p:attrName>
                                        </p:attrNameLst>
                                      </p:cBhvr>
                                      <p:to>
                                        <p:strVal val="visible"/>
                                      </p:to>
                                    </p:set>
                                    <p:anim calcmode="lin" valueType="num">
                                      <p:cBhvr additive="base">
                                        <p:cTn id="23" dur="500" fill="hold"/>
                                        <p:tgtEl>
                                          <p:spTgt spid="181264"/>
                                        </p:tgtEl>
                                        <p:attrNameLst>
                                          <p:attrName>ppt_x</p:attrName>
                                        </p:attrNameLst>
                                      </p:cBhvr>
                                      <p:tavLst>
                                        <p:tav tm="0">
                                          <p:val>
                                            <p:strVal val="#ppt_x"/>
                                          </p:val>
                                        </p:tav>
                                        <p:tav tm="100000">
                                          <p:val>
                                            <p:strVal val="#ppt_x"/>
                                          </p:val>
                                        </p:tav>
                                      </p:tavLst>
                                    </p:anim>
                                    <p:anim calcmode="lin" valueType="num">
                                      <p:cBhvr additive="base">
                                        <p:cTn id="24" dur="500" fill="hold"/>
                                        <p:tgtEl>
                                          <p:spTgt spid="181264"/>
                                        </p:tgtEl>
                                        <p:attrNameLst>
                                          <p:attrName>ppt_y</p:attrName>
                                        </p:attrNameLst>
                                      </p:cBhvr>
                                      <p:tavLst>
                                        <p:tav tm="0">
                                          <p:val>
                                            <p:strVal val="1+#ppt_h/2"/>
                                          </p:val>
                                        </p:tav>
                                        <p:tav tm="100000">
                                          <p:val>
                                            <p:strVal val="#ppt_y"/>
                                          </p:val>
                                        </p:tav>
                                      </p:tavLst>
                                    </p:anim>
                                  </p:childTnLst>
                                </p:cTn>
                              </p:par>
                              <p:par>
                                <p:cTn id="25" presetID="34" presetClass="emph" presetSubtype="0" fill="hold" grpId="0" nodeType="with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9"/>
                                        </p:tgtEl>
                                        <p:attrNameLst>
                                          <p:attrName>ppt_x</p:attrName>
                                          <p:attrName>ppt_y</p:attrName>
                                        </p:attrNameLst>
                                      </p:cBhvr>
                                    </p:animMotion>
                                    <p:animRot by="1500000">
                                      <p:cBhvr>
                                        <p:cTn id="27" dur="125" fill="hold">
                                          <p:stCondLst>
                                            <p:cond delay="0"/>
                                          </p:stCondLst>
                                        </p:cTn>
                                        <p:tgtEl>
                                          <p:spTgt spid="9"/>
                                        </p:tgtEl>
                                        <p:attrNameLst>
                                          <p:attrName>r</p:attrName>
                                        </p:attrNameLst>
                                      </p:cBhvr>
                                    </p:animRot>
                                    <p:animRot by="-1500000">
                                      <p:cBhvr>
                                        <p:cTn id="28" dur="125" fill="hold">
                                          <p:stCondLst>
                                            <p:cond delay="125"/>
                                          </p:stCondLst>
                                        </p:cTn>
                                        <p:tgtEl>
                                          <p:spTgt spid="9"/>
                                        </p:tgtEl>
                                        <p:attrNameLst>
                                          <p:attrName>r</p:attrName>
                                        </p:attrNameLst>
                                      </p:cBhvr>
                                    </p:animRot>
                                    <p:animRot by="-1500000">
                                      <p:cBhvr>
                                        <p:cTn id="29" dur="125" fill="hold">
                                          <p:stCondLst>
                                            <p:cond delay="250"/>
                                          </p:stCondLst>
                                        </p:cTn>
                                        <p:tgtEl>
                                          <p:spTgt spid="9"/>
                                        </p:tgtEl>
                                        <p:attrNameLst>
                                          <p:attrName>r</p:attrName>
                                        </p:attrNameLst>
                                      </p:cBhvr>
                                    </p:animRot>
                                    <p:animRot by="1500000">
                                      <p:cBhvr>
                                        <p:cTn id="30"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7" grpId="0"/>
      <p:bldP spid="181259" grpId="0"/>
      <p:bldP spid="181261" grpId="0" animBg="1"/>
      <p:bldP spid="181262" grpId="0" animBg="1"/>
      <p:bldP spid="181264"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5" name="Text Box 3"/>
          <p:cNvSpPr txBox="1">
            <a:spLocks noChangeArrowheads="1"/>
          </p:cNvSpPr>
          <p:nvPr/>
        </p:nvSpPr>
        <p:spPr bwMode="auto">
          <a:xfrm>
            <a:off x="2714625" y="1428750"/>
            <a:ext cx="579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資訊自由法案</a:t>
            </a:r>
          </a:p>
        </p:txBody>
      </p:sp>
      <p:sp>
        <p:nvSpPr>
          <p:cNvPr id="29699" name="Text Box 4"/>
          <p:cNvSpPr txBox="1">
            <a:spLocks noChangeArrowheads="1"/>
          </p:cNvSpPr>
          <p:nvPr/>
        </p:nvSpPr>
        <p:spPr bwMode="auto">
          <a:xfrm>
            <a:off x="457200" y="2209800"/>
            <a:ext cx="8458200" cy="393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en-US" altLang="zh-TW" sz="3200" b="0">
                <a:latin typeface="標楷體" pitchFamily="65" charset="-120"/>
                <a:ea typeface="標楷體" pitchFamily="65" charset="-120"/>
              </a:rPr>
              <a:t>The Freedom of Information Act</a:t>
            </a:r>
            <a:r>
              <a:rPr kumimoji="1" lang="zh-TW" altLang="en-US" sz="3200" b="0">
                <a:latin typeface="標楷體" pitchFamily="65" charset="-120"/>
                <a:ea typeface="標楷體" pitchFamily="65" charset="-120"/>
              </a:rPr>
              <a:t>簡稱</a:t>
            </a:r>
            <a:r>
              <a:rPr kumimoji="1" lang="en-US" altLang="zh-TW" sz="3200" b="0">
                <a:latin typeface="標楷體" pitchFamily="65" charset="-120"/>
                <a:ea typeface="標楷體" pitchFamily="65" charset="-120"/>
              </a:rPr>
              <a:t>FOIA</a:t>
            </a:r>
          </a:p>
          <a:p>
            <a:pPr algn="l">
              <a:buFontTx/>
              <a:buChar char="•"/>
            </a:pPr>
            <a:endParaRPr kumimoji="1" lang="en-US" altLang="zh-TW" sz="3200" b="0">
              <a:latin typeface="標楷體" pitchFamily="65" charset="-120"/>
              <a:ea typeface="標楷體" pitchFamily="65" charset="-120"/>
            </a:endParaRPr>
          </a:p>
          <a:p>
            <a:pPr algn="l">
              <a:buFontTx/>
              <a:buChar char="•"/>
            </a:pPr>
            <a:r>
              <a:rPr kumimoji="1" lang="en-US" altLang="zh-TW" sz="3200" b="0">
                <a:latin typeface="標楷體" pitchFamily="65" charset="-120"/>
                <a:ea typeface="標楷體" pitchFamily="65" charset="-120"/>
              </a:rPr>
              <a:t>1966</a:t>
            </a:r>
            <a:r>
              <a:rPr kumimoji="1" lang="zh-TW" altLang="en-US" sz="3200" b="0">
                <a:latin typeface="標楷體" pitchFamily="65" charset="-120"/>
                <a:ea typeface="標楷體" pitchFamily="65" charset="-120"/>
              </a:rPr>
              <a:t>年通過。</a:t>
            </a:r>
            <a:r>
              <a:rPr kumimoji="1" lang="en-US" altLang="zh-TW" sz="3200" b="0">
                <a:latin typeface="標楷體" pitchFamily="65" charset="-120"/>
                <a:ea typeface="標楷體" pitchFamily="65" charset="-120"/>
              </a:rPr>
              <a:t>1974</a:t>
            </a:r>
            <a:r>
              <a:rPr kumimoji="1" lang="zh-TW" altLang="en-US" sz="3200" b="0">
                <a:latin typeface="標楷體" pitchFamily="65" charset="-120"/>
                <a:ea typeface="標楷體" pitchFamily="65" charset="-120"/>
              </a:rPr>
              <a:t>年</a:t>
            </a:r>
            <a:r>
              <a:rPr kumimoji="1" lang="en-US" altLang="zh-TW" sz="3200" b="0">
                <a:latin typeface="標楷體" pitchFamily="65" charset="-120"/>
                <a:ea typeface="標楷體" pitchFamily="65" charset="-120"/>
              </a:rPr>
              <a:t>1975</a:t>
            </a:r>
            <a:r>
              <a:rPr kumimoji="1" lang="zh-TW" altLang="en-US" sz="3200" b="0">
                <a:latin typeface="標楷體" pitchFamily="65" charset="-120"/>
                <a:ea typeface="標楷體" pitchFamily="65" charset="-120"/>
              </a:rPr>
              <a:t>年修訂。</a:t>
            </a:r>
          </a:p>
          <a:p>
            <a:pPr algn="l">
              <a:buFontTx/>
              <a:buChar char="•"/>
            </a:pPr>
            <a:endParaRPr kumimoji="1" lang="zh-TW" altLang="en-US" sz="3200" b="0">
              <a:latin typeface="標楷體" pitchFamily="65" charset="-120"/>
              <a:ea typeface="標楷體" pitchFamily="65" charset="-120"/>
            </a:endParaRPr>
          </a:p>
          <a:p>
            <a:pPr algn="l">
              <a:buFontTx/>
              <a:buChar char="•"/>
            </a:pPr>
            <a:r>
              <a:rPr kumimoji="1" lang="zh-TW" altLang="en-US" sz="3200" b="0">
                <a:latin typeface="標楷體" pitchFamily="65" charset="-120"/>
                <a:ea typeface="標楷體" pitchFamily="65" charset="-120"/>
              </a:rPr>
              <a:t>資訊自由是美國的說法，在其他地方被稱為</a:t>
            </a:r>
            <a:br>
              <a:rPr kumimoji="1" lang="zh-TW" altLang="en-US" sz="3200" b="0">
                <a:latin typeface="標楷體" pitchFamily="65" charset="-120"/>
                <a:ea typeface="標楷體" pitchFamily="65" charset="-120"/>
              </a:rPr>
            </a:br>
            <a:r>
              <a:rPr kumimoji="1" lang="zh-TW" altLang="en-US" sz="3200" b="0">
                <a:latin typeface="標楷體" pitchFamily="65" charset="-120"/>
                <a:ea typeface="標楷體" pitchFamily="65" charset="-120"/>
              </a:rPr>
              <a:t>  獲得資訊的自由或知情權，意思大致相同，</a:t>
            </a:r>
            <a:br>
              <a:rPr kumimoji="1" lang="zh-TW" altLang="en-US" sz="3200" b="0">
                <a:latin typeface="標楷體" pitchFamily="65" charset="-120"/>
                <a:ea typeface="標楷體" pitchFamily="65" charset="-120"/>
              </a:rPr>
            </a:br>
            <a:r>
              <a:rPr kumimoji="1" lang="zh-TW" altLang="en-US" sz="3200" b="0">
                <a:latin typeface="標楷體" pitchFamily="65" charset="-120"/>
                <a:ea typeface="標楷體" pitchFamily="65" charset="-120"/>
              </a:rPr>
              <a:t>  都指公眾有權獲得政府掌握的資訊。</a:t>
            </a:r>
            <a:endParaRPr kumimoji="1" lang="zh-TW" altLang="en-US" sz="2800" b="0">
              <a:latin typeface="標楷體" pitchFamily="65" charset="-120"/>
              <a:ea typeface="標楷體" pitchFamily="65" charset="-120"/>
            </a:endParaRPr>
          </a:p>
          <a:p>
            <a:endParaRPr kumimoji="1" lang="en-US" altLang="zh-TW" sz="2800" b="0">
              <a:solidFill>
                <a:schemeClr val="tx2"/>
              </a:solidFill>
            </a:endParaRPr>
          </a:p>
        </p:txBody>
      </p:sp>
      <p:sp>
        <p:nvSpPr>
          <p:cNvPr id="29700" name="Line 6"/>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29701" name="Line 7"/>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590800" y="61913"/>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6</a:t>
            </a:r>
            <a:r>
              <a:rPr kumimoji="1" lang="zh-TW" altLang="en-US" sz="2400" b="0" dirty="0">
                <a:solidFill>
                  <a:srgbClr val="000099"/>
                </a:solidFill>
                <a:latin typeface="Arial" pitchFamily="34" charset="0"/>
                <a:ea typeface="標楷體" pitchFamily="65" charset="-120"/>
              </a:rPr>
              <a:t>資訊自由</a:t>
            </a:r>
            <a:r>
              <a:rPr kumimoji="1" lang="zh-TW" altLang="en-US" sz="2400" b="0" dirty="0" smtClean="0">
                <a:solidFill>
                  <a:srgbClr val="000099"/>
                </a:solidFill>
                <a:latin typeface="Arial" pitchFamily="34" charset="0"/>
                <a:ea typeface="標楷體" pitchFamily="65" charset="-120"/>
              </a:rPr>
              <a:t>法案</a:t>
            </a:r>
            <a:endParaRPr kumimoji="1" lang="zh-TW" altLang="en-US" sz="2400" b="0" dirty="0">
              <a:solidFill>
                <a:srgbClr val="000099"/>
              </a:solidFill>
              <a:latin typeface="Arial" pitchFamily="34" charset="0"/>
              <a:ea typeface="標楷體" pitchFamily="65" charset="-12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2275"/>
                                        </p:tgtEl>
                                        <p:attrNameLst>
                                          <p:attrName>style.visibility</p:attrName>
                                        </p:attrNameLst>
                                      </p:cBhvr>
                                      <p:to>
                                        <p:strVal val="visible"/>
                                      </p:to>
                                    </p:set>
                                    <p:anim calcmode="discrete" valueType="clr">
                                      <p:cBhvr override="childStyle">
                                        <p:cTn id="7" dur="80"/>
                                        <p:tgtEl>
                                          <p:spTgt spid="1822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2275"/>
                                        </p:tgtEl>
                                        <p:attrNameLst>
                                          <p:attrName>fillcolor</p:attrName>
                                        </p:attrNameLst>
                                      </p:cBhvr>
                                      <p:tavLst>
                                        <p:tav tm="0">
                                          <p:val>
                                            <p:clrVal>
                                              <a:schemeClr val="accent2"/>
                                            </p:clrVal>
                                          </p:val>
                                        </p:tav>
                                        <p:tav tm="50000">
                                          <p:val>
                                            <p:clrVal>
                                              <a:schemeClr val="hlink"/>
                                            </p:clrVal>
                                          </p:val>
                                        </p:tav>
                                      </p:tavLst>
                                    </p:anim>
                                    <p:set>
                                      <p:cBhvr>
                                        <p:cTn id="9" dur="80"/>
                                        <p:tgtEl>
                                          <p:spTgt spid="182275"/>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300" name="Text Box 4"/>
          <p:cNvSpPr txBox="1">
            <a:spLocks noChangeArrowheads="1"/>
          </p:cNvSpPr>
          <p:nvPr/>
        </p:nvSpPr>
        <p:spPr bwMode="auto">
          <a:xfrm>
            <a:off x="838200" y="1285875"/>
            <a:ext cx="83058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eaLnBrk="1" hangingPunct="1">
              <a:spcBef>
                <a:spcPct val="50000"/>
              </a:spcBef>
            </a:pPr>
            <a:r>
              <a:rPr kumimoji="1" lang="en-US" altLang="zh-TW" sz="3600">
                <a:solidFill>
                  <a:srgbClr val="663300"/>
                </a:solidFill>
                <a:latin typeface="標楷體" pitchFamily="65" charset="-120"/>
                <a:ea typeface="標楷體" pitchFamily="65" charset="-120"/>
              </a:rPr>
              <a:t>Philip H.Melanson </a:t>
            </a:r>
          </a:p>
          <a:p>
            <a:pPr eaLnBrk="1" hangingPunct="1">
              <a:spcBef>
                <a:spcPct val="50000"/>
              </a:spcBef>
            </a:pPr>
            <a:r>
              <a:rPr kumimoji="1" lang="en-US" altLang="zh-TW" sz="3600">
                <a:solidFill>
                  <a:srgbClr val="663300"/>
                </a:solidFill>
                <a:latin typeface="標楷體" pitchFamily="65" charset="-120"/>
                <a:ea typeface="標楷體" pitchFamily="65" charset="-120"/>
              </a:rPr>
              <a:t>The Politics of Public Disclosure</a:t>
            </a:r>
            <a:endParaRPr kumimoji="1" lang="zh-TW" altLang="en-US" sz="3600">
              <a:solidFill>
                <a:srgbClr val="663300"/>
              </a:solidFill>
              <a:latin typeface="標楷體" pitchFamily="65" charset="-120"/>
              <a:ea typeface="標楷體" pitchFamily="65" charset="-120"/>
            </a:endParaRPr>
          </a:p>
        </p:txBody>
      </p:sp>
      <p:sp>
        <p:nvSpPr>
          <p:cNvPr id="30723" name="Text Box 5"/>
          <p:cNvSpPr txBox="1">
            <a:spLocks noChangeArrowheads="1"/>
          </p:cNvSpPr>
          <p:nvPr/>
        </p:nvSpPr>
        <p:spPr bwMode="auto">
          <a:xfrm>
            <a:off x="0" y="2997200"/>
            <a:ext cx="9144000"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zh-TW" altLang="en-US" sz="3200" b="0">
                <a:latin typeface="標楷體" pitchFamily="65" charset="-120"/>
                <a:ea typeface="標楷體" pitchFamily="65" charset="-120"/>
              </a:rPr>
              <a:t>為了取得「甘迺迪遇刺案」資料，過程非常艱難</a:t>
            </a:r>
          </a:p>
          <a:p>
            <a:pPr algn="l">
              <a:buFontTx/>
              <a:buChar char="•"/>
            </a:pPr>
            <a:endParaRPr kumimoji="1" lang="zh-TW" altLang="en-US" sz="3200" b="0">
              <a:latin typeface="標楷體" pitchFamily="65" charset="-120"/>
              <a:ea typeface="標楷體" pitchFamily="65" charset="-120"/>
            </a:endParaRPr>
          </a:p>
          <a:p>
            <a:pPr algn="l">
              <a:buFontTx/>
              <a:buChar char="•"/>
            </a:pPr>
            <a:r>
              <a:rPr kumimoji="1" lang="zh-TW" altLang="en-US" sz="3200" b="0">
                <a:latin typeface="標楷體" pitchFamily="65" charset="-120"/>
                <a:ea typeface="標楷體" pitchFamily="65" charset="-120"/>
              </a:rPr>
              <a:t>於美國馬薩諸塞州大學工作，幫助其確定檔案。</a:t>
            </a:r>
          </a:p>
          <a:p>
            <a:pPr algn="l">
              <a:buFontTx/>
              <a:buChar char="•"/>
            </a:pPr>
            <a:endParaRPr kumimoji="1" lang="zh-TW" altLang="en-US" sz="3200" b="0">
              <a:latin typeface="標楷體" pitchFamily="65" charset="-120"/>
              <a:ea typeface="標楷體" pitchFamily="65" charset="-120"/>
            </a:endParaRPr>
          </a:p>
          <a:p>
            <a:pPr algn="l">
              <a:buFontTx/>
              <a:buChar char="•"/>
            </a:pPr>
            <a:r>
              <a:rPr kumimoji="1" lang="zh-TW" altLang="en-US" sz="3200" b="0">
                <a:latin typeface="標楷體" pitchFamily="65" charset="-120"/>
                <a:ea typeface="標楷體" pitchFamily="65" charset="-120"/>
              </a:rPr>
              <a:t>四年內，甘迺迪遇刺的官方文件從</a:t>
            </a:r>
            <a:r>
              <a:rPr kumimoji="1" lang="en-US" altLang="zh-TW" sz="3200" b="0">
                <a:latin typeface="標楷體" pitchFamily="65" charset="-120"/>
                <a:ea typeface="標楷體" pitchFamily="65" charset="-120"/>
              </a:rPr>
              <a:t>95%</a:t>
            </a:r>
            <a:r>
              <a:rPr kumimoji="1" lang="zh-TW" altLang="en-US" sz="3200" b="0">
                <a:latin typeface="標楷體" pitchFamily="65" charset="-120"/>
                <a:ea typeface="標楷體" pitchFamily="65" charset="-120"/>
              </a:rPr>
              <a:t>被保留，</a:t>
            </a:r>
            <a:br>
              <a:rPr kumimoji="1" lang="zh-TW" altLang="en-US" sz="3200" b="0">
                <a:latin typeface="標楷體" pitchFamily="65" charset="-120"/>
                <a:ea typeface="標楷體" pitchFamily="65" charset="-120"/>
              </a:rPr>
            </a:br>
            <a:r>
              <a:rPr kumimoji="1" lang="zh-TW" altLang="en-US" sz="3200" b="0">
                <a:latin typeface="標楷體" pitchFamily="65" charset="-120"/>
                <a:ea typeface="標楷體" pitchFamily="65" charset="-120"/>
              </a:rPr>
              <a:t>  到</a:t>
            </a:r>
            <a:r>
              <a:rPr kumimoji="1" lang="en-US" altLang="zh-TW" sz="3200" b="0">
                <a:latin typeface="標楷體" pitchFamily="65" charset="-120"/>
                <a:ea typeface="標楷體" pitchFamily="65" charset="-120"/>
              </a:rPr>
              <a:t>95%</a:t>
            </a:r>
            <a:r>
              <a:rPr kumimoji="1" lang="zh-TW" altLang="en-US" sz="3200" b="0">
                <a:latin typeface="標楷體" pitchFamily="65" charset="-120"/>
                <a:ea typeface="標楷體" pitchFamily="65" charset="-120"/>
              </a:rPr>
              <a:t>被公開。</a:t>
            </a:r>
            <a:r>
              <a:rPr kumimoji="1" lang="zh-TW" altLang="en-US" sz="2800" b="0">
                <a:latin typeface="標楷體" pitchFamily="65" charset="-120"/>
                <a:ea typeface="標楷體" pitchFamily="65" charset="-120"/>
              </a:rPr>
              <a:t> </a:t>
            </a:r>
            <a:endParaRPr kumimoji="1" lang="en-US" altLang="zh-TW" sz="2800" b="0">
              <a:solidFill>
                <a:schemeClr val="tx2"/>
              </a:solidFill>
            </a:endParaRPr>
          </a:p>
        </p:txBody>
      </p:sp>
      <p:sp>
        <p:nvSpPr>
          <p:cNvPr id="30724"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30725"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590800" y="61913"/>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6</a:t>
            </a:r>
            <a:r>
              <a:rPr kumimoji="1" lang="zh-TW" altLang="en-US" sz="2400" b="0" dirty="0">
                <a:solidFill>
                  <a:srgbClr val="000099"/>
                </a:solidFill>
                <a:latin typeface="Arial" pitchFamily="34" charset="0"/>
                <a:ea typeface="標楷體" pitchFamily="65" charset="-120"/>
              </a:rPr>
              <a:t>資訊自由</a:t>
            </a:r>
            <a:r>
              <a:rPr kumimoji="1" lang="zh-TW" altLang="en-US" sz="2400" b="0" dirty="0" smtClean="0">
                <a:solidFill>
                  <a:srgbClr val="000099"/>
                </a:solidFill>
                <a:latin typeface="Arial" pitchFamily="34" charset="0"/>
                <a:ea typeface="標楷體" pitchFamily="65" charset="-120"/>
              </a:rPr>
              <a:t>法案</a:t>
            </a:r>
            <a:endParaRPr kumimoji="1" lang="zh-TW" altLang="en-US" sz="2400" b="0" dirty="0">
              <a:solidFill>
                <a:srgbClr val="000099"/>
              </a:solidFill>
              <a:latin typeface="Arial" pitchFamily="34" charset="0"/>
              <a:ea typeface="標楷體" pitchFamily="65" charset="-120"/>
            </a:endParaRPr>
          </a:p>
        </p:txBody>
      </p:sp>
    </p:spTree>
    <p:custDataLst>
      <p:tags r:id="rId1"/>
    </p:custDataLst>
  </p:cSld>
  <p:clrMapOvr>
    <a:masterClrMapping/>
  </p:clrMapOvr>
  <p:transition advTm="6368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3300"/>
                                        </p:tgtEl>
                                        <p:attrNameLst>
                                          <p:attrName>style.visibility</p:attrName>
                                        </p:attrNameLst>
                                      </p:cBhvr>
                                      <p:to>
                                        <p:strVal val="visible"/>
                                      </p:to>
                                    </p:set>
                                    <p:anim calcmode="discrete" valueType="clr">
                                      <p:cBhvr override="childStyle">
                                        <p:cTn id="7" dur="80"/>
                                        <p:tgtEl>
                                          <p:spTgt spid="1833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3300"/>
                                        </p:tgtEl>
                                        <p:attrNameLst>
                                          <p:attrName>fillcolor</p:attrName>
                                        </p:attrNameLst>
                                      </p:cBhvr>
                                      <p:tavLst>
                                        <p:tav tm="0">
                                          <p:val>
                                            <p:clrVal>
                                              <a:schemeClr val="accent2"/>
                                            </p:clrVal>
                                          </p:val>
                                        </p:tav>
                                        <p:tav tm="50000">
                                          <p:val>
                                            <p:clrVal>
                                              <a:schemeClr val="hlink"/>
                                            </p:clrVal>
                                          </p:val>
                                        </p:tav>
                                      </p:tavLst>
                                    </p:anim>
                                    <p:set>
                                      <p:cBhvr>
                                        <p:cTn id="9" dur="80"/>
                                        <p:tgtEl>
                                          <p:spTgt spid="183300"/>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3" name="Text Box 3"/>
          <p:cNvSpPr txBox="1">
            <a:spLocks noChangeArrowheads="1"/>
          </p:cNvSpPr>
          <p:nvPr/>
        </p:nvSpPr>
        <p:spPr bwMode="auto">
          <a:xfrm>
            <a:off x="2714625" y="1357313"/>
            <a:ext cx="579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en-US" altLang="zh-TW" sz="3600">
                <a:solidFill>
                  <a:srgbClr val="663300"/>
                </a:solidFill>
                <a:latin typeface="標楷體" pitchFamily="65" charset="-120"/>
                <a:ea typeface="標楷體" pitchFamily="65" charset="-120"/>
              </a:rPr>
              <a:t>Sigmund Diamond</a:t>
            </a:r>
            <a:endParaRPr kumimoji="1" lang="zh-TW" altLang="en-US" sz="3600">
              <a:solidFill>
                <a:srgbClr val="663300"/>
              </a:solidFill>
              <a:latin typeface="標楷體" pitchFamily="65" charset="-120"/>
              <a:ea typeface="標楷體" pitchFamily="65" charset="-120"/>
            </a:endParaRPr>
          </a:p>
        </p:txBody>
      </p:sp>
      <p:sp>
        <p:nvSpPr>
          <p:cNvPr id="31747" name="Text Box 4"/>
          <p:cNvSpPr txBox="1">
            <a:spLocks noChangeArrowheads="1"/>
          </p:cNvSpPr>
          <p:nvPr/>
        </p:nvSpPr>
        <p:spPr bwMode="auto">
          <a:xfrm>
            <a:off x="457200" y="2209800"/>
            <a:ext cx="84582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zh-TW" altLang="en-US" sz="3200" b="0">
                <a:latin typeface="標楷體" pitchFamily="65" charset="-120"/>
                <a:ea typeface="標楷體" pitchFamily="65" charset="-120"/>
              </a:rPr>
              <a:t>研究</a:t>
            </a:r>
            <a:r>
              <a:rPr kumimoji="1" lang="en-US" altLang="zh-TW" sz="3200" b="0">
                <a:latin typeface="標楷體" pitchFamily="65" charset="-120"/>
                <a:ea typeface="標楷體" pitchFamily="65" charset="-120"/>
              </a:rPr>
              <a:t>FBI</a:t>
            </a:r>
            <a:r>
              <a:rPr kumimoji="1" lang="zh-TW" altLang="en-US" sz="3200" b="0">
                <a:latin typeface="標楷體" pitchFamily="65" charset="-120"/>
                <a:ea typeface="標楷體" pitchFamily="65" charset="-120"/>
              </a:rPr>
              <a:t>在</a:t>
            </a:r>
            <a:r>
              <a:rPr kumimoji="1" lang="en-US" altLang="zh-TW" sz="3200" b="0">
                <a:latin typeface="標楷體" pitchFamily="65" charset="-120"/>
                <a:ea typeface="標楷體" pitchFamily="65" charset="-120"/>
              </a:rPr>
              <a:t>McCarthy</a:t>
            </a:r>
            <a:r>
              <a:rPr kumimoji="1" lang="zh-TW" altLang="en-US" sz="3200" b="0">
                <a:latin typeface="標楷體" pitchFamily="65" charset="-120"/>
                <a:ea typeface="標楷體" pitchFamily="65" charset="-120"/>
              </a:rPr>
              <a:t>時期，對於學術自由活</a:t>
            </a:r>
            <a:br>
              <a:rPr kumimoji="1" lang="zh-TW" altLang="en-US" sz="3200" b="0">
                <a:latin typeface="標楷體" pitchFamily="65" charset="-120"/>
                <a:ea typeface="標楷體" pitchFamily="65" charset="-120"/>
              </a:rPr>
            </a:br>
            <a:r>
              <a:rPr kumimoji="1" lang="zh-TW" altLang="en-US" sz="3200" b="0">
                <a:latin typeface="標楷體" pitchFamily="65" charset="-120"/>
                <a:ea typeface="標楷體" pitchFamily="65" charset="-120"/>
              </a:rPr>
              <a:t>  動有何影響。 </a:t>
            </a:r>
          </a:p>
          <a:p>
            <a:pPr algn="l">
              <a:buFontTx/>
              <a:buChar char="•"/>
            </a:pPr>
            <a:endParaRPr kumimoji="1" lang="zh-TW" altLang="en-US" sz="3200" b="0">
              <a:latin typeface="標楷體" pitchFamily="65" charset="-120"/>
              <a:ea typeface="標楷體" pitchFamily="65" charset="-120"/>
            </a:endParaRPr>
          </a:p>
          <a:p>
            <a:pPr algn="l">
              <a:buFontTx/>
              <a:buChar char="•"/>
            </a:pPr>
            <a:r>
              <a:rPr kumimoji="1" lang="zh-TW" altLang="en-US" sz="3200" b="0">
                <a:latin typeface="標楷體" pitchFamily="65" charset="-120"/>
                <a:ea typeface="標楷體" pitchFamily="65" charset="-120"/>
              </a:rPr>
              <a:t>美國哈佛大學拒絕讓</a:t>
            </a:r>
            <a:r>
              <a:rPr kumimoji="1" lang="en-US" altLang="zh-TW" sz="3200" b="0">
                <a:latin typeface="標楷體" pitchFamily="65" charset="-120"/>
                <a:ea typeface="標楷體" pitchFamily="65" charset="-120"/>
              </a:rPr>
              <a:t>Diamond</a:t>
            </a:r>
            <a:r>
              <a:rPr kumimoji="1" lang="zh-TW" altLang="en-US" sz="3200" b="0">
                <a:latin typeface="標楷體" pitchFamily="65" charset="-120"/>
                <a:ea typeface="標楷體" pitchFamily="65" charset="-120"/>
              </a:rPr>
              <a:t>去研究其檔案</a:t>
            </a:r>
            <a:endParaRPr kumimoji="1" lang="en-US" altLang="zh-TW" sz="2800" b="0">
              <a:solidFill>
                <a:schemeClr val="tx2"/>
              </a:solidFill>
            </a:endParaRPr>
          </a:p>
        </p:txBody>
      </p:sp>
      <p:sp>
        <p:nvSpPr>
          <p:cNvPr id="31748" name="Line 6"/>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31749" name="Line 7"/>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590800" y="61913"/>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6</a:t>
            </a:r>
            <a:r>
              <a:rPr kumimoji="1" lang="zh-TW" altLang="en-US" sz="2400" b="0" dirty="0">
                <a:solidFill>
                  <a:srgbClr val="000099"/>
                </a:solidFill>
                <a:latin typeface="Arial" pitchFamily="34" charset="0"/>
                <a:ea typeface="標楷體" pitchFamily="65" charset="-120"/>
              </a:rPr>
              <a:t>資訊自由</a:t>
            </a:r>
            <a:r>
              <a:rPr kumimoji="1" lang="zh-TW" altLang="en-US" sz="2400" b="0" dirty="0" smtClean="0">
                <a:solidFill>
                  <a:srgbClr val="000099"/>
                </a:solidFill>
                <a:latin typeface="Arial" pitchFamily="34" charset="0"/>
                <a:ea typeface="標楷體" pitchFamily="65" charset="-120"/>
              </a:rPr>
              <a:t>法案</a:t>
            </a:r>
            <a:endParaRPr kumimoji="1" lang="zh-TW" altLang="en-US" sz="2400" b="0" dirty="0">
              <a:solidFill>
                <a:srgbClr val="000099"/>
              </a:solidFill>
              <a:latin typeface="Arial" pitchFamily="34" charset="0"/>
              <a:ea typeface="標楷體" pitchFamily="65" charset="-120"/>
            </a:endParaRPr>
          </a:p>
        </p:txBody>
      </p:sp>
      <p:pic>
        <p:nvPicPr>
          <p:cNvPr id="13314" name="Picture 2" descr="C:\Users\user\AppData\Local\Microsoft\Windows\Temporary Internet Files\Content.IE5\S2X1MNJ2\MP90043319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4554488"/>
            <a:ext cx="3200400" cy="2133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ransition advTm="9126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4323"/>
                                        </p:tgtEl>
                                        <p:attrNameLst>
                                          <p:attrName>style.visibility</p:attrName>
                                        </p:attrNameLst>
                                      </p:cBhvr>
                                      <p:to>
                                        <p:strVal val="visible"/>
                                      </p:to>
                                    </p:set>
                                    <p:anim calcmode="discrete" valueType="clr">
                                      <p:cBhvr override="childStyle">
                                        <p:cTn id="7" dur="80"/>
                                        <p:tgtEl>
                                          <p:spTgt spid="1843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23"/>
                                        </p:tgtEl>
                                        <p:attrNameLst>
                                          <p:attrName>fillcolor</p:attrName>
                                        </p:attrNameLst>
                                      </p:cBhvr>
                                      <p:tavLst>
                                        <p:tav tm="0">
                                          <p:val>
                                            <p:clrVal>
                                              <a:schemeClr val="accent2"/>
                                            </p:clrVal>
                                          </p:val>
                                        </p:tav>
                                        <p:tav tm="50000">
                                          <p:val>
                                            <p:clrVal>
                                              <a:schemeClr val="hlink"/>
                                            </p:clrVal>
                                          </p:val>
                                        </p:tav>
                                      </p:tavLst>
                                    </p:anim>
                                    <p:set>
                                      <p:cBhvr>
                                        <p:cTn id="9" dur="80"/>
                                        <p:tgtEl>
                                          <p:spTgt spid="184323"/>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7" name="Text Box 3"/>
          <p:cNvSpPr txBox="1">
            <a:spLocks noChangeArrowheads="1"/>
          </p:cNvSpPr>
          <p:nvPr/>
        </p:nvSpPr>
        <p:spPr bwMode="auto">
          <a:xfrm>
            <a:off x="2295525" y="1309007"/>
            <a:ext cx="459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eaLnBrk="1" hangingPunct="1">
              <a:spcBef>
                <a:spcPct val="50000"/>
              </a:spcBef>
            </a:pPr>
            <a:r>
              <a:rPr kumimoji="1" lang="zh-TW" altLang="en-US" sz="3600" dirty="0">
                <a:solidFill>
                  <a:srgbClr val="663300"/>
                </a:solidFill>
                <a:latin typeface="Arial" pitchFamily="34" charset="0"/>
                <a:ea typeface="標楷體" pitchFamily="65" charset="-120"/>
              </a:rPr>
              <a:t>摘要</a:t>
            </a:r>
            <a:endParaRPr kumimoji="1" lang="en-US" altLang="zh-TW" sz="3600" dirty="0">
              <a:solidFill>
                <a:srgbClr val="663300"/>
              </a:solidFill>
              <a:latin typeface="Arial" pitchFamily="34" charset="0"/>
              <a:ea typeface="標楷體" pitchFamily="65" charset="-120"/>
            </a:endParaRPr>
          </a:p>
        </p:txBody>
      </p:sp>
      <p:sp>
        <p:nvSpPr>
          <p:cNvPr id="6147" name="Text Box 4"/>
          <p:cNvSpPr txBox="1">
            <a:spLocks noChangeArrowheads="1"/>
          </p:cNvSpPr>
          <p:nvPr/>
        </p:nvSpPr>
        <p:spPr bwMode="auto">
          <a:xfrm>
            <a:off x="395288" y="2081213"/>
            <a:ext cx="8458200"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tabLst>
                <a:tab pos="900113" algn="l"/>
              </a:tabLst>
              <a:defRPr sz="5400" b="1">
                <a:solidFill>
                  <a:schemeClr val="tx1"/>
                </a:solidFill>
                <a:latin typeface="Verdana" pitchFamily="34" charset="0"/>
              </a:defRPr>
            </a:lvl1pPr>
            <a:lvl2pPr marL="742950" indent="-285750">
              <a:tabLst>
                <a:tab pos="900113" algn="l"/>
              </a:tabLst>
              <a:defRPr sz="5400" b="1">
                <a:solidFill>
                  <a:schemeClr val="tx1"/>
                </a:solidFill>
                <a:latin typeface="Verdana" pitchFamily="34" charset="0"/>
              </a:defRPr>
            </a:lvl2pPr>
            <a:lvl3pPr marL="1143000" indent="-228600">
              <a:tabLst>
                <a:tab pos="900113" algn="l"/>
              </a:tabLst>
              <a:defRPr sz="5400" b="1">
                <a:solidFill>
                  <a:schemeClr val="tx1"/>
                </a:solidFill>
                <a:latin typeface="Verdana" pitchFamily="34" charset="0"/>
              </a:defRPr>
            </a:lvl3pPr>
            <a:lvl4pPr marL="1600200" indent="-228600">
              <a:tabLst>
                <a:tab pos="900113" algn="l"/>
              </a:tabLst>
              <a:defRPr sz="5400" b="1">
                <a:solidFill>
                  <a:schemeClr val="tx1"/>
                </a:solidFill>
                <a:latin typeface="Verdana" pitchFamily="34" charset="0"/>
              </a:defRPr>
            </a:lvl4pPr>
            <a:lvl5pPr marL="2057400" indent="-228600">
              <a:tabLst>
                <a:tab pos="900113" algn="l"/>
              </a:tabLst>
              <a:defRPr sz="5400" b="1">
                <a:solidFill>
                  <a:schemeClr val="tx1"/>
                </a:solidFill>
                <a:latin typeface="Verdana" pitchFamily="34" charset="0"/>
              </a:defRPr>
            </a:lvl5pPr>
            <a:lvl6pPr marL="2514600" indent="-228600" algn="ctr" eaLnBrk="0" fontAlgn="base" hangingPunct="0">
              <a:spcBef>
                <a:spcPct val="0"/>
              </a:spcBef>
              <a:spcAft>
                <a:spcPct val="0"/>
              </a:spcAft>
              <a:tabLst>
                <a:tab pos="900113" algn="l"/>
              </a:tabLst>
              <a:defRPr sz="5400" b="1">
                <a:solidFill>
                  <a:schemeClr val="tx1"/>
                </a:solidFill>
                <a:latin typeface="Verdana" pitchFamily="34" charset="0"/>
              </a:defRPr>
            </a:lvl6pPr>
            <a:lvl7pPr marL="2971800" indent="-228600" algn="ctr" eaLnBrk="0" fontAlgn="base" hangingPunct="0">
              <a:spcBef>
                <a:spcPct val="0"/>
              </a:spcBef>
              <a:spcAft>
                <a:spcPct val="0"/>
              </a:spcAft>
              <a:tabLst>
                <a:tab pos="900113" algn="l"/>
              </a:tabLst>
              <a:defRPr sz="5400" b="1">
                <a:solidFill>
                  <a:schemeClr val="tx1"/>
                </a:solidFill>
                <a:latin typeface="Verdana" pitchFamily="34" charset="0"/>
              </a:defRPr>
            </a:lvl7pPr>
            <a:lvl8pPr marL="3429000" indent="-228600" algn="ctr" eaLnBrk="0" fontAlgn="base" hangingPunct="0">
              <a:spcBef>
                <a:spcPct val="0"/>
              </a:spcBef>
              <a:spcAft>
                <a:spcPct val="0"/>
              </a:spcAft>
              <a:tabLst>
                <a:tab pos="900113" algn="l"/>
              </a:tabLst>
              <a:defRPr sz="5400" b="1">
                <a:solidFill>
                  <a:schemeClr val="tx1"/>
                </a:solidFill>
                <a:latin typeface="Verdana" pitchFamily="34" charset="0"/>
              </a:defRPr>
            </a:lvl8pPr>
            <a:lvl9pPr marL="3886200" indent="-228600" algn="ctr" eaLnBrk="0" fontAlgn="base" hangingPunct="0">
              <a:spcBef>
                <a:spcPct val="0"/>
              </a:spcBef>
              <a:spcAft>
                <a:spcPct val="0"/>
              </a:spcAft>
              <a:tabLst>
                <a:tab pos="900113" algn="l"/>
              </a:tabLst>
              <a:defRPr sz="5400" b="1">
                <a:solidFill>
                  <a:schemeClr val="tx1"/>
                </a:solidFill>
                <a:latin typeface="Verdana" pitchFamily="34" charset="0"/>
              </a:defRPr>
            </a:lvl9pPr>
          </a:lstStyle>
          <a:p>
            <a:pPr algn="l"/>
            <a:r>
              <a:rPr kumimoji="1" lang="zh-TW" altLang="en-US" sz="2800" dirty="0">
                <a:ea typeface="標楷體" pitchFamily="65" charset="-120"/>
              </a:rPr>
              <a:t>     </a:t>
            </a:r>
            <a:r>
              <a:rPr kumimoji="1" lang="zh-TW" altLang="zh-TW" sz="2800" dirty="0">
                <a:latin typeface="標楷體" pitchFamily="65" charset="-120"/>
                <a:ea typeface="標楷體" pitchFamily="65" charset="-120"/>
              </a:rPr>
              <a:t>—</a:t>
            </a:r>
            <a:r>
              <a:rPr kumimoji="1" lang="zh-TW" altLang="en-US" sz="2800" b="0" dirty="0">
                <a:ea typeface="標楷體" pitchFamily="65" charset="-120"/>
              </a:rPr>
              <a:t>這篇文章在探討人文科學中特藏通路相關的道</a:t>
            </a:r>
          </a:p>
          <a:p>
            <a:pPr algn="l"/>
            <a:r>
              <a:rPr kumimoji="1" lang="zh-TW" altLang="en-US" sz="2800" b="0" dirty="0">
                <a:ea typeface="標楷體" pitchFamily="65" charset="-120"/>
              </a:rPr>
              <a:t>        德問題。</a:t>
            </a:r>
          </a:p>
          <a:p>
            <a:pPr algn="l"/>
            <a:endParaRPr kumimoji="1" lang="zh-TW" altLang="en-US" sz="2800" b="0" dirty="0">
              <a:ea typeface="標楷體" pitchFamily="65" charset="-120"/>
            </a:endParaRPr>
          </a:p>
          <a:p>
            <a:pPr algn="l"/>
            <a:r>
              <a:rPr kumimoji="1" lang="zh-TW" altLang="en-US" sz="2800" dirty="0">
                <a:ea typeface="標楷體" pitchFamily="65" charset="-120"/>
              </a:rPr>
              <a:t>     </a:t>
            </a:r>
            <a:r>
              <a:rPr kumimoji="1" lang="zh-TW" altLang="zh-TW" sz="2800" dirty="0">
                <a:latin typeface="標楷體" pitchFamily="65" charset="-120"/>
                <a:ea typeface="標楷體" pitchFamily="65" charset="-120"/>
              </a:rPr>
              <a:t>—</a:t>
            </a:r>
            <a:r>
              <a:rPr kumimoji="1" lang="zh-TW" altLang="en-US" sz="2800" b="0" dirty="0">
                <a:ea typeface="標楷體" pitchFamily="65" charset="-120"/>
              </a:rPr>
              <a:t>鑒於對稀有書、手稿的特藏通路受到調查的限</a:t>
            </a:r>
          </a:p>
          <a:p>
            <a:pPr algn="l"/>
            <a:r>
              <a:rPr kumimoji="1" lang="zh-TW" altLang="en-US" sz="2800" b="0" dirty="0">
                <a:ea typeface="標楷體" pitchFamily="65" charset="-120"/>
              </a:rPr>
              <a:t>        制，資料議題的自由在人文學中支持研究。</a:t>
            </a:r>
          </a:p>
          <a:p>
            <a:pPr algn="l"/>
            <a:r>
              <a:rPr kumimoji="1" lang="zh-TW" altLang="en-US" sz="2800" dirty="0">
                <a:ea typeface="標楷體" pitchFamily="65" charset="-120"/>
              </a:rPr>
              <a:t>     </a:t>
            </a:r>
          </a:p>
          <a:p>
            <a:pPr algn="l"/>
            <a:r>
              <a:rPr kumimoji="1" lang="zh-TW" altLang="en-US" sz="2800" dirty="0">
                <a:ea typeface="標楷體" pitchFamily="65" charset="-120"/>
              </a:rPr>
              <a:t>     </a:t>
            </a:r>
            <a:r>
              <a:rPr kumimoji="1" lang="zh-TW" altLang="zh-TW" sz="2800" dirty="0">
                <a:latin typeface="標楷體" pitchFamily="65" charset="-120"/>
                <a:ea typeface="標楷體" pitchFamily="65" charset="-120"/>
              </a:rPr>
              <a:t>—</a:t>
            </a:r>
            <a:r>
              <a:rPr kumimoji="1" lang="zh-TW" altLang="en-US" sz="2800" b="0" dirty="0">
                <a:latin typeface="標楷體" pitchFamily="65" charset="-120"/>
                <a:ea typeface="標楷體" pitchFamily="65" charset="-120"/>
              </a:rPr>
              <a:t>事件圍住亨廷頓圖書館公眾釋放死海捲軸的一</a:t>
            </a:r>
          </a:p>
          <a:p>
            <a:pPr algn="l"/>
            <a:r>
              <a:rPr kumimoji="1" lang="zh-TW" altLang="en-US" sz="2800" b="0" dirty="0">
                <a:latin typeface="標楷體" pitchFamily="65" charset="-120"/>
                <a:ea typeface="標楷體" pitchFamily="65" charset="-120"/>
              </a:rPr>
              <a:t>      個縮影膠片版本。</a:t>
            </a:r>
          </a:p>
        </p:txBody>
      </p:sp>
      <p:sp>
        <p:nvSpPr>
          <p:cNvPr id="6148"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6149"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714625"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a:solidFill>
                  <a:srgbClr val="000099"/>
                </a:solidFill>
                <a:latin typeface="Arial" pitchFamily="34" charset="0"/>
                <a:ea typeface="標楷體" pitchFamily="65" charset="-120"/>
              </a:rPr>
              <a:t>Part 1</a:t>
            </a:r>
            <a:endParaRPr kumimoji="1" lang="zh-TW" altLang="en-US" sz="2400" b="0">
              <a:solidFill>
                <a:srgbClr val="000099"/>
              </a:solidFill>
              <a:latin typeface="Arial" pitchFamily="34" charset="0"/>
              <a:ea typeface="標楷體" pitchFamily="65" charset="-120"/>
            </a:endParaRPr>
          </a:p>
        </p:txBody>
      </p:sp>
    </p:spTree>
    <p:custDataLst>
      <p:tags r:id="rId1"/>
    </p:custDataLst>
  </p:cSld>
  <p:clrMapOvr>
    <a:masterClrMapping/>
  </p:clrMapOvr>
  <p:transition advTm="218"/>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4627"/>
                                        </p:tgtEl>
                                        <p:attrNameLst>
                                          <p:attrName>style.visibility</p:attrName>
                                        </p:attrNameLst>
                                      </p:cBhvr>
                                      <p:to>
                                        <p:strVal val="visible"/>
                                      </p:to>
                                    </p:set>
                                    <p:anim calcmode="discrete" valueType="clr">
                                      <p:cBhvr override="childStyle">
                                        <p:cTn id="7" dur="80"/>
                                        <p:tgtEl>
                                          <p:spTgt spid="1546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4627"/>
                                        </p:tgtEl>
                                        <p:attrNameLst>
                                          <p:attrName>fillcolor</p:attrName>
                                        </p:attrNameLst>
                                      </p:cBhvr>
                                      <p:tavLst>
                                        <p:tav tm="0">
                                          <p:val>
                                            <p:clrVal>
                                              <a:schemeClr val="accent2"/>
                                            </p:clrVal>
                                          </p:val>
                                        </p:tav>
                                        <p:tav tm="50000">
                                          <p:val>
                                            <p:clrVal>
                                              <a:schemeClr val="hlink"/>
                                            </p:clrVal>
                                          </p:val>
                                        </p:tav>
                                      </p:tavLst>
                                    </p:anim>
                                    <p:set>
                                      <p:cBhvr>
                                        <p:cTn id="9" dur="80"/>
                                        <p:tgtEl>
                                          <p:spTgt spid="154627"/>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3851275" y="1295400"/>
            <a:ext cx="18049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結論</a:t>
            </a:r>
          </a:p>
        </p:txBody>
      </p:sp>
      <p:sp>
        <p:nvSpPr>
          <p:cNvPr id="32771" name="Text Box 4"/>
          <p:cNvSpPr txBox="1">
            <a:spLocks noChangeArrowheads="1"/>
          </p:cNvSpPr>
          <p:nvPr/>
        </p:nvSpPr>
        <p:spPr bwMode="auto">
          <a:xfrm>
            <a:off x="0" y="2209800"/>
            <a:ext cx="91440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buFontTx/>
              <a:buChar char="•"/>
            </a:pPr>
            <a:r>
              <a:rPr kumimoji="1" lang="zh-TW" altLang="zh-TW" sz="3200" b="0" dirty="0">
                <a:latin typeface="標楷體" pitchFamily="65" charset="-120"/>
                <a:ea typeface="標楷體" pitchFamily="65" charset="-120"/>
              </a:rPr>
              <a:t>哪些人和單位守護人文學研究的大門</a:t>
            </a:r>
            <a:r>
              <a:rPr kumimoji="1" lang="en-US" altLang="zh-TW" sz="3200" b="0" dirty="0">
                <a:latin typeface="標楷體" pitchFamily="65" charset="-120"/>
                <a:ea typeface="標楷體" pitchFamily="65" charset="-120"/>
              </a:rPr>
              <a:t>?</a:t>
            </a:r>
          </a:p>
          <a:p>
            <a:pPr algn="l">
              <a:buFontTx/>
              <a:buChar char="•"/>
            </a:pPr>
            <a:r>
              <a:rPr kumimoji="1" lang="zh-TW" altLang="en-US" sz="3200" b="0" dirty="0">
                <a:latin typeface="標楷體" pitchFamily="65" charset="-120"/>
                <a:ea typeface="標楷體" pitchFamily="65" charset="-120"/>
              </a:rPr>
              <a:t>可以是任何人。</a:t>
            </a:r>
          </a:p>
          <a:p>
            <a:pPr algn="l">
              <a:buFontTx/>
              <a:buChar char="•"/>
            </a:pPr>
            <a:endParaRPr kumimoji="1" lang="zh-TW" altLang="en-US" sz="3200" b="0" dirty="0">
              <a:latin typeface="標楷體" pitchFamily="65" charset="-120"/>
              <a:ea typeface="標楷體" pitchFamily="65" charset="-120"/>
            </a:endParaRPr>
          </a:p>
          <a:p>
            <a:pPr algn="l">
              <a:buFontTx/>
              <a:buChar char="•"/>
            </a:pPr>
            <a:r>
              <a:rPr kumimoji="1" lang="zh-TW" altLang="en-US" sz="3200" b="0" dirty="0">
                <a:latin typeface="標楷體" pitchFamily="65" charset="-120"/>
                <a:ea typeface="標楷體" pitchFamily="65" charset="-120"/>
              </a:rPr>
              <a:t>什麼團體總是持續保持人文學研究大門的開啟</a:t>
            </a:r>
            <a:r>
              <a:rPr kumimoji="1" lang="en-US" altLang="zh-TW" sz="3200" b="0" dirty="0">
                <a:latin typeface="標楷體" pitchFamily="65" charset="-120"/>
                <a:ea typeface="標楷體" pitchFamily="65" charset="-120"/>
              </a:rPr>
              <a:t>?</a:t>
            </a:r>
          </a:p>
          <a:p>
            <a:pPr algn="l">
              <a:buFontTx/>
              <a:buChar char="•"/>
            </a:pPr>
            <a:r>
              <a:rPr kumimoji="1" lang="zh-TW" altLang="en-US" sz="3200" b="0" dirty="0">
                <a:latin typeface="標楷體" pitchFamily="65" charset="-120"/>
                <a:ea typeface="標楷體" pitchFamily="65" charset="-120"/>
              </a:rPr>
              <a:t>美國圖書館協會、美國檔案學會</a:t>
            </a:r>
            <a:endParaRPr kumimoji="1" lang="en-US" altLang="zh-TW" sz="3200" b="0" dirty="0">
              <a:solidFill>
                <a:schemeClr val="tx2"/>
              </a:solidFill>
              <a:latin typeface="標楷體" pitchFamily="65" charset="-120"/>
              <a:ea typeface="標楷體" pitchFamily="65" charset="-120"/>
            </a:endParaRPr>
          </a:p>
        </p:txBody>
      </p:sp>
      <p:sp>
        <p:nvSpPr>
          <p:cNvPr id="32773" name="Line 6"/>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32774" name="Line 7"/>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879725"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a:t>
            </a:r>
            <a:r>
              <a:rPr kumimoji="1" lang="en-US" altLang="zh-TW" sz="2400" b="0" dirty="0" smtClean="0">
                <a:solidFill>
                  <a:srgbClr val="000099"/>
                </a:solidFill>
                <a:latin typeface="Arial" pitchFamily="34" charset="0"/>
                <a:ea typeface="標楷體" pitchFamily="65" charset="-120"/>
              </a:rPr>
              <a:t>7 </a:t>
            </a:r>
            <a:r>
              <a:rPr kumimoji="1" lang="zh-TW" altLang="en-US" sz="2400" b="0" dirty="0" smtClean="0">
                <a:solidFill>
                  <a:srgbClr val="000099"/>
                </a:solidFill>
                <a:latin typeface="Arial" pitchFamily="34" charset="0"/>
                <a:ea typeface="標楷體" pitchFamily="65" charset="-120"/>
              </a:rPr>
              <a:t>結論</a:t>
            </a:r>
            <a:endParaRPr kumimoji="1" lang="zh-TW" altLang="en-US" sz="2400" b="0" dirty="0">
              <a:solidFill>
                <a:srgbClr val="000099"/>
              </a:solidFill>
              <a:latin typeface="Arial" pitchFamily="34" charset="0"/>
              <a:ea typeface="標楷體" pitchFamily="65" charset="-120"/>
            </a:endParaRPr>
          </a:p>
        </p:txBody>
      </p:sp>
      <p:pic>
        <p:nvPicPr>
          <p:cNvPr id="14338" name="Picture 2" descr="C:\Users\user\AppData\Local\Microsoft\Windows\Temporary Internet Files\Content.IE5\J0VMHGBF\MC90043316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4738688"/>
            <a:ext cx="2624702" cy="19697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17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6371"/>
                                        </p:tgtEl>
                                        <p:attrNameLst>
                                          <p:attrName>style.visibility</p:attrName>
                                        </p:attrNameLst>
                                      </p:cBhvr>
                                      <p:to>
                                        <p:strVal val="visible"/>
                                      </p:to>
                                    </p:set>
                                    <p:anim calcmode="discrete" valueType="clr">
                                      <p:cBhvr override="childStyle">
                                        <p:cTn id="7" dur="80"/>
                                        <p:tgtEl>
                                          <p:spTgt spid="1863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6371"/>
                                        </p:tgtEl>
                                        <p:attrNameLst>
                                          <p:attrName>fillcolor</p:attrName>
                                        </p:attrNameLst>
                                      </p:cBhvr>
                                      <p:tavLst>
                                        <p:tav tm="0">
                                          <p:val>
                                            <p:clrVal>
                                              <a:schemeClr val="accent2"/>
                                            </p:clrVal>
                                          </p:val>
                                        </p:tav>
                                        <p:tav tm="50000">
                                          <p:val>
                                            <p:clrVal>
                                              <a:schemeClr val="hlink"/>
                                            </p:clrVal>
                                          </p:val>
                                        </p:tav>
                                      </p:tavLst>
                                    </p:anim>
                                    <p:set>
                                      <p:cBhvr>
                                        <p:cTn id="9" dur="80"/>
                                        <p:tgtEl>
                                          <p:spTgt spid="186371"/>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6"/>
          <p:cNvSpPr>
            <a:spLocks noGrp="1" noChangeArrowheads="1"/>
          </p:cNvSpPr>
          <p:nvPr>
            <p:ph type="title" idx="4294967295"/>
          </p:nvPr>
        </p:nvSpPr>
        <p:spPr>
          <a:xfrm>
            <a:off x="1007269" y="332656"/>
            <a:ext cx="7200900" cy="692150"/>
          </a:xfrm>
        </p:spPr>
        <p:txBody>
          <a:bodyPr/>
          <a:lstStyle/>
          <a:p>
            <a:pPr algn="ctr" eaLnBrk="1" hangingPunct="1"/>
            <a:r>
              <a:rPr lang="zh-TW" altLang="en-US" sz="3600" dirty="0" smtClean="0">
                <a:solidFill>
                  <a:srgbClr val="663300"/>
                </a:solidFill>
                <a:ea typeface="標楷體" pitchFamily="65" charset="-120"/>
              </a:rPr>
              <a:t>參考資源來源</a:t>
            </a:r>
          </a:p>
        </p:txBody>
      </p:sp>
      <p:pic>
        <p:nvPicPr>
          <p:cNvPr id="15363" name="Picture 3" descr="C:\Users\user\AppData\Local\Microsoft\Windows\Temporary Internet Files\Content.IE5\QWV7RXI8\MC90043306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776" y="20396"/>
            <a:ext cx="9170776" cy="6831023"/>
          </a:xfrm>
          <a:prstGeom prst="rect">
            <a:avLst/>
          </a:prstGeom>
          <a:noFill/>
          <a:extLst>
            <a:ext uri="{909E8E84-426E-40DD-AFC4-6F175D3DCCD1}">
              <a14:hiddenFill xmlns:a14="http://schemas.microsoft.com/office/drawing/2010/main" xmlns="">
                <a:solidFill>
                  <a:srgbClr val="FFFFFF"/>
                </a:solidFill>
              </a14:hiddenFill>
            </a:ext>
          </a:extLst>
        </p:spPr>
      </p:pic>
      <p:sp>
        <p:nvSpPr>
          <p:cNvPr id="33795" name="Text Box 11"/>
          <p:cNvSpPr txBox="1">
            <a:spLocks noChangeArrowheads="1"/>
          </p:cNvSpPr>
          <p:nvPr/>
        </p:nvSpPr>
        <p:spPr bwMode="auto">
          <a:xfrm>
            <a:off x="447675" y="120808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endParaRPr lang="zh-TW" altLang="en-US" sz="2400"/>
          </a:p>
        </p:txBody>
      </p:sp>
      <p:sp>
        <p:nvSpPr>
          <p:cNvPr id="33796" name="Text Box 12"/>
          <p:cNvSpPr txBox="1">
            <a:spLocks noChangeArrowheads="1"/>
          </p:cNvSpPr>
          <p:nvPr/>
        </p:nvSpPr>
        <p:spPr bwMode="auto">
          <a:xfrm>
            <a:off x="539750" y="1604963"/>
            <a:ext cx="8135938"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r>
              <a:rPr lang="en-US" altLang="zh-TW" sz="2400" b="0" dirty="0">
                <a:latin typeface="標楷體" pitchFamily="65" charset="-120"/>
                <a:ea typeface="標楷體" pitchFamily="65" charset="-120"/>
              </a:rPr>
              <a:t>1.Vatican Secret Archives. from </a:t>
            </a:r>
            <a:r>
              <a:rPr lang="en-US" altLang="zh-TW" sz="2400" b="0" dirty="0">
                <a:latin typeface="標楷體" pitchFamily="65" charset="-120"/>
                <a:ea typeface="標楷體" pitchFamily="65" charset="-120"/>
                <a:hlinkClick r:id="rId3"/>
              </a:rPr>
              <a:t>http://asv.vatican.va/home_en.htm</a:t>
            </a:r>
            <a:r>
              <a:rPr lang="en-US" altLang="zh-TW" sz="2400" b="0" dirty="0">
                <a:latin typeface="標楷體" pitchFamily="65" charset="-120"/>
                <a:ea typeface="標楷體" pitchFamily="65" charset="-120"/>
              </a:rPr>
              <a:t/>
            </a:r>
            <a:br>
              <a:rPr lang="en-US" altLang="zh-TW" sz="2400" b="0" dirty="0">
                <a:latin typeface="標楷體" pitchFamily="65" charset="-120"/>
                <a:ea typeface="標楷體" pitchFamily="65" charset="-120"/>
              </a:rPr>
            </a:br>
            <a:endParaRPr lang="en-US" altLang="zh-TW" sz="2400" b="0" dirty="0">
              <a:latin typeface="標楷體" pitchFamily="65" charset="-120"/>
              <a:ea typeface="標楷體" pitchFamily="65" charset="-120"/>
            </a:endParaRPr>
          </a:p>
          <a:p>
            <a:r>
              <a:rPr lang="en-US" altLang="zh-TW" sz="2400" b="0" dirty="0">
                <a:latin typeface="標楷體" pitchFamily="65" charset="-120"/>
                <a:ea typeface="標楷體" pitchFamily="65" charset="-120"/>
              </a:rPr>
              <a:t>2.J.D. Salinger-Wikipedia. from </a:t>
            </a:r>
            <a:r>
              <a:rPr lang="en-US" altLang="zh-TW" sz="2400" b="0" dirty="0">
                <a:latin typeface="標楷體" pitchFamily="65" charset="-120"/>
                <a:ea typeface="標楷體" pitchFamily="65" charset="-120"/>
                <a:hlinkClick r:id="rId4"/>
              </a:rPr>
              <a:t>http://en.wikipedia.org/wiki/J._D._Salinger</a:t>
            </a:r>
            <a:endParaRPr lang="en-US" altLang="zh-TW" sz="2400" b="0" dirty="0">
              <a:latin typeface="標楷體" pitchFamily="65" charset="-120"/>
              <a:ea typeface="標楷體" pitchFamily="65" charset="-120"/>
            </a:endParaRPr>
          </a:p>
          <a:p>
            <a:r>
              <a:rPr lang="en-US" altLang="zh-TW" sz="2400" b="0" dirty="0">
                <a:latin typeface="標楷體" pitchFamily="65" charset="-120"/>
                <a:ea typeface="標楷體" pitchFamily="65" charset="-120"/>
              </a:rPr>
              <a:t>3.Albert C. Barnes-Wikipedia. from</a:t>
            </a:r>
            <a:r>
              <a:rPr lang="en-US" altLang="zh-TW" dirty="0"/>
              <a:t> </a:t>
            </a:r>
            <a:endParaRPr lang="en-US" altLang="zh-TW" sz="2400" b="0" dirty="0">
              <a:latin typeface="標楷體" pitchFamily="65" charset="-120"/>
              <a:ea typeface="標楷體" pitchFamily="65" charset="-120"/>
            </a:endParaRPr>
          </a:p>
          <a:p>
            <a:r>
              <a:rPr lang="en-US" altLang="zh-TW" sz="2400" b="0" dirty="0">
                <a:latin typeface="標楷體" pitchFamily="65" charset="-120"/>
                <a:ea typeface="標楷體" pitchFamily="65" charset="-120"/>
                <a:hlinkClick r:id="rId5"/>
              </a:rPr>
              <a:t>http://en.wikipedia.org/wiki/Albert_C._Barnes</a:t>
            </a:r>
            <a:br>
              <a:rPr lang="en-US" altLang="zh-TW" sz="2400" b="0" dirty="0">
                <a:latin typeface="標楷體" pitchFamily="65" charset="-120"/>
                <a:ea typeface="標楷體" pitchFamily="65" charset="-120"/>
                <a:hlinkClick r:id="rId5"/>
              </a:rPr>
            </a:br>
            <a:endParaRPr lang="en-US" altLang="zh-TW" sz="2400" b="0" dirty="0">
              <a:latin typeface="標楷體" pitchFamily="65" charset="-120"/>
              <a:ea typeface="標楷體" pitchFamily="65" charset="-120"/>
              <a:hlinkClick r:id="rId5"/>
            </a:endParaRPr>
          </a:p>
          <a:p>
            <a:r>
              <a:rPr lang="en-US" altLang="zh-TW" sz="2400" b="0" dirty="0">
                <a:latin typeface="標楷體" pitchFamily="65" charset="-120"/>
                <a:ea typeface="標楷體" pitchFamily="65" charset="-120"/>
              </a:rPr>
              <a:t>4.The Barnes Foundation </a:t>
            </a:r>
            <a:r>
              <a:rPr lang="en-US" altLang="zh-TW" sz="2400" b="0" dirty="0">
                <a:latin typeface="標楷體" pitchFamily="65" charset="-120"/>
                <a:ea typeface="標楷體" pitchFamily="65" charset="-120"/>
                <a:hlinkClick r:id="rId6"/>
              </a:rPr>
              <a:t>http://www.barnesfoundation.org/index.html </a:t>
            </a:r>
            <a:endParaRPr lang="en-US" altLang="zh-TW" sz="2400" b="0" dirty="0">
              <a:latin typeface="標楷體" pitchFamily="65" charset="-120"/>
              <a:ea typeface="標楷體" pitchFamily="65" charset="-120"/>
            </a:endParaRPr>
          </a:p>
        </p:txBody>
      </p:sp>
    </p:spTree>
  </p:cSld>
  <p:clrMapOvr>
    <a:masterClrMapping/>
  </p:clrMapOvr>
  <p:transition advTm="1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Program Files (x86)\Microsoft Office\MEDIA\CAGCAT10\j0149887.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535675"/>
            <a:ext cx="2699497"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117763" name="Text Box 3"/>
          <p:cNvSpPr txBox="1">
            <a:spLocks noChangeArrowheads="1"/>
          </p:cNvSpPr>
          <p:nvPr/>
        </p:nvSpPr>
        <p:spPr bwMode="auto">
          <a:xfrm>
            <a:off x="664064" y="2204864"/>
            <a:ext cx="8229600" cy="3416320"/>
          </a:xfrm>
          <a:prstGeom prst="rect">
            <a:avLst/>
          </a:prstGeom>
          <a:noFill/>
          <a:ln w="9525">
            <a:noFill/>
            <a:miter lim="800000"/>
            <a:headEnd/>
            <a:tailEnd/>
          </a:ln>
          <a:effectLst/>
        </p:spPr>
        <p:txBody>
          <a:bodyPr>
            <a:spAutoFit/>
          </a:bodyPr>
          <a:lstStyle/>
          <a:p>
            <a:pPr eaLnBrk="1" hangingPunct="1">
              <a:spcBef>
                <a:spcPct val="50000"/>
              </a:spcBef>
              <a:defRPr/>
            </a:pPr>
            <a:r>
              <a:rPr kumimoji="1" lang="en-US" altLang="zh-TW"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a typeface="標楷體" pitchFamily="65" charset="-120"/>
              </a:rPr>
              <a:t>THE </a:t>
            </a:r>
            <a:r>
              <a:rPr kumimoji="1" lang="en-US" altLang="zh-TW"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a typeface="標楷體" pitchFamily="65" charset="-120"/>
              </a:rPr>
              <a:t>END</a:t>
            </a:r>
          </a:p>
          <a:p>
            <a:pPr eaLnBrk="1" hangingPunct="1">
              <a:spcBef>
                <a:spcPct val="50000"/>
              </a:spcBef>
              <a:defRPr/>
            </a:pPr>
            <a:endParaRPr kumimoji="1" lang="en-US" altLang="zh-TW"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a typeface="標楷體" pitchFamily="65" charset="-120"/>
            </a:endParaRPr>
          </a:p>
          <a:p>
            <a:pPr eaLnBrk="1" hangingPunct="1">
              <a:spcBef>
                <a:spcPct val="50000"/>
              </a:spcBef>
              <a:defRPr/>
            </a:pPr>
            <a:r>
              <a:rPr kumimoji="1" lang="en-US" altLang="zh-TW" b="0" i="1" dirty="0">
                <a:solidFill>
                  <a:srgbClr val="FF3399"/>
                </a:solidFill>
                <a:effectLst>
                  <a:outerShdw blurRad="38100" dist="38100" dir="2700000" algn="tl">
                    <a:srgbClr val="C0C0C0"/>
                  </a:outerShdw>
                </a:effectLst>
                <a:latin typeface="Book Antiqua" pitchFamily="18" charset="0"/>
              </a:rPr>
              <a:t>Thank </a:t>
            </a:r>
            <a:r>
              <a:rPr kumimoji="1" lang="en-US" altLang="zh-TW" b="0" i="1" dirty="0" smtClean="0">
                <a:solidFill>
                  <a:srgbClr val="FF3399"/>
                </a:solidFill>
                <a:effectLst>
                  <a:outerShdw blurRad="38100" dist="38100" dir="2700000" algn="tl">
                    <a:srgbClr val="C0C0C0"/>
                  </a:outerShdw>
                </a:effectLst>
                <a:latin typeface="Book Antiqua" pitchFamily="18" charset="0"/>
              </a:rPr>
              <a:t>you</a:t>
            </a:r>
            <a:endParaRPr kumimoji="1" lang="en-US" altLang="zh-TW" i="1" dirty="0">
              <a:solidFill>
                <a:srgbClr val="FF66CC"/>
              </a:solidFill>
              <a:latin typeface="Arial"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fade">
                                      <p:cBhvr>
                                        <p:cTn id="7" dur="2000"/>
                                        <p:tgtEl>
                                          <p:spTgt spid="117763"/>
                                        </p:tgtEl>
                                      </p:cBhvr>
                                    </p:animEffect>
                                  </p:childTnLst>
                                </p:cTn>
                              </p:par>
                            </p:childTnLst>
                          </p:cTn>
                        </p:par>
                        <p:par>
                          <p:cTn id="8" fill="hold" nodeType="afterGroup">
                            <p:stCondLst>
                              <p:cond delay="2000"/>
                            </p:stCondLst>
                            <p:childTnLst>
                              <p:par>
                                <p:cTn id="9" presetID="23" presetClass="emph" presetSubtype="0" fill="hold" grpId="0" nodeType="afterEffect">
                                  <p:stCondLst>
                                    <p:cond delay="0"/>
                                  </p:stCondLst>
                                  <p:childTnLst>
                                    <p:animClr clrSpc="hsl" dir="cw">
                                      <p:cBhvr override="childStyle">
                                        <p:cTn id="10" dur="500" fill="hold"/>
                                        <p:tgtEl>
                                          <p:spTgt spid="117763"/>
                                        </p:tgtEl>
                                        <p:attrNameLst>
                                          <p:attrName>style.color</p:attrName>
                                        </p:attrNameLst>
                                      </p:cBhvr>
                                      <p:by>
                                        <p:hsl h="10842353" s="0" l="0"/>
                                      </p:by>
                                    </p:animClr>
                                    <p:animClr clrSpc="hsl" dir="cw">
                                      <p:cBhvr>
                                        <p:cTn id="11" dur="500" fill="hold"/>
                                        <p:tgtEl>
                                          <p:spTgt spid="117763"/>
                                        </p:tgtEl>
                                        <p:attrNameLst>
                                          <p:attrName>fillcolor</p:attrName>
                                        </p:attrNameLst>
                                      </p:cBhvr>
                                      <p:by>
                                        <p:hsl h="10842353" s="0" l="0"/>
                                      </p:by>
                                    </p:animClr>
                                    <p:animClr clrSpc="hsl" dir="cw">
                                      <p:cBhvr>
                                        <p:cTn id="12" dur="500" fill="hold"/>
                                        <p:tgtEl>
                                          <p:spTgt spid="117763"/>
                                        </p:tgtEl>
                                        <p:attrNameLst>
                                          <p:attrName>stroke.color</p:attrName>
                                        </p:attrNameLst>
                                      </p:cBhvr>
                                      <p:by>
                                        <p:hsl h="10842353" s="0" l="0"/>
                                      </p:by>
                                    </p:animClr>
                                    <p:set>
                                      <p:cBhvr>
                                        <p:cTn id="13" dur="500" fill="hold"/>
                                        <p:tgtEl>
                                          <p:spTgt spid="1177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3"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4" name="Picture 9" descr="快照 2009-10-07 02-34-0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3181" y="1052513"/>
            <a:ext cx="8392817" cy="5252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5" name="Text Box 3"/>
          <p:cNvSpPr txBox="1">
            <a:spLocks noChangeArrowheads="1"/>
          </p:cNvSpPr>
          <p:nvPr/>
        </p:nvSpPr>
        <p:spPr bwMode="auto">
          <a:xfrm>
            <a:off x="3286125" y="1285875"/>
            <a:ext cx="25717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dirty="0">
                <a:solidFill>
                  <a:schemeClr val="bg1"/>
                </a:solidFill>
                <a:latin typeface="Arial" pitchFamily="34" charset="0"/>
                <a:ea typeface="標楷體" pitchFamily="65" charset="-120"/>
              </a:rPr>
              <a:t>死海古卷</a:t>
            </a:r>
            <a:endParaRPr kumimoji="1" lang="en-US" altLang="zh-TW" sz="3600" dirty="0">
              <a:solidFill>
                <a:schemeClr val="bg1"/>
              </a:solidFill>
              <a:latin typeface="Arial" pitchFamily="34" charset="0"/>
              <a:ea typeface="標楷體" pitchFamily="65" charset="-120"/>
            </a:endParaRPr>
          </a:p>
        </p:txBody>
      </p:sp>
      <p:sp>
        <p:nvSpPr>
          <p:cNvPr id="7171" name="Text Box 4"/>
          <p:cNvSpPr txBox="1">
            <a:spLocks noChangeArrowheads="1"/>
          </p:cNvSpPr>
          <p:nvPr/>
        </p:nvSpPr>
        <p:spPr bwMode="auto">
          <a:xfrm>
            <a:off x="795906" y="3212976"/>
            <a:ext cx="7487369"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r>
              <a:rPr kumimoji="1" lang="zh-TW" altLang="en-US" sz="2800" dirty="0">
                <a:solidFill>
                  <a:schemeClr val="bg1"/>
                </a:solidFill>
                <a:effectLst>
                  <a:outerShdw blurRad="38100" dist="38100" dir="2700000" algn="tl">
                    <a:srgbClr val="000000">
                      <a:alpha val="43137"/>
                    </a:srgbClr>
                  </a:outerShdw>
                </a:effectLst>
                <a:ea typeface="標楷體" pitchFamily="65" charset="-120"/>
              </a:rPr>
              <a:t>     </a:t>
            </a:r>
            <a:r>
              <a:rPr kumimoji="1" lang="zh-TW"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為目前最古老的希伯來文聖經抄本</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舊約</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，除了</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聖經</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以斯帖記</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以外的</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舊約全書</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全部內容都能在死海古卷中找到，還含有一些今天雖然被天主教承認、但被基督教新教認為是外典的經卷，此外，當中也有一些不是</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聖經</a:t>
            </a:r>
            <a:r>
              <a:rPr kumimoji="1" lang="en-US" altLang="zh-TW"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a:t>
            </a:r>
            <a:r>
              <a:rPr kumimoji="1" lang="zh-TW" altLang="en-US" sz="2800" dirty="0">
                <a:solidFill>
                  <a:schemeClr val="bg1"/>
                </a:solidFill>
                <a:effectLst>
                  <a:outerShdw blurRad="38100" dist="38100" dir="2700000" algn="tl">
                    <a:srgbClr val="000000">
                      <a:alpha val="43137"/>
                    </a:srgbClr>
                  </a:outerShdw>
                </a:effectLst>
                <a:latin typeface="標楷體" pitchFamily="65" charset="-120"/>
                <a:ea typeface="標楷體" pitchFamily="65" charset="-120"/>
              </a:rPr>
              <a:t>的文獻</a:t>
            </a:r>
            <a:r>
              <a:rPr kumimoji="1" lang="zh-TW" altLang="en-US" sz="2800" dirty="0">
                <a:effectLst>
                  <a:outerShdw blurRad="38100" dist="38100" dir="2700000" algn="tl">
                    <a:srgbClr val="000000">
                      <a:alpha val="43137"/>
                    </a:srgbClr>
                  </a:outerShdw>
                </a:effectLst>
                <a:latin typeface="標楷體" pitchFamily="65" charset="-120"/>
                <a:ea typeface="標楷體" pitchFamily="65" charset="-120"/>
              </a:rPr>
              <a:t>。</a:t>
            </a:r>
            <a:endParaRPr kumimoji="1" lang="zh-TW" altLang="en-US" sz="2400" dirty="0">
              <a:solidFill>
                <a:srgbClr val="3333FF"/>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7172"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7173"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8" name="AutoShape 33"/>
          <p:cNvSpPr>
            <a:spLocks noChangeArrowheads="1"/>
          </p:cNvSpPr>
          <p:nvPr/>
        </p:nvSpPr>
        <p:spPr bwMode="auto">
          <a:xfrm>
            <a:off x="2714625"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a:solidFill>
                  <a:srgbClr val="000099"/>
                </a:solidFill>
                <a:latin typeface="Arial" pitchFamily="34" charset="0"/>
                <a:ea typeface="標楷體" pitchFamily="65" charset="-120"/>
              </a:rPr>
              <a:t>Part 1</a:t>
            </a:r>
            <a:endParaRPr kumimoji="1" lang="zh-TW" altLang="en-US" sz="2400" b="0">
              <a:solidFill>
                <a:srgbClr val="000099"/>
              </a:solidFill>
              <a:latin typeface="Arial" pitchFamily="34" charset="0"/>
              <a:ea typeface="標楷體" pitchFamily="65" charset="-120"/>
            </a:endParaRPr>
          </a:p>
        </p:txBody>
      </p:sp>
    </p:spTree>
    <p:custDataLst>
      <p:tags r:id="rId1"/>
    </p:custDataLst>
  </p:cSld>
  <p:clrMapOvr>
    <a:masterClrMapping/>
  </p:clrMapOvr>
  <p:transition advTm="57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7395"/>
                                        </p:tgtEl>
                                        <p:attrNameLst>
                                          <p:attrName>style.visibility</p:attrName>
                                        </p:attrNameLst>
                                      </p:cBhvr>
                                      <p:to>
                                        <p:strVal val="visible"/>
                                      </p:to>
                                    </p:set>
                                    <p:anim calcmode="discrete" valueType="clr">
                                      <p:cBhvr override="childStyle">
                                        <p:cTn id="7" dur="80"/>
                                        <p:tgtEl>
                                          <p:spTgt spid="1873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7395"/>
                                        </p:tgtEl>
                                        <p:attrNameLst>
                                          <p:attrName>fillcolor</p:attrName>
                                        </p:attrNameLst>
                                      </p:cBhvr>
                                      <p:tavLst>
                                        <p:tav tm="0">
                                          <p:val>
                                            <p:clrVal>
                                              <a:schemeClr val="accent2"/>
                                            </p:clrVal>
                                          </p:val>
                                        </p:tav>
                                        <p:tav tm="50000">
                                          <p:val>
                                            <p:clrVal>
                                              <a:schemeClr val="hlink"/>
                                            </p:clrVal>
                                          </p:val>
                                        </p:tav>
                                      </p:tavLst>
                                    </p:anim>
                                    <p:set>
                                      <p:cBhvr>
                                        <p:cTn id="9" dur="80"/>
                                        <p:tgtEl>
                                          <p:spTgt spid="187395"/>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8"/>
                                        </p:tgtEl>
                                        <p:attrNameLst>
                                          <p:attrName>ppt_x</p:attrName>
                                          <p:attrName>ppt_y</p:attrName>
                                        </p:attrNameLst>
                                      </p:cBhvr>
                                    </p:animMotion>
                                    <p:animRot by="1500000">
                                      <p:cBhvr>
                                        <p:cTn id="12" dur="125" fill="hold">
                                          <p:stCondLst>
                                            <p:cond delay="0"/>
                                          </p:stCondLst>
                                        </p:cTn>
                                        <p:tgtEl>
                                          <p:spTgt spid="8"/>
                                        </p:tgtEl>
                                        <p:attrNameLst>
                                          <p:attrName>r</p:attrName>
                                        </p:attrNameLst>
                                      </p:cBhvr>
                                    </p:animRot>
                                    <p:animRot by="-1500000">
                                      <p:cBhvr>
                                        <p:cTn id="13" dur="125" fill="hold">
                                          <p:stCondLst>
                                            <p:cond delay="125"/>
                                          </p:stCondLst>
                                        </p:cTn>
                                        <p:tgtEl>
                                          <p:spTgt spid="8"/>
                                        </p:tgtEl>
                                        <p:attrNameLst>
                                          <p:attrName>r</p:attrName>
                                        </p:attrNameLst>
                                      </p:cBhvr>
                                    </p:animRot>
                                    <p:animRot by="-1500000">
                                      <p:cBhvr>
                                        <p:cTn id="14" dur="125" fill="hold">
                                          <p:stCondLst>
                                            <p:cond delay="250"/>
                                          </p:stCondLst>
                                        </p:cTn>
                                        <p:tgtEl>
                                          <p:spTgt spid="8"/>
                                        </p:tgtEl>
                                        <p:attrNameLst>
                                          <p:attrName>r</p:attrName>
                                        </p:attrNameLst>
                                      </p:cBhvr>
                                    </p:animRot>
                                    <p:animRot by="1500000">
                                      <p:cBhvr>
                                        <p:cTn id="1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2214563" y="1285875"/>
            <a:ext cx="459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eaLnBrk="1" hangingPunct="1">
              <a:spcBef>
                <a:spcPct val="50000"/>
              </a:spcBef>
            </a:pPr>
            <a:r>
              <a:rPr kumimoji="1" lang="zh-TW" altLang="en-US" sz="3600" dirty="0">
                <a:solidFill>
                  <a:srgbClr val="FF0000"/>
                </a:solidFill>
                <a:latin typeface="Arial" pitchFamily="34" charset="0"/>
                <a:ea typeface="標楷體" pitchFamily="65" charset="-120"/>
              </a:rPr>
              <a:t>死海古卷</a:t>
            </a:r>
            <a:endParaRPr kumimoji="1" lang="en-US" altLang="zh-TW" sz="3600" dirty="0">
              <a:solidFill>
                <a:srgbClr val="FF0000"/>
              </a:solidFill>
              <a:latin typeface="Arial" pitchFamily="34" charset="0"/>
              <a:ea typeface="標楷體" pitchFamily="65" charset="-120"/>
            </a:endParaRPr>
          </a:p>
        </p:txBody>
      </p:sp>
      <p:sp>
        <p:nvSpPr>
          <p:cNvPr id="8195" name="Text Box 4"/>
          <p:cNvSpPr txBox="1">
            <a:spLocks noChangeArrowheads="1"/>
          </p:cNvSpPr>
          <p:nvPr/>
        </p:nvSpPr>
        <p:spPr bwMode="auto">
          <a:xfrm>
            <a:off x="270102" y="1857374"/>
            <a:ext cx="3384550"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r>
              <a:rPr kumimoji="1" lang="zh-TW" altLang="en-US" sz="2800" dirty="0">
                <a:latin typeface="標楷體" pitchFamily="65" charset="-120"/>
                <a:ea typeface="標楷體" pitchFamily="65" charset="-120"/>
              </a:rPr>
              <a:t>    </a:t>
            </a:r>
            <a:r>
              <a:rPr kumimoji="1" lang="zh-TW" altLang="zh-TW" sz="2800" dirty="0">
                <a:latin typeface="標楷體" pitchFamily="65" charset="-120"/>
                <a:ea typeface="標楷體" pitchFamily="65" charset="-120"/>
              </a:rPr>
              <a:t>—</a:t>
            </a:r>
            <a:r>
              <a:rPr kumimoji="1" lang="zh-TW" altLang="en-US" sz="2800" b="0" dirty="0">
                <a:latin typeface="標楷體" pitchFamily="65" charset="-120"/>
                <a:ea typeface="標楷體" pitchFamily="65" charset="-120"/>
              </a:rPr>
              <a:t>此古卷出土於公元</a:t>
            </a:r>
            <a:r>
              <a:rPr kumimoji="1" lang="en-US" altLang="zh-TW" sz="2800" b="0" dirty="0">
                <a:latin typeface="標楷體" pitchFamily="65" charset="-120"/>
                <a:ea typeface="標楷體" pitchFamily="65" charset="-120"/>
              </a:rPr>
              <a:t>1947</a:t>
            </a:r>
            <a:r>
              <a:rPr kumimoji="1" lang="zh-TW" altLang="en-US" sz="2800" b="0" dirty="0">
                <a:latin typeface="標楷體" pitchFamily="65" charset="-120"/>
                <a:ea typeface="標楷體" pitchFamily="65" charset="-120"/>
              </a:rPr>
              <a:t>年的死海附近的庫姆蘭</a:t>
            </a:r>
            <a:r>
              <a:rPr kumimoji="1" lang="en-US" altLang="zh-TW" sz="2800" b="0" dirty="0">
                <a:latin typeface="標楷體" pitchFamily="65" charset="-120"/>
                <a:ea typeface="標楷體" pitchFamily="65" charset="-120"/>
              </a:rPr>
              <a:t>(Khirbet Qumran)</a:t>
            </a:r>
            <a:r>
              <a:rPr kumimoji="1" lang="zh-TW" altLang="en-US" sz="2800" b="0" dirty="0">
                <a:latin typeface="標楷體" pitchFamily="65" charset="-120"/>
                <a:ea typeface="標楷體" pitchFamily="65" charset="-120"/>
              </a:rPr>
              <a:t>，故名為死海古卷。古卷主要是羊皮紙，部分是紙莎草紙。抄寫的文字以希伯來文為主。</a:t>
            </a:r>
            <a:endParaRPr kumimoji="1" lang="zh-TW" altLang="en-US" sz="2400" dirty="0">
              <a:solidFill>
                <a:srgbClr val="3333FF"/>
              </a:solidFill>
              <a:latin typeface="標楷體" pitchFamily="65" charset="-120"/>
              <a:ea typeface="標楷體" pitchFamily="65" charset="-120"/>
            </a:endParaRPr>
          </a:p>
        </p:txBody>
      </p:sp>
      <p:sp>
        <p:nvSpPr>
          <p:cNvPr id="8196"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8197"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pic>
        <p:nvPicPr>
          <p:cNvPr id="8198" name="Picture 9" descr="快照 2009-10-07 02-33-0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9952" y="2106611"/>
            <a:ext cx="4379912"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Text Box 10"/>
          <p:cNvSpPr txBox="1">
            <a:spLocks noChangeArrowheads="1"/>
          </p:cNvSpPr>
          <p:nvPr/>
        </p:nvSpPr>
        <p:spPr bwMode="auto">
          <a:xfrm>
            <a:off x="487363" y="5661025"/>
            <a:ext cx="345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spcBef>
                <a:spcPct val="50000"/>
              </a:spcBef>
            </a:pPr>
            <a:r>
              <a:rPr lang="zh-TW" altLang="en-US" sz="2400">
                <a:latin typeface="標楷體" pitchFamily="65" charset="-120"/>
                <a:ea typeface="標楷體" pitchFamily="65" charset="-120"/>
              </a:rPr>
              <a:t>死海庫姆蘭峽谷</a:t>
            </a:r>
          </a:p>
        </p:txBody>
      </p:sp>
      <p:sp>
        <p:nvSpPr>
          <p:cNvPr id="9" name="AutoShape 33"/>
          <p:cNvSpPr>
            <a:spLocks noChangeArrowheads="1"/>
          </p:cNvSpPr>
          <p:nvPr/>
        </p:nvSpPr>
        <p:spPr bwMode="auto">
          <a:xfrm>
            <a:off x="2714625"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a:solidFill>
                  <a:srgbClr val="000099"/>
                </a:solidFill>
                <a:latin typeface="Arial" pitchFamily="34" charset="0"/>
                <a:ea typeface="標楷體" pitchFamily="65" charset="-120"/>
              </a:rPr>
              <a:t>Part 1</a:t>
            </a:r>
            <a:endParaRPr kumimoji="1" lang="zh-TW" altLang="en-US" sz="2400" b="0">
              <a:solidFill>
                <a:srgbClr val="000099"/>
              </a:solidFill>
              <a:latin typeface="Arial" pitchFamily="34" charset="0"/>
              <a:ea typeface="標楷體" pitchFamily="65" charset="-120"/>
            </a:endParaRPr>
          </a:p>
        </p:txBody>
      </p:sp>
    </p:spTree>
    <p:custDataLst>
      <p:tags r:id="rId1"/>
    </p:custDataLst>
  </p:cSld>
  <p:clrMapOvr>
    <a:masterClrMapping/>
  </p:clrMapOvr>
  <p:transition advTm="45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8419"/>
                                        </p:tgtEl>
                                        <p:attrNameLst>
                                          <p:attrName>style.visibility</p:attrName>
                                        </p:attrNameLst>
                                      </p:cBhvr>
                                      <p:to>
                                        <p:strVal val="visible"/>
                                      </p:to>
                                    </p:set>
                                    <p:anim calcmode="discrete" valueType="clr">
                                      <p:cBhvr override="childStyle">
                                        <p:cTn id="7" dur="80"/>
                                        <p:tgtEl>
                                          <p:spTgt spid="1884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8419"/>
                                        </p:tgtEl>
                                        <p:attrNameLst>
                                          <p:attrName>fillcolor</p:attrName>
                                        </p:attrNameLst>
                                      </p:cBhvr>
                                      <p:tavLst>
                                        <p:tav tm="0">
                                          <p:val>
                                            <p:clrVal>
                                              <a:schemeClr val="accent2"/>
                                            </p:clrVal>
                                          </p:val>
                                        </p:tav>
                                        <p:tav tm="50000">
                                          <p:val>
                                            <p:clrVal>
                                              <a:schemeClr val="hlink"/>
                                            </p:clrVal>
                                          </p:val>
                                        </p:tav>
                                      </p:tavLst>
                                    </p:anim>
                                    <p:set>
                                      <p:cBhvr>
                                        <p:cTn id="9" dur="80"/>
                                        <p:tgtEl>
                                          <p:spTgt spid="188419"/>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9"/>
                                        </p:tgtEl>
                                        <p:attrNameLst>
                                          <p:attrName>ppt_x</p:attrName>
                                          <p:attrName>ppt_y</p:attrName>
                                        </p:attrNameLst>
                                      </p:cBhvr>
                                    </p:animMotion>
                                    <p:animRot by="1500000">
                                      <p:cBhvr>
                                        <p:cTn id="12" dur="125" fill="hold">
                                          <p:stCondLst>
                                            <p:cond delay="0"/>
                                          </p:stCondLst>
                                        </p:cTn>
                                        <p:tgtEl>
                                          <p:spTgt spid="9"/>
                                        </p:tgtEl>
                                        <p:attrNameLst>
                                          <p:attrName>r</p:attrName>
                                        </p:attrNameLst>
                                      </p:cBhvr>
                                    </p:animRot>
                                    <p:animRot by="-1500000">
                                      <p:cBhvr>
                                        <p:cTn id="13" dur="125" fill="hold">
                                          <p:stCondLst>
                                            <p:cond delay="125"/>
                                          </p:stCondLst>
                                        </p:cTn>
                                        <p:tgtEl>
                                          <p:spTgt spid="9"/>
                                        </p:tgtEl>
                                        <p:attrNameLst>
                                          <p:attrName>r</p:attrName>
                                        </p:attrNameLst>
                                      </p:cBhvr>
                                    </p:animRot>
                                    <p:animRot by="-1500000">
                                      <p:cBhvr>
                                        <p:cTn id="14" dur="125" fill="hold">
                                          <p:stCondLst>
                                            <p:cond delay="250"/>
                                          </p:stCondLst>
                                        </p:cTn>
                                        <p:tgtEl>
                                          <p:spTgt spid="9"/>
                                        </p:tgtEl>
                                        <p:attrNameLst>
                                          <p:attrName>r</p:attrName>
                                        </p:attrNameLst>
                                      </p:cBhvr>
                                    </p:animRot>
                                    <p:animRot by="1500000">
                                      <p:cBhvr>
                                        <p:cTn id="15"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3" name="Text Box 3"/>
          <p:cNvSpPr txBox="1">
            <a:spLocks noChangeArrowheads="1"/>
          </p:cNvSpPr>
          <p:nvPr/>
        </p:nvSpPr>
        <p:spPr bwMode="auto">
          <a:xfrm>
            <a:off x="3429000" y="1214438"/>
            <a:ext cx="459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dirty="0">
                <a:solidFill>
                  <a:srgbClr val="FF0000"/>
                </a:solidFill>
                <a:latin typeface="Arial" pitchFamily="34" charset="0"/>
                <a:ea typeface="標楷體" pitchFamily="65" charset="-120"/>
              </a:rPr>
              <a:t>死海古卷</a:t>
            </a:r>
            <a:endParaRPr kumimoji="1" lang="en-US" altLang="zh-TW" sz="3600" dirty="0">
              <a:solidFill>
                <a:srgbClr val="FF0000"/>
              </a:solidFill>
              <a:latin typeface="Arial" pitchFamily="34" charset="0"/>
              <a:ea typeface="標楷體" pitchFamily="65" charset="-120"/>
            </a:endParaRPr>
          </a:p>
        </p:txBody>
      </p:sp>
      <p:sp>
        <p:nvSpPr>
          <p:cNvPr id="9219" name="Text Box 4"/>
          <p:cNvSpPr txBox="1">
            <a:spLocks noChangeArrowheads="1"/>
          </p:cNvSpPr>
          <p:nvPr/>
        </p:nvSpPr>
        <p:spPr bwMode="auto">
          <a:xfrm>
            <a:off x="3858567" y="1855788"/>
            <a:ext cx="4176713" cy="350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r>
              <a:rPr kumimoji="1" lang="zh-TW" altLang="en-US" sz="2800" dirty="0">
                <a:latin typeface="標楷體" pitchFamily="65" charset="-120"/>
                <a:ea typeface="標楷體" pitchFamily="65" charset="-120"/>
              </a:rPr>
              <a:t>    </a:t>
            </a:r>
            <a:r>
              <a:rPr kumimoji="1" lang="zh-TW" altLang="zh-TW" sz="2800" dirty="0">
                <a:latin typeface="標楷體" pitchFamily="65" charset="-120"/>
                <a:ea typeface="標楷體" pitchFamily="65" charset="-120"/>
              </a:rPr>
              <a:t>—</a:t>
            </a:r>
            <a:r>
              <a:rPr kumimoji="1" lang="zh-TW" altLang="en-US" sz="2800" b="0" dirty="0">
                <a:latin typeface="標楷體" pitchFamily="65" charset="-120"/>
                <a:ea typeface="標楷體" pitchFamily="65" charset="-120"/>
              </a:rPr>
              <a:t>一般認為這是公元後</a:t>
            </a:r>
            <a:r>
              <a:rPr kumimoji="1" lang="en-US" altLang="zh-TW" sz="2800" b="0" dirty="0">
                <a:latin typeface="標楷體" pitchFamily="65" charset="-120"/>
                <a:ea typeface="標楷體" pitchFamily="65" charset="-120"/>
              </a:rPr>
              <a:t>66</a:t>
            </a:r>
            <a:r>
              <a:rPr kumimoji="1" lang="zh-TW" altLang="en-US" sz="2800" b="0" dirty="0">
                <a:latin typeface="標楷體" pitchFamily="65" charset="-120"/>
                <a:ea typeface="標楷體" pitchFamily="65" charset="-120"/>
              </a:rPr>
              <a:t>年</a:t>
            </a:r>
            <a:r>
              <a:rPr kumimoji="1" lang="en-US" altLang="zh-TW" sz="2800" b="0" dirty="0">
                <a:latin typeface="標楷體" pitchFamily="65" charset="-120"/>
                <a:ea typeface="標楷體" pitchFamily="65" charset="-120"/>
              </a:rPr>
              <a:t>~</a:t>
            </a:r>
            <a:r>
              <a:rPr kumimoji="1" lang="zh-TW" altLang="en-US" sz="2800" b="0" dirty="0">
                <a:latin typeface="標楷體" pitchFamily="65" charset="-120"/>
                <a:ea typeface="標楷體" pitchFamily="65" charset="-120"/>
              </a:rPr>
              <a:t>公元後</a:t>
            </a:r>
            <a:r>
              <a:rPr kumimoji="1" lang="en-US" altLang="zh-TW" sz="2800" b="0" dirty="0">
                <a:latin typeface="標楷體" pitchFamily="65" charset="-120"/>
                <a:ea typeface="標楷體" pitchFamily="65" charset="-120"/>
              </a:rPr>
              <a:t>70</a:t>
            </a:r>
            <a:r>
              <a:rPr kumimoji="1" lang="zh-TW" altLang="en-US" sz="2800" b="0" dirty="0">
                <a:latin typeface="標楷體" pitchFamily="65" charset="-120"/>
                <a:ea typeface="標楷體" pitchFamily="65" charset="-120"/>
              </a:rPr>
              <a:t>年猶太人反對羅馬的大起義，被羅馬鎮壓失敗後，猶太教文化面臨滅頂之災，一些猶太教的苦行教徒將古卷埋在死海附近乾燥的地方，以求保全本民族文化。</a:t>
            </a:r>
            <a:endParaRPr kumimoji="1" lang="zh-TW" altLang="en-US" sz="2400" dirty="0">
              <a:solidFill>
                <a:srgbClr val="3333FF"/>
              </a:solidFill>
              <a:latin typeface="標楷體" pitchFamily="65" charset="-120"/>
              <a:ea typeface="標楷體" pitchFamily="65" charset="-120"/>
            </a:endParaRPr>
          </a:p>
        </p:txBody>
      </p:sp>
      <p:sp>
        <p:nvSpPr>
          <p:cNvPr id="9220" name="Line 6"/>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9221" name="Line 7"/>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pic>
        <p:nvPicPr>
          <p:cNvPr id="9222" name="Picture 8" descr="快照 2009-10-07 02-33-3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5513" y="1677988"/>
            <a:ext cx="2387600" cy="429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3" name="Text Box 10"/>
          <p:cNvSpPr txBox="1">
            <a:spLocks noChangeArrowheads="1"/>
          </p:cNvSpPr>
          <p:nvPr/>
        </p:nvSpPr>
        <p:spPr bwMode="auto">
          <a:xfrm>
            <a:off x="642938" y="6110288"/>
            <a:ext cx="2952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spcBef>
                <a:spcPct val="50000"/>
              </a:spcBef>
            </a:pPr>
            <a:r>
              <a:rPr lang="zh-TW" altLang="en-US" sz="2400">
                <a:latin typeface="標楷體" pitchFamily="65" charset="-120"/>
                <a:ea typeface="標楷體" pitchFamily="65" charset="-120"/>
              </a:rPr>
              <a:t>裝古卷的陶甕</a:t>
            </a:r>
          </a:p>
        </p:txBody>
      </p:sp>
      <p:sp>
        <p:nvSpPr>
          <p:cNvPr id="9" name="AutoShape 33"/>
          <p:cNvSpPr>
            <a:spLocks noChangeArrowheads="1"/>
          </p:cNvSpPr>
          <p:nvPr/>
        </p:nvSpPr>
        <p:spPr bwMode="auto">
          <a:xfrm>
            <a:off x="2714625"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a:solidFill>
                  <a:srgbClr val="000099"/>
                </a:solidFill>
                <a:latin typeface="Arial" pitchFamily="34" charset="0"/>
                <a:ea typeface="標楷體" pitchFamily="65" charset="-120"/>
              </a:rPr>
              <a:t>Part 1</a:t>
            </a:r>
            <a:endParaRPr kumimoji="1" lang="zh-TW" altLang="en-US" sz="2400" b="0">
              <a:solidFill>
                <a:srgbClr val="000099"/>
              </a:solidFill>
              <a:latin typeface="Arial" pitchFamily="34" charset="0"/>
              <a:ea typeface="標楷體" pitchFamily="65" charset="-120"/>
            </a:endParaRPr>
          </a:p>
        </p:txBody>
      </p:sp>
      <p:pic>
        <p:nvPicPr>
          <p:cNvPr id="2051" name="Picture 3" descr="C:\Program Files (x86)\Microsoft Office\MEDIA\CAGCAT10\j0286034.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74365" y="5531193"/>
            <a:ext cx="918972" cy="885139"/>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ransition advTm="45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89443"/>
                                        </p:tgtEl>
                                        <p:attrNameLst>
                                          <p:attrName>style.visibility</p:attrName>
                                        </p:attrNameLst>
                                      </p:cBhvr>
                                      <p:to>
                                        <p:strVal val="visible"/>
                                      </p:to>
                                    </p:set>
                                    <p:anim calcmode="discrete" valueType="clr">
                                      <p:cBhvr override="childStyle">
                                        <p:cTn id="7" dur="80"/>
                                        <p:tgtEl>
                                          <p:spTgt spid="1894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9443"/>
                                        </p:tgtEl>
                                        <p:attrNameLst>
                                          <p:attrName>fillcolor</p:attrName>
                                        </p:attrNameLst>
                                      </p:cBhvr>
                                      <p:tavLst>
                                        <p:tav tm="0">
                                          <p:val>
                                            <p:clrVal>
                                              <a:schemeClr val="accent2"/>
                                            </p:clrVal>
                                          </p:val>
                                        </p:tav>
                                        <p:tav tm="50000">
                                          <p:val>
                                            <p:clrVal>
                                              <a:schemeClr val="hlink"/>
                                            </p:clrVal>
                                          </p:val>
                                        </p:tav>
                                      </p:tavLst>
                                    </p:anim>
                                    <p:set>
                                      <p:cBhvr>
                                        <p:cTn id="9" dur="80"/>
                                        <p:tgtEl>
                                          <p:spTgt spid="189443"/>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9"/>
                                        </p:tgtEl>
                                        <p:attrNameLst>
                                          <p:attrName>ppt_x</p:attrName>
                                          <p:attrName>ppt_y</p:attrName>
                                        </p:attrNameLst>
                                      </p:cBhvr>
                                    </p:animMotion>
                                    <p:animRot by="1500000">
                                      <p:cBhvr>
                                        <p:cTn id="12" dur="125" fill="hold">
                                          <p:stCondLst>
                                            <p:cond delay="0"/>
                                          </p:stCondLst>
                                        </p:cTn>
                                        <p:tgtEl>
                                          <p:spTgt spid="9"/>
                                        </p:tgtEl>
                                        <p:attrNameLst>
                                          <p:attrName>r</p:attrName>
                                        </p:attrNameLst>
                                      </p:cBhvr>
                                    </p:animRot>
                                    <p:animRot by="-1500000">
                                      <p:cBhvr>
                                        <p:cTn id="13" dur="125" fill="hold">
                                          <p:stCondLst>
                                            <p:cond delay="125"/>
                                          </p:stCondLst>
                                        </p:cTn>
                                        <p:tgtEl>
                                          <p:spTgt spid="9"/>
                                        </p:tgtEl>
                                        <p:attrNameLst>
                                          <p:attrName>r</p:attrName>
                                        </p:attrNameLst>
                                      </p:cBhvr>
                                    </p:animRot>
                                    <p:animRot by="-1500000">
                                      <p:cBhvr>
                                        <p:cTn id="14" dur="125" fill="hold">
                                          <p:stCondLst>
                                            <p:cond delay="250"/>
                                          </p:stCondLst>
                                        </p:cTn>
                                        <p:tgtEl>
                                          <p:spTgt spid="9"/>
                                        </p:tgtEl>
                                        <p:attrNameLst>
                                          <p:attrName>r</p:attrName>
                                        </p:attrNameLst>
                                      </p:cBhvr>
                                    </p:animRot>
                                    <p:animRot by="1500000">
                                      <p:cBhvr>
                                        <p:cTn id="15"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Program Files (x86)\Microsoft Office\MEDIA\CAGCAT10\j0293844.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2" y="4581128"/>
            <a:ext cx="1738274" cy="1827886"/>
          </a:xfrm>
          <a:prstGeom prst="rect">
            <a:avLst/>
          </a:prstGeom>
          <a:noFill/>
          <a:extLst>
            <a:ext uri="{909E8E84-426E-40DD-AFC4-6F175D3DCCD1}">
              <a14:hiddenFill xmlns:a14="http://schemas.microsoft.com/office/drawing/2010/main" xmlns="">
                <a:solidFill>
                  <a:srgbClr val="FFFFFF"/>
                </a:solidFill>
              </a14:hiddenFill>
            </a:ext>
          </a:extLst>
        </p:spPr>
      </p:pic>
      <p:sp>
        <p:nvSpPr>
          <p:cNvPr id="155651" name="Text Box 3"/>
          <p:cNvSpPr txBox="1">
            <a:spLocks noChangeArrowheads="1"/>
          </p:cNvSpPr>
          <p:nvPr/>
        </p:nvSpPr>
        <p:spPr bwMode="auto">
          <a:xfrm>
            <a:off x="2714625" y="1285875"/>
            <a:ext cx="459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死海捲軸的開始</a:t>
            </a:r>
            <a:endParaRPr kumimoji="1" lang="en-US" altLang="zh-TW" sz="3600">
              <a:solidFill>
                <a:srgbClr val="663300"/>
              </a:solidFill>
              <a:latin typeface="Arial" pitchFamily="34" charset="0"/>
              <a:ea typeface="標楷體" pitchFamily="65" charset="-120"/>
            </a:endParaRPr>
          </a:p>
        </p:txBody>
      </p:sp>
      <p:sp>
        <p:nvSpPr>
          <p:cNvPr id="10243" name="Text Box 4"/>
          <p:cNvSpPr txBox="1">
            <a:spLocks noChangeArrowheads="1"/>
          </p:cNvSpPr>
          <p:nvPr/>
        </p:nvSpPr>
        <p:spPr bwMode="auto">
          <a:xfrm>
            <a:off x="323850" y="1844675"/>
            <a:ext cx="8569325" cy="478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r>
              <a:rPr kumimoji="1" lang="en-US" altLang="en-US" sz="2800" dirty="0">
                <a:latin typeface="標楷體" pitchFamily="65" charset="-120"/>
                <a:ea typeface="標楷體" pitchFamily="65" charset="-120"/>
              </a:rPr>
              <a:t>—</a:t>
            </a:r>
            <a:r>
              <a:rPr kumimoji="1" lang="en-US" altLang="zh-TW" sz="2800" b="0" dirty="0">
                <a:latin typeface="標楷體" pitchFamily="65" charset="-120"/>
                <a:ea typeface="標楷體" pitchFamily="65" charset="-120"/>
              </a:rPr>
              <a:t>1991</a:t>
            </a:r>
            <a:r>
              <a:rPr kumimoji="1" lang="zh-TW" altLang="en-US" sz="2800" b="0" dirty="0">
                <a:latin typeface="標楷體" pitchFamily="65" charset="-120"/>
                <a:ea typeface="標楷體" pitchFamily="65" charset="-120"/>
              </a:rPr>
              <a:t>年</a:t>
            </a:r>
            <a:r>
              <a:rPr kumimoji="1" lang="en-US" altLang="zh-TW" sz="2800" b="0" dirty="0">
                <a:latin typeface="標楷體" pitchFamily="65" charset="-120"/>
                <a:ea typeface="標楷體" pitchFamily="65" charset="-120"/>
              </a:rPr>
              <a:t>9</a:t>
            </a:r>
            <a:r>
              <a:rPr kumimoji="1" lang="zh-TW" altLang="en-US" sz="2800" b="0" dirty="0">
                <a:latin typeface="標楷體" pitchFamily="65" charset="-120"/>
                <a:ea typeface="標楷體" pitchFamily="65" charset="-120"/>
              </a:rPr>
              <a:t>月</a:t>
            </a:r>
            <a:r>
              <a:rPr kumimoji="1" lang="en-US" altLang="zh-TW" sz="2800" b="0" dirty="0">
                <a:latin typeface="標楷體" pitchFamily="65" charset="-120"/>
                <a:ea typeface="標楷體" pitchFamily="65" charset="-120"/>
              </a:rPr>
              <a:t>22</a:t>
            </a:r>
            <a:r>
              <a:rPr kumimoji="1" lang="zh-TW" altLang="en-US" sz="2800" b="0" dirty="0">
                <a:latin typeface="標楷體" pitchFamily="65" charset="-120"/>
                <a:ea typeface="標楷體" pitchFamily="65" charset="-120"/>
              </a:rPr>
              <a:t>日，</a:t>
            </a:r>
            <a:r>
              <a:rPr kumimoji="1" lang="en-US" altLang="zh-TW" sz="2800" b="0" dirty="0">
                <a:latin typeface="標楷體" pitchFamily="65" charset="-120"/>
                <a:ea typeface="標楷體" pitchFamily="65" charset="-120"/>
              </a:rPr>
              <a:t>William A. Moffett</a:t>
            </a:r>
            <a:r>
              <a:rPr kumimoji="1" lang="zh-TW" altLang="en-US" sz="2800" b="0" dirty="0">
                <a:latin typeface="標楷體" pitchFamily="65" charset="-120"/>
                <a:ea typeface="標楷體" pitchFamily="65" charset="-120"/>
              </a:rPr>
              <a:t>，亨廷頓圖書館宣布，他們願意</a:t>
            </a:r>
            <a:r>
              <a:rPr kumimoji="1" lang="zh-TW" altLang="en-US" sz="2800" b="0" dirty="0">
                <a:ea typeface="標楷體" pitchFamily="65" charset="-120"/>
              </a:rPr>
              <a:t>提供</a:t>
            </a:r>
            <a:r>
              <a:rPr kumimoji="1" lang="zh-TW" altLang="en-US" sz="2800" b="0" dirty="0">
                <a:latin typeface="標楷體" pitchFamily="65" charset="-120"/>
                <a:ea typeface="標楷體" pitchFamily="65" charset="-120"/>
              </a:rPr>
              <a:t>任何學者整套書卷的圖片。</a:t>
            </a:r>
            <a:br>
              <a:rPr kumimoji="1" lang="zh-TW" altLang="en-US" sz="2800" b="0" dirty="0">
                <a:latin typeface="標楷體" pitchFamily="65" charset="-120"/>
                <a:ea typeface="標楷體" pitchFamily="65" charset="-120"/>
              </a:rPr>
            </a:br>
            <a:endParaRPr kumimoji="1" lang="en-US" altLang="zh-TW" sz="2800" b="0" dirty="0">
              <a:latin typeface="標楷體" pitchFamily="65" charset="-120"/>
              <a:ea typeface="標楷體" pitchFamily="65" charset="-120"/>
            </a:endParaRPr>
          </a:p>
          <a:p>
            <a:pPr algn="l"/>
            <a:r>
              <a:rPr kumimoji="1" lang="en-US" altLang="en-US" sz="2800" b="0" dirty="0">
                <a:latin typeface="標楷體" pitchFamily="65" charset="-120"/>
                <a:ea typeface="標楷體" pitchFamily="65" charset="-120"/>
              </a:rPr>
              <a:t>—</a:t>
            </a:r>
            <a:r>
              <a:rPr kumimoji="1" lang="en-US" altLang="zh-TW" sz="2800" b="0" dirty="0" err="1">
                <a:latin typeface="標楷體" pitchFamily="65" charset="-120"/>
                <a:ea typeface="標楷體" pitchFamily="65" charset="-120"/>
              </a:rPr>
              <a:t>Geza</a:t>
            </a:r>
            <a:r>
              <a:rPr kumimoji="1" lang="en-US" altLang="zh-TW" sz="2800" b="0" dirty="0">
                <a:latin typeface="標楷體" pitchFamily="65" charset="-120"/>
                <a:ea typeface="標楷體" pitchFamily="65" charset="-120"/>
              </a:rPr>
              <a:t> </a:t>
            </a:r>
            <a:r>
              <a:rPr kumimoji="1" lang="en-US" altLang="zh-TW" sz="2800" b="0" dirty="0" err="1">
                <a:latin typeface="標楷體" pitchFamily="65" charset="-120"/>
                <a:ea typeface="標楷體" pitchFamily="65" charset="-120"/>
              </a:rPr>
              <a:t>Vermes</a:t>
            </a:r>
            <a:r>
              <a:rPr kumimoji="1" lang="zh-TW" altLang="en-US" sz="2800" b="0" dirty="0">
                <a:latin typeface="標楷體" pitchFamily="65" charset="-120"/>
                <a:ea typeface="標楷體" pitchFamily="65" charset="-120"/>
              </a:rPr>
              <a:t>博士觀看這</a:t>
            </a:r>
            <a:r>
              <a:rPr kumimoji="1" lang="en-US" altLang="zh-TW" sz="2800" b="0" dirty="0">
                <a:latin typeface="標楷體" pitchFamily="65" charset="-120"/>
                <a:ea typeface="標楷體" pitchFamily="65" charset="-120"/>
              </a:rPr>
              <a:t>40</a:t>
            </a:r>
            <a:r>
              <a:rPr kumimoji="1" lang="zh-TW" altLang="en-US" sz="2800" b="0" dirty="0">
                <a:latin typeface="標楷體" pitchFamily="65" charset="-120"/>
                <a:ea typeface="標楷體" pitchFamily="65" charset="-120"/>
              </a:rPr>
              <a:t>年捲軸壟斷的作為稱</a:t>
            </a:r>
            <a:r>
              <a:rPr kumimoji="1" lang="en-US" altLang="zh-TW" sz="2800" b="0" dirty="0">
                <a:latin typeface="標楷體" pitchFamily="65" charset="-120"/>
                <a:ea typeface="標楷體" pitchFamily="65" charset="-120"/>
              </a:rPr>
              <a:t>"</a:t>
            </a:r>
            <a:r>
              <a:rPr kumimoji="1" lang="zh-TW" altLang="en-US" sz="2800" b="0" dirty="0">
                <a:latin typeface="標楷體" pitchFamily="65" charset="-120"/>
                <a:ea typeface="標楷體" pitchFamily="65" charset="-120"/>
              </a:rPr>
              <a:t>二十世紀典型的學術醜事。</a:t>
            </a:r>
            <a:r>
              <a:rPr kumimoji="1" lang="en-US" altLang="zh-TW" sz="2800" b="0" dirty="0">
                <a:latin typeface="標楷體" pitchFamily="65" charset="-120"/>
                <a:ea typeface="標楷體" pitchFamily="65" charset="-120"/>
              </a:rPr>
              <a:t>" </a:t>
            </a:r>
          </a:p>
          <a:p>
            <a:pPr algn="l"/>
            <a:endParaRPr kumimoji="1" lang="en-US" altLang="zh-TW" sz="2800" b="0" dirty="0">
              <a:latin typeface="標楷體" pitchFamily="65" charset="-120"/>
              <a:ea typeface="標楷體" pitchFamily="65" charset="-120"/>
            </a:endParaRPr>
          </a:p>
          <a:p>
            <a:pPr algn="l"/>
            <a:r>
              <a:rPr kumimoji="1" lang="en-US" altLang="en-US" sz="2800" b="0" dirty="0">
                <a:latin typeface="標楷體" pitchFamily="65" charset="-120"/>
                <a:ea typeface="標楷體" pitchFamily="65" charset="-120"/>
              </a:rPr>
              <a:t>—</a:t>
            </a:r>
            <a:r>
              <a:rPr kumimoji="1" lang="zh-TW" altLang="en-US" sz="2800" b="0" dirty="0">
                <a:latin typeface="標楷體" pitchFamily="65" charset="-120"/>
                <a:ea typeface="標楷體" pitchFamily="65" charset="-120"/>
              </a:rPr>
              <a:t>現下將允許更多的研究人員尋找對猶太教的早期歷史和基督教的起源進行分析。 </a:t>
            </a:r>
          </a:p>
          <a:p>
            <a:pPr algn="l"/>
            <a:endParaRPr kumimoji="1" lang="en-US" altLang="zh-TW" sz="2800" b="0" dirty="0">
              <a:latin typeface="標楷體" pitchFamily="65" charset="-120"/>
              <a:ea typeface="標楷體" pitchFamily="65" charset="-120"/>
            </a:endParaRPr>
          </a:p>
          <a:p>
            <a:pPr algn="l"/>
            <a:r>
              <a:rPr kumimoji="1" lang="en-US" altLang="en-US" sz="2800" b="0" dirty="0">
                <a:latin typeface="標楷體" pitchFamily="65" charset="-120"/>
                <a:ea typeface="標楷體" pitchFamily="65" charset="-120"/>
              </a:rPr>
              <a:t>—</a:t>
            </a:r>
            <a:r>
              <a:rPr kumimoji="1" lang="zh-TW" altLang="en-US" sz="2800" b="0" dirty="0">
                <a:latin typeface="標楷體" pitchFamily="65" charset="-120"/>
                <a:ea typeface="標楷體" pitchFamily="65" charset="-120"/>
              </a:rPr>
              <a:t>當下一個歷史上重要的考古學碎片被發現時，該避免秘密、出版延遲、專業刻毒等問題。</a:t>
            </a:r>
          </a:p>
        </p:txBody>
      </p:sp>
      <p:sp>
        <p:nvSpPr>
          <p:cNvPr id="10244"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0245"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714625"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a:solidFill>
                  <a:srgbClr val="000099"/>
                </a:solidFill>
                <a:latin typeface="Arial" pitchFamily="34" charset="0"/>
                <a:ea typeface="標楷體" pitchFamily="65" charset="-120"/>
              </a:rPr>
              <a:t>Part 1</a:t>
            </a:r>
            <a:endParaRPr kumimoji="1" lang="zh-TW" altLang="en-US" sz="2400" b="0">
              <a:solidFill>
                <a:srgbClr val="000099"/>
              </a:solidFill>
              <a:latin typeface="Arial" pitchFamily="34" charset="0"/>
              <a:ea typeface="標楷體" pitchFamily="65" charset="-120"/>
            </a:endParaRPr>
          </a:p>
        </p:txBody>
      </p:sp>
    </p:spTree>
    <p:custDataLst>
      <p:tags r:id="rId1"/>
    </p:custDataLst>
  </p:cSld>
  <p:clrMapOvr>
    <a:masterClrMapping/>
  </p:clrMapOvr>
  <p:transition advTm="48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5651"/>
                                        </p:tgtEl>
                                        <p:attrNameLst>
                                          <p:attrName>style.visibility</p:attrName>
                                        </p:attrNameLst>
                                      </p:cBhvr>
                                      <p:to>
                                        <p:strVal val="visible"/>
                                      </p:to>
                                    </p:set>
                                    <p:anim calcmode="discrete" valueType="clr">
                                      <p:cBhvr override="childStyle">
                                        <p:cTn id="7" dur="80"/>
                                        <p:tgtEl>
                                          <p:spTgt spid="1556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5651"/>
                                        </p:tgtEl>
                                        <p:attrNameLst>
                                          <p:attrName>fillcolor</p:attrName>
                                        </p:attrNameLst>
                                      </p:cBhvr>
                                      <p:tavLst>
                                        <p:tav tm="0">
                                          <p:val>
                                            <p:clrVal>
                                              <a:schemeClr val="accent2"/>
                                            </p:clrVal>
                                          </p:val>
                                        </p:tav>
                                        <p:tav tm="50000">
                                          <p:val>
                                            <p:clrVal>
                                              <a:schemeClr val="hlink"/>
                                            </p:clrVal>
                                          </p:val>
                                        </p:tav>
                                      </p:tavLst>
                                    </p:anim>
                                    <p:set>
                                      <p:cBhvr>
                                        <p:cTn id="9" dur="80"/>
                                        <p:tgtEl>
                                          <p:spTgt spid="155651"/>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5" name="Text Box 3"/>
          <p:cNvSpPr txBox="1">
            <a:spLocks noChangeArrowheads="1"/>
          </p:cNvSpPr>
          <p:nvPr/>
        </p:nvSpPr>
        <p:spPr bwMode="auto">
          <a:xfrm>
            <a:off x="1428750" y="1285875"/>
            <a:ext cx="632618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Arial" pitchFamily="34" charset="0"/>
                <a:ea typeface="標楷體" pitchFamily="65" charset="-120"/>
              </a:rPr>
              <a:t>學術對社群開放取用的反應</a:t>
            </a:r>
            <a:endParaRPr kumimoji="1" lang="en-US" altLang="zh-TW" sz="3600">
              <a:solidFill>
                <a:srgbClr val="663300"/>
              </a:solidFill>
              <a:latin typeface="Arial" pitchFamily="34" charset="0"/>
              <a:ea typeface="標楷體" pitchFamily="65" charset="-120"/>
            </a:endParaRPr>
          </a:p>
        </p:txBody>
      </p:sp>
      <p:sp>
        <p:nvSpPr>
          <p:cNvPr id="11267" name="Text Box 4"/>
          <p:cNvSpPr txBox="1">
            <a:spLocks noChangeArrowheads="1"/>
          </p:cNvSpPr>
          <p:nvPr/>
        </p:nvSpPr>
        <p:spPr bwMode="auto">
          <a:xfrm>
            <a:off x="395288" y="1916113"/>
            <a:ext cx="8569325" cy="469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a:r>
              <a:rPr kumimoji="1" lang="en-US" altLang="zh-TW" sz="2800" dirty="0">
                <a:latin typeface="標楷體" pitchFamily="65" charset="-120"/>
                <a:ea typeface="標楷體" pitchFamily="65" charset="-120"/>
              </a:rPr>
              <a:t>—</a:t>
            </a:r>
            <a:r>
              <a:rPr kumimoji="1" lang="en-US" altLang="zh-TW" sz="2800" b="0" dirty="0">
                <a:latin typeface="標楷體" pitchFamily="65" charset="-120"/>
                <a:ea typeface="標楷體" pitchFamily="65" charset="-120"/>
              </a:rPr>
              <a:t>William Moffett</a:t>
            </a:r>
            <a:r>
              <a:rPr kumimoji="1" lang="zh-TW" altLang="en-US" sz="2800" b="0" dirty="0">
                <a:latin typeface="標楷體" pitchFamily="65" charset="-120"/>
                <a:ea typeface="標楷體" pitchFamily="65" charset="-120"/>
              </a:rPr>
              <a:t>，</a:t>
            </a:r>
            <a:r>
              <a:rPr kumimoji="1" lang="en-US" altLang="zh-TW" sz="2800" b="0" dirty="0">
                <a:latin typeface="標楷體" pitchFamily="65" charset="-120"/>
                <a:ea typeface="標楷體" pitchFamily="65" charset="-120"/>
              </a:rPr>
              <a:t>"</a:t>
            </a:r>
            <a:r>
              <a:rPr kumimoji="1" lang="zh-TW" altLang="en-US" sz="2800" b="0" dirty="0">
                <a:latin typeface="標楷體" pitchFamily="65" charset="-120"/>
                <a:ea typeface="標楷體" pitchFamily="65" charset="-120"/>
              </a:rPr>
              <a:t>我們希望我們是做是重申科研圖書館的任務和學術自由的原則。</a:t>
            </a:r>
            <a:r>
              <a:rPr kumimoji="1" lang="en-US" altLang="zh-TW" sz="2800" b="0" dirty="0">
                <a:latin typeface="標楷體" pitchFamily="65" charset="-120"/>
                <a:ea typeface="標楷體" pitchFamily="65" charset="-120"/>
              </a:rPr>
              <a:t>" </a:t>
            </a:r>
          </a:p>
          <a:p>
            <a:pPr algn="l"/>
            <a:endParaRPr kumimoji="1" lang="en-US" altLang="zh-TW" sz="2400" dirty="0">
              <a:latin typeface="標楷體" pitchFamily="65" charset="-120"/>
              <a:ea typeface="標楷體" pitchFamily="65" charset="-120"/>
            </a:endParaRPr>
          </a:p>
          <a:p>
            <a:pPr algn="l"/>
            <a:r>
              <a:rPr kumimoji="1" lang="en-US" altLang="zh-TW" sz="2400" dirty="0">
                <a:latin typeface="標楷體" pitchFamily="65" charset="-120"/>
                <a:ea typeface="標楷體" pitchFamily="65" charset="-120"/>
              </a:rPr>
              <a:t>—</a:t>
            </a:r>
            <a:r>
              <a:rPr kumimoji="1" lang="zh-TW" altLang="en-US" sz="2800" b="0" dirty="0">
                <a:latin typeface="標楷體" pitchFamily="65" charset="-120"/>
                <a:ea typeface="標楷體" pitchFamily="65" charset="-120"/>
              </a:rPr>
              <a:t>美國圖書館協會發表一項聲明說，</a:t>
            </a:r>
            <a:r>
              <a:rPr kumimoji="1" lang="en-US" altLang="zh-TW" sz="2800" b="0" dirty="0">
                <a:latin typeface="標楷體" pitchFamily="65" charset="-120"/>
                <a:ea typeface="標楷體" pitchFamily="65" charset="-120"/>
              </a:rPr>
              <a:t>“</a:t>
            </a:r>
            <a:r>
              <a:rPr kumimoji="1" lang="zh-TW" altLang="en-US" sz="2800" b="0" dirty="0">
                <a:latin typeface="標楷體" pitchFamily="65" charset="-120"/>
                <a:ea typeface="標楷體" pitchFamily="65" charset="-120"/>
              </a:rPr>
              <a:t>作為圖書館館員，我們強烈相信全部資訊都應該是容易取得的。</a:t>
            </a:r>
            <a:r>
              <a:rPr kumimoji="1" lang="en-US" altLang="zh-TW" sz="2800" b="0" dirty="0">
                <a:latin typeface="標楷體" pitchFamily="65" charset="-120"/>
                <a:ea typeface="標楷體" pitchFamily="65" charset="-120"/>
              </a:rPr>
              <a:t>" </a:t>
            </a:r>
          </a:p>
          <a:p>
            <a:pPr algn="l"/>
            <a:r>
              <a:rPr kumimoji="1" lang="en-US" altLang="zh-TW" sz="2400" dirty="0">
                <a:latin typeface="標楷體" pitchFamily="65" charset="-120"/>
                <a:ea typeface="標楷體" pitchFamily="65" charset="-120"/>
              </a:rPr>
              <a:t>—</a:t>
            </a:r>
            <a:r>
              <a:rPr kumimoji="1" lang="en-US" altLang="zh-TW" dirty="0"/>
              <a:t> </a:t>
            </a:r>
            <a:r>
              <a:rPr kumimoji="1" lang="en-US" altLang="zh-TW" sz="2800" b="0" dirty="0" err="1">
                <a:latin typeface="標楷體" pitchFamily="65" charset="-120"/>
                <a:ea typeface="標楷體" pitchFamily="65" charset="-120"/>
              </a:rPr>
              <a:t>Eugener</a:t>
            </a:r>
            <a:r>
              <a:rPr kumimoji="1" lang="en-US" altLang="zh-TW" sz="2800" b="0" dirty="0">
                <a:latin typeface="標楷體" pitchFamily="65" charset="-120"/>
                <a:ea typeface="標楷體" pitchFamily="65" charset="-120"/>
              </a:rPr>
              <a:t> Ulrich</a:t>
            </a:r>
            <a:r>
              <a:rPr kumimoji="1" lang="zh-TW" altLang="en-US" sz="2800" b="0" dirty="0">
                <a:latin typeface="標楷體" pitchFamily="65" charset="-120"/>
                <a:ea typeface="標楷體" pitchFamily="65" charset="-120"/>
              </a:rPr>
              <a:t>，說明的那亨廷頓的行動“ 等於智慧產權的偷竊。”  </a:t>
            </a:r>
            <a:br>
              <a:rPr kumimoji="1" lang="zh-TW" altLang="en-US" sz="2800" b="0" dirty="0">
                <a:latin typeface="標楷體" pitchFamily="65" charset="-120"/>
                <a:ea typeface="標楷體" pitchFamily="65" charset="-120"/>
              </a:rPr>
            </a:br>
            <a:endParaRPr kumimoji="1" lang="zh-TW" altLang="en-US" sz="2800" b="0" dirty="0">
              <a:latin typeface="標楷體" pitchFamily="65" charset="-120"/>
              <a:ea typeface="標楷體" pitchFamily="65" charset="-120"/>
            </a:endParaRPr>
          </a:p>
          <a:p>
            <a:pPr algn="l"/>
            <a:r>
              <a:rPr kumimoji="1" lang="en-US" altLang="zh-TW" sz="2400" dirty="0">
                <a:latin typeface="標楷體" pitchFamily="65" charset="-120"/>
                <a:ea typeface="標楷體" pitchFamily="65" charset="-120"/>
              </a:rPr>
              <a:t>—</a:t>
            </a:r>
            <a:r>
              <a:rPr kumimoji="1" lang="zh-TW" altLang="en-US" sz="2800" b="0" dirty="0">
                <a:latin typeface="標楷體" pitchFamily="65" charset="-120"/>
                <a:ea typeface="標楷體" pitchFamily="65" charset="-120"/>
              </a:rPr>
              <a:t>同意公開取用的原則經常與對智慧產權的權利問題相抵觸。</a:t>
            </a:r>
            <a:endParaRPr kumimoji="1" lang="zh-TW" altLang="en-US" sz="2800" dirty="0">
              <a:solidFill>
                <a:srgbClr val="3333FF"/>
              </a:solidFill>
              <a:latin typeface="標楷體" pitchFamily="65" charset="-120"/>
              <a:ea typeface="標楷體" pitchFamily="65" charset="-120"/>
            </a:endParaRPr>
          </a:p>
        </p:txBody>
      </p:sp>
      <p:sp>
        <p:nvSpPr>
          <p:cNvPr id="11268" name="Line 7"/>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11269" name="Line 8"/>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AutoShape 33"/>
          <p:cNvSpPr>
            <a:spLocks noChangeArrowheads="1"/>
          </p:cNvSpPr>
          <p:nvPr/>
        </p:nvSpPr>
        <p:spPr bwMode="auto">
          <a:xfrm>
            <a:off x="2714625" y="0"/>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a:solidFill>
                  <a:srgbClr val="000099"/>
                </a:solidFill>
                <a:latin typeface="Arial" pitchFamily="34" charset="0"/>
                <a:ea typeface="標楷體" pitchFamily="65" charset="-120"/>
              </a:rPr>
              <a:t>Part 1</a:t>
            </a:r>
            <a:endParaRPr kumimoji="1" lang="zh-TW" altLang="en-US" sz="2400" b="0">
              <a:solidFill>
                <a:srgbClr val="000099"/>
              </a:solidFill>
              <a:latin typeface="Arial" pitchFamily="34" charset="0"/>
              <a:ea typeface="標楷體" pitchFamily="65" charset="-120"/>
            </a:endParaRPr>
          </a:p>
        </p:txBody>
      </p:sp>
    </p:spTree>
    <p:custDataLst>
      <p:tags r:id="rId1"/>
    </p:custDataLst>
  </p:cSld>
  <p:clrMapOvr>
    <a:masterClrMapping/>
  </p:clrMapOvr>
  <p:transition advTm="9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56675"/>
                                        </p:tgtEl>
                                        <p:attrNameLst>
                                          <p:attrName>style.visibility</p:attrName>
                                        </p:attrNameLst>
                                      </p:cBhvr>
                                      <p:to>
                                        <p:strVal val="visible"/>
                                      </p:to>
                                    </p:set>
                                    <p:anim calcmode="discrete" valueType="clr">
                                      <p:cBhvr override="childStyle">
                                        <p:cTn id="7" dur="80"/>
                                        <p:tgtEl>
                                          <p:spTgt spid="1566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6675"/>
                                        </p:tgtEl>
                                        <p:attrNameLst>
                                          <p:attrName>fillcolor</p:attrName>
                                        </p:attrNameLst>
                                      </p:cBhvr>
                                      <p:tavLst>
                                        <p:tav tm="0">
                                          <p:val>
                                            <p:clrVal>
                                              <a:schemeClr val="accent2"/>
                                            </p:clrVal>
                                          </p:val>
                                        </p:tav>
                                        <p:tav tm="50000">
                                          <p:val>
                                            <p:clrVal>
                                              <a:schemeClr val="hlink"/>
                                            </p:clrVal>
                                          </p:val>
                                        </p:tav>
                                      </p:tavLst>
                                    </p:anim>
                                    <p:set>
                                      <p:cBhvr>
                                        <p:cTn id="9" dur="80"/>
                                        <p:tgtEl>
                                          <p:spTgt spid="156675"/>
                                        </p:tgtEl>
                                        <p:attrNameLst>
                                          <p:attrName>fill.type</p:attrName>
                                        </p:attrNameLst>
                                      </p:cBhvr>
                                      <p:to>
                                        <p:strVal val="solid"/>
                                      </p:to>
                                    </p:set>
                                  </p:childTnLst>
                                </p:cTn>
                              </p:par>
                              <p:par>
                                <p:cTn id="10" presetID="34" presetClass="emph" presetSubtype="0" fill="hold" grpId="0"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7"/>
                                        </p:tgtEl>
                                        <p:attrNameLst>
                                          <p:attrName>ppt_x</p:attrName>
                                          <p:attrName>ppt_y</p:attrName>
                                        </p:attrNameLst>
                                      </p:cBhvr>
                                    </p:animMotion>
                                    <p:animRot by="1500000">
                                      <p:cBhvr>
                                        <p:cTn id="12" dur="125" fill="hold">
                                          <p:stCondLst>
                                            <p:cond delay="0"/>
                                          </p:stCondLst>
                                        </p:cTn>
                                        <p:tgtEl>
                                          <p:spTgt spid="7"/>
                                        </p:tgtEl>
                                        <p:attrNameLst>
                                          <p:attrName>r</p:attrName>
                                        </p:attrNameLst>
                                      </p:cBhvr>
                                    </p:animRot>
                                    <p:animRot by="-1500000">
                                      <p:cBhvr>
                                        <p:cTn id="13" dur="125" fill="hold">
                                          <p:stCondLst>
                                            <p:cond delay="125"/>
                                          </p:stCondLst>
                                        </p:cTn>
                                        <p:tgtEl>
                                          <p:spTgt spid="7"/>
                                        </p:tgtEl>
                                        <p:attrNameLst>
                                          <p:attrName>r</p:attrName>
                                        </p:attrNameLst>
                                      </p:cBhvr>
                                    </p:animRot>
                                    <p:animRot by="-1500000">
                                      <p:cBhvr>
                                        <p:cTn id="14" dur="125" fill="hold">
                                          <p:stCondLst>
                                            <p:cond delay="250"/>
                                          </p:stCondLst>
                                        </p:cTn>
                                        <p:tgtEl>
                                          <p:spTgt spid="7"/>
                                        </p:tgtEl>
                                        <p:attrNameLst>
                                          <p:attrName>r</p:attrName>
                                        </p:attrNameLst>
                                      </p:cBhvr>
                                    </p:animRot>
                                    <p:animRot by="1500000">
                                      <p:cBhvr>
                                        <p:cTn id="1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14" name="Text Box 10"/>
          <p:cNvSpPr txBox="1">
            <a:spLocks noChangeArrowheads="1"/>
          </p:cNvSpPr>
          <p:nvPr/>
        </p:nvSpPr>
        <p:spPr bwMode="auto">
          <a:xfrm>
            <a:off x="2484438" y="3032125"/>
            <a:ext cx="7467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latin typeface="標楷體" pitchFamily="65" charset="-120"/>
                <a:ea typeface="標楷體" pitchFamily="65" charset="-120"/>
              </a:rPr>
              <a:t>人文學的學術壟斷</a:t>
            </a:r>
          </a:p>
        </p:txBody>
      </p:sp>
      <p:sp>
        <p:nvSpPr>
          <p:cNvPr id="98316" name="Text Box 12"/>
          <p:cNvSpPr txBox="1">
            <a:spLocks noChangeArrowheads="1"/>
          </p:cNvSpPr>
          <p:nvPr/>
        </p:nvSpPr>
        <p:spPr bwMode="auto">
          <a:xfrm>
            <a:off x="2535238" y="3849688"/>
            <a:ext cx="66262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5400" b="1">
                <a:solidFill>
                  <a:schemeClr val="tx1"/>
                </a:solidFill>
                <a:latin typeface="Verdana" pitchFamily="34" charset="0"/>
              </a:defRPr>
            </a:lvl1pPr>
            <a:lvl2pPr marL="742950" indent="-285750">
              <a:defRPr sz="5400" b="1">
                <a:solidFill>
                  <a:schemeClr val="tx1"/>
                </a:solidFill>
                <a:latin typeface="Verdana" pitchFamily="34" charset="0"/>
              </a:defRPr>
            </a:lvl2pPr>
            <a:lvl3pPr marL="1143000" indent="-228600">
              <a:defRPr sz="5400" b="1">
                <a:solidFill>
                  <a:schemeClr val="tx1"/>
                </a:solidFill>
                <a:latin typeface="Verdana" pitchFamily="34" charset="0"/>
              </a:defRPr>
            </a:lvl3pPr>
            <a:lvl4pPr marL="1600200" indent="-228600">
              <a:defRPr sz="5400" b="1">
                <a:solidFill>
                  <a:schemeClr val="tx1"/>
                </a:solidFill>
                <a:latin typeface="Verdana" pitchFamily="34" charset="0"/>
              </a:defRPr>
            </a:lvl4pPr>
            <a:lvl5pPr marL="2057400" indent="-228600">
              <a:defRPr sz="5400" b="1">
                <a:solidFill>
                  <a:schemeClr val="tx1"/>
                </a:solidFill>
                <a:latin typeface="Verdana" pitchFamily="34" charset="0"/>
              </a:defRPr>
            </a:lvl5pPr>
            <a:lvl6pPr marL="2514600" indent="-228600" algn="ctr" eaLnBrk="0" fontAlgn="base" hangingPunct="0">
              <a:spcBef>
                <a:spcPct val="0"/>
              </a:spcBef>
              <a:spcAft>
                <a:spcPct val="0"/>
              </a:spcAft>
              <a:defRPr sz="5400" b="1">
                <a:solidFill>
                  <a:schemeClr val="tx1"/>
                </a:solidFill>
                <a:latin typeface="Verdana" pitchFamily="34" charset="0"/>
              </a:defRPr>
            </a:lvl6pPr>
            <a:lvl7pPr marL="2971800" indent="-228600" algn="ctr" eaLnBrk="0" fontAlgn="base" hangingPunct="0">
              <a:spcBef>
                <a:spcPct val="0"/>
              </a:spcBef>
              <a:spcAft>
                <a:spcPct val="0"/>
              </a:spcAft>
              <a:defRPr sz="5400" b="1">
                <a:solidFill>
                  <a:schemeClr val="tx1"/>
                </a:solidFill>
                <a:latin typeface="Verdana" pitchFamily="34" charset="0"/>
              </a:defRPr>
            </a:lvl7pPr>
            <a:lvl8pPr marL="3429000" indent="-228600" algn="ctr" eaLnBrk="0" fontAlgn="base" hangingPunct="0">
              <a:spcBef>
                <a:spcPct val="0"/>
              </a:spcBef>
              <a:spcAft>
                <a:spcPct val="0"/>
              </a:spcAft>
              <a:defRPr sz="5400" b="1">
                <a:solidFill>
                  <a:schemeClr val="tx1"/>
                </a:solidFill>
                <a:latin typeface="Verdana" pitchFamily="34" charset="0"/>
              </a:defRPr>
            </a:lvl8pPr>
            <a:lvl9pPr marL="3886200" indent="-228600" algn="ctr" eaLnBrk="0" fontAlgn="base" hangingPunct="0">
              <a:spcBef>
                <a:spcPct val="0"/>
              </a:spcBef>
              <a:spcAft>
                <a:spcPct val="0"/>
              </a:spcAft>
              <a:defRPr sz="5400" b="1">
                <a:solidFill>
                  <a:schemeClr val="tx1"/>
                </a:solidFill>
                <a:latin typeface="Verdana" pitchFamily="34" charset="0"/>
              </a:defRPr>
            </a:lvl9pPr>
          </a:lstStyle>
          <a:p>
            <a:pPr algn="l" eaLnBrk="1" hangingPunct="1">
              <a:spcBef>
                <a:spcPct val="50000"/>
              </a:spcBef>
            </a:pPr>
            <a:r>
              <a:rPr kumimoji="1" lang="zh-TW" altLang="en-US" sz="3600">
                <a:solidFill>
                  <a:srgbClr val="663300"/>
                </a:solidFill>
                <a:ea typeface="標楷體" pitchFamily="65" charset="-120"/>
              </a:rPr>
              <a:t>人文學的使用障礙</a:t>
            </a:r>
            <a:r>
              <a:rPr kumimoji="1" lang="zh-TW" altLang="en-US" sz="3600" b="0"/>
              <a:t> </a:t>
            </a:r>
          </a:p>
        </p:txBody>
      </p:sp>
      <p:sp>
        <p:nvSpPr>
          <p:cNvPr id="98326" name="Line 22"/>
          <p:cNvSpPr>
            <a:spLocks noChangeShapeType="1"/>
          </p:cNvSpPr>
          <p:nvPr/>
        </p:nvSpPr>
        <p:spPr bwMode="auto">
          <a:xfrm>
            <a:off x="250825" y="1052513"/>
            <a:ext cx="8686800" cy="0"/>
          </a:xfrm>
          <a:prstGeom prst="line">
            <a:avLst/>
          </a:prstGeom>
          <a:noFill/>
          <a:ln w="25400">
            <a:solidFill>
              <a:srgbClr val="FFFF00"/>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98327" name="Line 23"/>
          <p:cNvSpPr>
            <a:spLocks noChangeShapeType="1"/>
          </p:cNvSpPr>
          <p:nvPr/>
        </p:nvSpPr>
        <p:spPr bwMode="auto">
          <a:xfrm>
            <a:off x="250825" y="1196975"/>
            <a:ext cx="8686800" cy="0"/>
          </a:xfrm>
          <a:prstGeom prst="line">
            <a:avLst/>
          </a:prstGeom>
          <a:noFill/>
          <a:ln w="60325">
            <a:solidFill>
              <a:srgbClr val="FFFF00"/>
            </a:solidFill>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TW" altLang="en-US"/>
          </a:p>
        </p:txBody>
      </p:sp>
      <p:sp>
        <p:nvSpPr>
          <p:cNvPr id="2" name="文字方塊 1"/>
          <p:cNvSpPr txBox="1"/>
          <p:nvPr/>
        </p:nvSpPr>
        <p:spPr>
          <a:xfrm>
            <a:off x="6218238" y="1323976"/>
            <a:ext cx="2260600" cy="923925"/>
          </a:xfrm>
          <a:prstGeom prst="rect">
            <a:avLst/>
          </a:prstGeom>
          <a:noFill/>
        </p:spPr>
        <p:txBody>
          <a:bodyPr wrap="none">
            <a:spAutoFit/>
          </a:bodyPr>
          <a:lstStyle/>
          <a:p>
            <a:pPr>
              <a:defRPr/>
            </a:pPr>
            <a:r>
              <a:rPr kumimoji="1" lang="zh-TW" altLang="en-US"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徐　清</a:t>
            </a:r>
            <a:endParaRPr lang="zh-TW" altLang="en-US" dirty="0">
              <a:effectLst>
                <a:outerShdw blurRad="38100" dist="38100" dir="2700000" algn="tl">
                  <a:srgbClr val="000000">
                    <a:alpha val="43137"/>
                  </a:srgbClr>
                </a:outerShdw>
              </a:effectLst>
            </a:endParaRPr>
          </a:p>
        </p:txBody>
      </p:sp>
      <p:sp>
        <p:nvSpPr>
          <p:cNvPr id="8" name="AutoShape 33"/>
          <p:cNvSpPr>
            <a:spLocks noChangeArrowheads="1"/>
          </p:cNvSpPr>
          <p:nvPr/>
        </p:nvSpPr>
        <p:spPr bwMode="auto">
          <a:xfrm>
            <a:off x="2772041" y="-29481"/>
            <a:ext cx="3429000" cy="990600"/>
          </a:xfrm>
          <a:prstGeom prst="roundRect">
            <a:avLst>
              <a:gd name="adj" fmla="val 16667"/>
            </a:avLst>
          </a:prstGeom>
          <a:solidFill>
            <a:schemeClr val="accent1">
              <a:lumMod val="60000"/>
              <a:lumOff val="40000"/>
            </a:schemeClr>
          </a:solidFill>
          <a:ln/>
          <a:extLst/>
        </p:spPr>
        <p:style>
          <a:lnRef idx="3">
            <a:schemeClr val="lt1"/>
          </a:lnRef>
          <a:fillRef idx="1">
            <a:schemeClr val="accent5"/>
          </a:fillRef>
          <a:effectRef idx="1">
            <a:schemeClr val="accent5"/>
          </a:effectRef>
          <a:fontRef idx="minor">
            <a:schemeClr val="lt1"/>
          </a:fontRef>
        </p:style>
        <p:txBody>
          <a:bodyPr wrap="none" anchor="ctr"/>
          <a:lstStyle/>
          <a:p>
            <a:pPr eaLnBrk="1" hangingPunct="1"/>
            <a:r>
              <a:rPr kumimoji="1" lang="en-US" altLang="zh-TW" sz="2400" b="0" dirty="0">
                <a:solidFill>
                  <a:srgbClr val="000099"/>
                </a:solidFill>
                <a:latin typeface="Arial" pitchFamily="34" charset="0"/>
                <a:ea typeface="標楷體" pitchFamily="65" charset="-120"/>
              </a:rPr>
              <a:t>Part 2</a:t>
            </a:r>
            <a:r>
              <a:rPr kumimoji="1" lang="zh-TW" altLang="en-US" sz="2400" b="0" dirty="0">
                <a:solidFill>
                  <a:srgbClr val="000099"/>
                </a:solidFill>
                <a:latin typeface="Arial" pitchFamily="34" charset="0"/>
                <a:ea typeface="標楷體" pitchFamily="65" charset="-120"/>
              </a:rPr>
              <a:t>人文學的</a:t>
            </a:r>
          </a:p>
          <a:p>
            <a:pPr eaLnBrk="1" hangingPunct="1"/>
            <a:r>
              <a:rPr kumimoji="1" lang="zh-TW" altLang="en-US" sz="2400" b="0" dirty="0">
                <a:solidFill>
                  <a:srgbClr val="000099"/>
                </a:solidFill>
                <a:latin typeface="Arial" pitchFamily="34" charset="0"/>
                <a:ea typeface="標楷體" pitchFamily="65" charset="-120"/>
              </a:rPr>
              <a:t>學術壟斷和使用</a:t>
            </a:r>
            <a:r>
              <a:rPr kumimoji="1" lang="zh-TW" altLang="en-US" sz="2400" b="0" dirty="0" smtClean="0">
                <a:solidFill>
                  <a:srgbClr val="000099"/>
                </a:solidFill>
                <a:latin typeface="Arial" pitchFamily="34" charset="0"/>
                <a:ea typeface="標楷體" pitchFamily="65" charset="-120"/>
              </a:rPr>
              <a:t>障礙</a:t>
            </a:r>
            <a:endParaRPr kumimoji="1" lang="zh-TW" altLang="en-US" sz="2400" b="0" dirty="0">
              <a:solidFill>
                <a:srgbClr val="000099"/>
              </a:solidFill>
              <a:latin typeface="Arial" pitchFamily="34" charset="0"/>
              <a:ea typeface="標楷體" pitchFamily="65" charset="-120"/>
            </a:endParaRPr>
          </a:p>
        </p:txBody>
      </p:sp>
      <p:pic>
        <p:nvPicPr>
          <p:cNvPr id="5122" name="Picture 2" descr="C:\Program Files (x86)\Microsoft Office\MEDIA\CAGCAT10\j0299125.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3089994"/>
            <a:ext cx="1707654" cy="280208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ransition advTm="4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8314"/>
                                        </p:tgtEl>
                                        <p:attrNameLst>
                                          <p:attrName>style.visibility</p:attrName>
                                        </p:attrNameLst>
                                      </p:cBhvr>
                                      <p:to>
                                        <p:strVal val="visible"/>
                                      </p:to>
                                    </p:set>
                                    <p:anim calcmode="lin" valueType="num">
                                      <p:cBhvr additive="base">
                                        <p:cTn id="7" dur="500" fill="hold"/>
                                        <p:tgtEl>
                                          <p:spTgt spid="98314"/>
                                        </p:tgtEl>
                                        <p:attrNameLst>
                                          <p:attrName>ppt_x</p:attrName>
                                        </p:attrNameLst>
                                      </p:cBhvr>
                                      <p:tavLst>
                                        <p:tav tm="0">
                                          <p:val>
                                            <p:strVal val="#ppt_x"/>
                                          </p:val>
                                        </p:tav>
                                        <p:tav tm="100000">
                                          <p:val>
                                            <p:strVal val="#ppt_x"/>
                                          </p:val>
                                        </p:tav>
                                      </p:tavLst>
                                    </p:anim>
                                    <p:anim calcmode="lin" valueType="num">
                                      <p:cBhvr additive="base">
                                        <p:cTn id="8" dur="500" fill="hold"/>
                                        <p:tgtEl>
                                          <p:spTgt spid="983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316"/>
                                        </p:tgtEl>
                                        <p:attrNameLst>
                                          <p:attrName>style.visibility</p:attrName>
                                        </p:attrNameLst>
                                      </p:cBhvr>
                                      <p:to>
                                        <p:strVal val="visible"/>
                                      </p:to>
                                    </p:set>
                                    <p:anim calcmode="lin" valueType="num">
                                      <p:cBhvr additive="base">
                                        <p:cTn id="11" dur="500" fill="hold"/>
                                        <p:tgtEl>
                                          <p:spTgt spid="98316"/>
                                        </p:tgtEl>
                                        <p:attrNameLst>
                                          <p:attrName>ppt_x</p:attrName>
                                        </p:attrNameLst>
                                      </p:cBhvr>
                                      <p:tavLst>
                                        <p:tav tm="0">
                                          <p:val>
                                            <p:strVal val="#ppt_x"/>
                                          </p:val>
                                        </p:tav>
                                        <p:tav tm="100000">
                                          <p:val>
                                            <p:strVal val="#ppt_x"/>
                                          </p:val>
                                        </p:tav>
                                      </p:tavLst>
                                    </p:anim>
                                    <p:anim calcmode="lin" valueType="num">
                                      <p:cBhvr additive="base">
                                        <p:cTn id="12" dur="500" fill="hold"/>
                                        <p:tgtEl>
                                          <p:spTgt spid="9831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8326"/>
                                        </p:tgtEl>
                                        <p:attrNameLst>
                                          <p:attrName>style.visibility</p:attrName>
                                        </p:attrNameLst>
                                      </p:cBhvr>
                                      <p:to>
                                        <p:strVal val="visible"/>
                                      </p:to>
                                    </p:set>
                                    <p:anim calcmode="lin" valueType="num">
                                      <p:cBhvr additive="base">
                                        <p:cTn id="15" dur="1000" fill="hold"/>
                                        <p:tgtEl>
                                          <p:spTgt spid="98326"/>
                                        </p:tgtEl>
                                        <p:attrNameLst>
                                          <p:attrName>ppt_x</p:attrName>
                                        </p:attrNameLst>
                                      </p:cBhvr>
                                      <p:tavLst>
                                        <p:tav tm="0">
                                          <p:val>
                                            <p:strVal val="0-#ppt_w/2"/>
                                          </p:val>
                                        </p:tav>
                                        <p:tav tm="100000">
                                          <p:val>
                                            <p:strVal val="#ppt_x"/>
                                          </p:val>
                                        </p:tav>
                                      </p:tavLst>
                                    </p:anim>
                                    <p:anim calcmode="lin" valueType="num">
                                      <p:cBhvr additive="base">
                                        <p:cTn id="16" dur="1000" fill="hold"/>
                                        <p:tgtEl>
                                          <p:spTgt spid="983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8327"/>
                                        </p:tgtEl>
                                        <p:attrNameLst>
                                          <p:attrName>style.visibility</p:attrName>
                                        </p:attrNameLst>
                                      </p:cBhvr>
                                      <p:to>
                                        <p:strVal val="visible"/>
                                      </p:to>
                                    </p:set>
                                    <p:anim calcmode="lin" valueType="num">
                                      <p:cBhvr additive="base">
                                        <p:cTn id="19" dur="1000" fill="hold"/>
                                        <p:tgtEl>
                                          <p:spTgt spid="98327"/>
                                        </p:tgtEl>
                                        <p:attrNameLst>
                                          <p:attrName>ppt_x</p:attrName>
                                        </p:attrNameLst>
                                      </p:cBhvr>
                                      <p:tavLst>
                                        <p:tav tm="0">
                                          <p:val>
                                            <p:strVal val="0-#ppt_w/2"/>
                                          </p:val>
                                        </p:tav>
                                        <p:tav tm="100000">
                                          <p:val>
                                            <p:strVal val="#ppt_x"/>
                                          </p:val>
                                        </p:tav>
                                      </p:tavLst>
                                    </p:anim>
                                    <p:anim calcmode="lin" valueType="num">
                                      <p:cBhvr additive="base">
                                        <p:cTn id="20" dur="1000" fill="hold"/>
                                        <p:tgtEl>
                                          <p:spTgt spid="98327"/>
                                        </p:tgtEl>
                                        <p:attrNameLst>
                                          <p:attrName>ppt_y</p:attrName>
                                        </p:attrNameLst>
                                      </p:cBhvr>
                                      <p:tavLst>
                                        <p:tav tm="0">
                                          <p:val>
                                            <p:strVal val="#ppt_y"/>
                                          </p:val>
                                        </p:tav>
                                        <p:tav tm="100000">
                                          <p:val>
                                            <p:strVal val="#ppt_y"/>
                                          </p:val>
                                        </p:tav>
                                      </p:tavLst>
                                    </p:anim>
                                  </p:childTnLst>
                                </p:cTn>
                              </p:par>
                              <p:par>
                                <p:cTn id="21" presetID="34" presetClass="emph" presetSubtype="0" fill="hold" grpId="0"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8"/>
                                        </p:tgtEl>
                                        <p:attrNameLst>
                                          <p:attrName>ppt_x</p:attrName>
                                          <p:attrName>ppt_y</p:attrName>
                                        </p:attrNameLst>
                                      </p:cBhvr>
                                    </p:animMotion>
                                    <p:animRot by="1500000">
                                      <p:cBhvr>
                                        <p:cTn id="23" dur="125" fill="hold">
                                          <p:stCondLst>
                                            <p:cond delay="0"/>
                                          </p:stCondLst>
                                        </p:cTn>
                                        <p:tgtEl>
                                          <p:spTgt spid="8"/>
                                        </p:tgtEl>
                                        <p:attrNameLst>
                                          <p:attrName>r</p:attrName>
                                        </p:attrNameLst>
                                      </p:cBhvr>
                                    </p:animRot>
                                    <p:animRot by="-1500000">
                                      <p:cBhvr>
                                        <p:cTn id="24" dur="125" fill="hold">
                                          <p:stCondLst>
                                            <p:cond delay="125"/>
                                          </p:stCondLst>
                                        </p:cTn>
                                        <p:tgtEl>
                                          <p:spTgt spid="8"/>
                                        </p:tgtEl>
                                        <p:attrNameLst>
                                          <p:attrName>r</p:attrName>
                                        </p:attrNameLst>
                                      </p:cBhvr>
                                    </p:animRot>
                                    <p:animRot by="-1500000">
                                      <p:cBhvr>
                                        <p:cTn id="25" dur="125" fill="hold">
                                          <p:stCondLst>
                                            <p:cond delay="250"/>
                                          </p:stCondLst>
                                        </p:cTn>
                                        <p:tgtEl>
                                          <p:spTgt spid="8"/>
                                        </p:tgtEl>
                                        <p:attrNameLst>
                                          <p:attrName>r</p:attrName>
                                        </p:attrNameLst>
                                      </p:cBhvr>
                                    </p:animRot>
                                    <p:animRot by="1500000">
                                      <p:cBhvr>
                                        <p:cTn id="26"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p:bldP spid="98316" grpId="0"/>
      <p:bldP spid="98326" grpId="0" animBg="1"/>
      <p:bldP spid="9832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10.xml><?xml version="1.0" encoding="utf-8"?>
<p:tagLst xmlns:a="http://schemas.openxmlformats.org/drawingml/2006/main" xmlns:r="http://schemas.openxmlformats.org/officeDocument/2006/relationships" xmlns:p="http://schemas.openxmlformats.org/presentationml/2006/main">
  <p:tag name="TIMING" val="|2.9"/>
</p:tagLst>
</file>

<file path=ppt/tags/tag11.xml><?xml version="1.0" encoding="utf-8"?>
<p:tagLst xmlns:a="http://schemas.openxmlformats.org/drawingml/2006/main" xmlns:r="http://schemas.openxmlformats.org/officeDocument/2006/relationships" xmlns:p="http://schemas.openxmlformats.org/presentationml/2006/main">
  <p:tag name="TIMING" val="|2.6"/>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2.9"/>
</p:tagLst>
</file>

<file path=ppt/tags/tag14.xml><?xml version="1.0" encoding="utf-8"?>
<p:tagLst xmlns:a="http://schemas.openxmlformats.org/drawingml/2006/main" xmlns:r="http://schemas.openxmlformats.org/officeDocument/2006/relationships" xmlns:p="http://schemas.openxmlformats.org/presentationml/2006/main">
  <p:tag name="TIMING" val="|0.2"/>
</p:tagLst>
</file>

<file path=ppt/tags/tag15.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1"/>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2"/>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1993</TotalTime>
  <Words>1670</Words>
  <Application>Microsoft Office PowerPoint</Application>
  <PresentationFormat>如螢幕大小 (4:3)</PresentationFormat>
  <Paragraphs>236</Paragraphs>
  <Slides>32</Slides>
  <Notes>19</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中庸</vt:lpstr>
      <vt:lpstr>Access to Special Collections in the Humanities :  Who’s Guarding the Gates and Why?</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梵諦岡檔案館</vt:lpstr>
      <vt:lpstr>投影片 25</vt:lpstr>
      <vt:lpstr>投影片 26</vt:lpstr>
      <vt:lpstr>投影片 27</vt:lpstr>
      <vt:lpstr>投影片 28</vt:lpstr>
      <vt:lpstr>投影片 29</vt:lpstr>
      <vt:lpstr>投影片 30</vt:lpstr>
      <vt:lpstr>參考資源來源</vt:lpstr>
      <vt:lpstr>投影片 32</vt:lpstr>
    </vt:vector>
  </TitlesOfParts>
  <Company>CMT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WinXP</dc:creator>
  <cp:lastModifiedBy>Administrator</cp:lastModifiedBy>
  <cp:revision>219</cp:revision>
  <dcterms:created xsi:type="dcterms:W3CDTF">2009-04-30T13:16:46Z</dcterms:created>
  <dcterms:modified xsi:type="dcterms:W3CDTF">2010-12-11T10:19:19Z</dcterms:modified>
</cp:coreProperties>
</file>