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75" r:id="rId6"/>
    <p:sldId id="260" r:id="rId7"/>
    <p:sldId id="268" r:id="rId8"/>
    <p:sldId id="263" r:id="rId9"/>
    <p:sldId id="264" r:id="rId10"/>
    <p:sldId id="265" r:id="rId11"/>
    <p:sldId id="266" r:id="rId12"/>
    <p:sldId id="267" r:id="rId13"/>
    <p:sldId id="261" r:id="rId14"/>
    <p:sldId id="269" r:id="rId15"/>
    <p:sldId id="270" r:id="rId16"/>
    <p:sldId id="271" r:id="rId17"/>
    <p:sldId id="273" r:id="rId18"/>
    <p:sldId id="272" r:id="rId19"/>
    <p:sldId id="274" r:id="rId20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4" d="100"/>
          <a:sy n="44" d="100"/>
        </p:scale>
        <p:origin x="-126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3E2AF53-C1D9-42CD-A7FF-6D4743F59586}" type="doc">
      <dgm:prSet loTypeId="urn:microsoft.com/office/officeart/2005/8/layout/process1" loCatId="process" qsTypeId="urn:microsoft.com/office/officeart/2005/8/quickstyle/simple1" qsCatId="simple" csTypeId="urn:microsoft.com/office/officeart/2005/8/colors/colorful1" csCatId="colorful" phldr="1"/>
      <dgm:spPr/>
    </dgm:pt>
    <dgm:pt modelId="{77880921-6A55-4768-88E8-5BB363E9A81A}">
      <dgm:prSet phldrT="[文字]"/>
      <dgm:spPr/>
      <dgm:t>
        <a:bodyPr/>
        <a:lstStyle/>
        <a:p>
          <a:pPr algn="ctr"/>
          <a:r>
            <a:rPr lang="zh-TW" altLang="en-US" dirty="0" smtClean="0"/>
            <a:t>當地圖書館</a:t>
          </a:r>
          <a:endParaRPr lang="zh-TW" altLang="en-US" dirty="0"/>
        </a:p>
      </dgm:t>
    </dgm:pt>
    <dgm:pt modelId="{ED5A57FF-1FA8-4D3D-A2EA-A7D47D7A734D}" type="parTrans" cxnId="{49B4EE97-E531-45B0-BC2B-E6A1FE141CFB}">
      <dgm:prSet/>
      <dgm:spPr/>
      <dgm:t>
        <a:bodyPr/>
        <a:lstStyle/>
        <a:p>
          <a:pPr algn="ctr"/>
          <a:endParaRPr lang="zh-TW" altLang="en-US"/>
        </a:p>
      </dgm:t>
    </dgm:pt>
    <dgm:pt modelId="{43AE7C11-20FC-4F2D-A879-8590F73F48EA}" type="sibTrans" cxnId="{49B4EE97-E531-45B0-BC2B-E6A1FE141CFB}">
      <dgm:prSet/>
      <dgm:spPr/>
      <dgm:t>
        <a:bodyPr/>
        <a:lstStyle/>
        <a:p>
          <a:pPr algn="ctr"/>
          <a:endParaRPr lang="zh-TW" altLang="en-US"/>
        </a:p>
      </dgm:t>
    </dgm:pt>
    <dgm:pt modelId="{CA81E14D-A7EF-490A-9416-907A8D1F5177}">
      <dgm:prSet phldrT="[文字]"/>
      <dgm:spPr/>
      <dgm:t>
        <a:bodyPr/>
        <a:lstStyle/>
        <a:p>
          <a:pPr algn="ctr"/>
          <a:r>
            <a:rPr lang="en-US" altLang="zh-TW" dirty="0" smtClean="0"/>
            <a:t>BALIS</a:t>
          </a:r>
          <a:endParaRPr lang="zh-TW" altLang="en-US" dirty="0"/>
        </a:p>
      </dgm:t>
    </dgm:pt>
    <dgm:pt modelId="{DC8FAAFE-A37A-4505-9787-D6F4F50AB2FB}" type="parTrans" cxnId="{E648288F-672E-4140-B916-C38B174DC399}">
      <dgm:prSet/>
      <dgm:spPr/>
      <dgm:t>
        <a:bodyPr/>
        <a:lstStyle/>
        <a:p>
          <a:pPr algn="ctr"/>
          <a:endParaRPr lang="zh-TW" altLang="en-US"/>
        </a:p>
      </dgm:t>
    </dgm:pt>
    <dgm:pt modelId="{92300317-C046-46B3-B7F5-E15EE3E08CE8}" type="sibTrans" cxnId="{E648288F-672E-4140-B916-C38B174DC399}">
      <dgm:prSet/>
      <dgm:spPr/>
      <dgm:t>
        <a:bodyPr/>
        <a:lstStyle/>
        <a:p>
          <a:pPr algn="ctr"/>
          <a:endParaRPr lang="zh-TW" altLang="en-US"/>
        </a:p>
      </dgm:t>
    </dgm:pt>
    <dgm:pt modelId="{0CF18F70-43B4-4FBC-BC7E-07FBA409C14D}">
      <dgm:prSet phldrT="[文字]"/>
      <dgm:spPr/>
      <dgm:t>
        <a:bodyPr/>
        <a:lstStyle/>
        <a:p>
          <a:pPr algn="ctr"/>
          <a:r>
            <a:rPr lang="en-US" altLang="zh-TW" dirty="0" smtClean="0"/>
            <a:t>SCAN</a:t>
          </a:r>
          <a:endParaRPr lang="zh-TW" altLang="en-US" dirty="0"/>
        </a:p>
      </dgm:t>
    </dgm:pt>
    <dgm:pt modelId="{DDD06123-9F61-46F6-96C4-8A81EB4C5977}" type="parTrans" cxnId="{5496C806-16C6-4D40-A4AD-BFAD942CF694}">
      <dgm:prSet/>
      <dgm:spPr/>
      <dgm:t>
        <a:bodyPr/>
        <a:lstStyle/>
        <a:p>
          <a:pPr algn="ctr"/>
          <a:endParaRPr lang="zh-TW" altLang="en-US"/>
        </a:p>
      </dgm:t>
    </dgm:pt>
    <dgm:pt modelId="{D5BBBBE6-BF16-4D2F-815D-08BF45E4DF92}" type="sibTrans" cxnId="{5496C806-16C6-4D40-A4AD-BFAD942CF694}">
      <dgm:prSet/>
      <dgm:spPr/>
      <dgm:t>
        <a:bodyPr/>
        <a:lstStyle/>
        <a:p>
          <a:pPr algn="ctr"/>
          <a:endParaRPr lang="zh-TW" altLang="en-US"/>
        </a:p>
      </dgm:t>
    </dgm:pt>
    <dgm:pt modelId="{684C050A-748F-4DEC-9790-6A6F2C194D50}" type="pres">
      <dgm:prSet presAssocID="{33E2AF53-C1D9-42CD-A7FF-6D4743F59586}" presName="Name0" presStyleCnt="0">
        <dgm:presLayoutVars>
          <dgm:dir/>
          <dgm:resizeHandles val="exact"/>
        </dgm:presLayoutVars>
      </dgm:prSet>
      <dgm:spPr/>
    </dgm:pt>
    <dgm:pt modelId="{87DB69C9-10C1-4484-A050-F0257987C599}" type="pres">
      <dgm:prSet presAssocID="{77880921-6A55-4768-88E8-5BB363E9A81A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F5A6AA9A-74C0-44B3-BD1B-63EF98AB9FF2}" type="pres">
      <dgm:prSet presAssocID="{43AE7C11-20FC-4F2D-A879-8590F73F48EA}" presName="sibTrans" presStyleLbl="sibTrans2D1" presStyleIdx="0" presStyleCnt="2"/>
      <dgm:spPr/>
      <dgm:t>
        <a:bodyPr/>
        <a:lstStyle/>
        <a:p>
          <a:endParaRPr lang="zh-TW" altLang="en-US"/>
        </a:p>
      </dgm:t>
    </dgm:pt>
    <dgm:pt modelId="{FA4AF8AB-C42C-4149-867E-4D8DDC62ECDE}" type="pres">
      <dgm:prSet presAssocID="{43AE7C11-20FC-4F2D-A879-8590F73F48EA}" presName="connectorText" presStyleLbl="sibTrans2D1" presStyleIdx="0" presStyleCnt="2"/>
      <dgm:spPr/>
      <dgm:t>
        <a:bodyPr/>
        <a:lstStyle/>
        <a:p>
          <a:endParaRPr lang="zh-TW" altLang="en-US"/>
        </a:p>
      </dgm:t>
    </dgm:pt>
    <dgm:pt modelId="{52029210-9CE4-45AD-9CAC-1624E9A3C45B}" type="pres">
      <dgm:prSet presAssocID="{CA81E14D-A7EF-490A-9416-907A8D1F5177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DFAD0842-CD1C-43A9-8013-7E8FC8DEDFB7}" type="pres">
      <dgm:prSet presAssocID="{92300317-C046-46B3-B7F5-E15EE3E08CE8}" presName="sibTrans" presStyleLbl="sibTrans2D1" presStyleIdx="1" presStyleCnt="2"/>
      <dgm:spPr/>
      <dgm:t>
        <a:bodyPr/>
        <a:lstStyle/>
        <a:p>
          <a:endParaRPr lang="zh-TW" altLang="en-US"/>
        </a:p>
      </dgm:t>
    </dgm:pt>
    <dgm:pt modelId="{73EE0DF2-42C5-46CC-A1A7-BD1D12AED54B}" type="pres">
      <dgm:prSet presAssocID="{92300317-C046-46B3-B7F5-E15EE3E08CE8}" presName="connectorText" presStyleLbl="sibTrans2D1" presStyleIdx="1" presStyleCnt="2"/>
      <dgm:spPr/>
      <dgm:t>
        <a:bodyPr/>
        <a:lstStyle/>
        <a:p>
          <a:endParaRPr lang="zh-TW" altLang="en-US"/>
        </a:p>
      </dgm:t>
    </dgm:pt>
    <dgm:pt modelId="{7743D7D2-AA4D-4C3F-894B-6918A187574F}" type="pres">
      <dgm:prSet presAssocID="{0CF18F70-43B4-4FBC-BC7E-07FBA409C14D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EE2C7297-7FA6-40E4-ACF1-F6EFE17657F3}" type="presOf" srcId="{77880921-6A55-4768-88E8-5BB363E9A81A}" destId="{87DB69C9-10C1-4484-A050-F0257987C599}" srcOrd="0" destOrd="0" presId="urn:microsoft.com/office/officeart/2005/8/layout/process1"/>
    <dgm:cxn modelId="{007BE08B-934F-4C08-A1EC-E571FC1C6B33}" type="presOf" srcId="{92300317-C046-46B3-B7F5-E15EE3E08CE8}" destId="{DFAD0842-CD1C-43A9-8013-7E8FC8DEDFB7}" srcOrd="0" destOrd="0" presId="urn:microsoft.com/office/officeart/2005/8/layout/process1"/>
    <dgm:cxn modelId="{7A87FC96-5981-4F64-9CEA-ABE6E2BD5072}" type="presOf" srcId="{43AE7C11-20FC-4F2D-A879-8590F73F48EA}" destId="{F5A6AA9A-74C0-44B3-BD1B-63EF98AB9FF2}" srcOrd="0" destOrd="0" presId="urn:microsoft.com/office/officeart/2005/8/layout/process1"/>
    <dgm:cxn modelId="{E648288F-672E-4140-B916-C38B174DC399}" srcId="{33E2AF53-C1D9-42CD-A7FF-6D4743F59586}" destId="{CA81E14D-A7EF-490A-9416-907A8D1F5177}" srcOrd="1" destOrd="0" parTransId="{DC8FAAFE-A37A-4505-9787-D6F4F50AB2FB}" sibTransId="{92300317-C046-46B3-B7F5-E15EE3E08CE8}"/>
    <dgm:cxn modelId="{5496C806-16C6-4D40-A4AD-BFAD942CF694}" srcId="{33E2AF53-C1D9-42CD-A7FF-6D4743F59586}" destId="{0CF18F70-43B4-4FBC-BC7E-07FBA409C14D}" srcOrd="2" destOrd="0" parTransId="{DDD06123-9F61-46F6-96C4-8A81EB4C5977}" sibTransId="{D5BBBBE6-BF16-4D2F-815D-08BF45E4DF92}"/>
    <dgm:cxn modelId="{D31735FE-2195-4277-8A57-18A055A830E1}" type="presOf" srcId="{33E2AF53-C1D9-42CD-A7FF-6D4743F59586}" destId="{684C050A-748F-4DEC-9790-6A6F2C194D50}" srcOrd="0" destOrd="0" presId="urn:microsoft.com/office/officeart/2005/8/layout/process1"/>
    <dgm:cxn modelId="{069BB520-0F83-4701-A13C-7BAC71ECFFFF}" type="presOf" srcId="{43AE7C11-20FC-4F2D-A879-8590F73F48EA}" destId="{FA4AF8AB-C42C-4149-867E-4D8DDC62ECDE}" srcOrd="1" destOrd="0" presId="urn:microsoft.com/office/officeart/2005/8/layout/process1"/>
    <dgm:cxn modelId="{49B4EE97-E531-45B0-BC2B-E6A1FE141CFB}" srcId="{33E2AF53-C1D9-42CD-A7FF-6D4743F59586}" destId="{77880921-6A55-4768-88E8-5BB363E9A81A}" srcOrd="0" destOrd="0" parTransId="{ED5A57FF-1FA8-4D3D-A2EA-A7D47D7A734D}" sibTransId="{43AE7C11-20FC-4F2D-A879-8590F73F48EA}"/>
    <dgm:cxn modelId="{34F2F0F7-F385-4820-90FD-713FF4C45388}" type="presOf" srcId="{CA81E14D-A7EF-490A-9416-907A8D1F5177}" destId="{52029210-9CE4-45AD-9CAC-1624E9A3C45B}" srcOrd="0" destOrd="0" presId="urn:microsoft.com/office/officeart/2005/8/layout/process1"/>
    <dgm:cxn modelId="{4D35AF41-B0DB-4A08-9D38-98A3AE61AF95}" type="presOf" srcId="{0CF18F70-43B4-4FBC-BC7E-07FBA409C14D}" destId="{7743D7D2-AA4D-4C3F-894B-6918A187574F}" srcOrd="0" destOrd="0" presId="urn:microsoft.com/office/officeart/2005/8/layout/process1"/>
    <dgm:cxn modelId="{A1904E36-C660-4B2B-8A32-9516624BA901}" type="presOf" srcId="{92300317-C046-46B3-B7F5-E15EE3E08CE8}" destId="{73EE0DF2-42C5-46CC-A1A7-BD1D12AED54B}" srcOrd="1" destOrd="0" presId="urn:microsoft.com/office/officeart/2005/8/layout/process1"/>
    <dgm:cxn modelId="{F36D203F-023A-44A6-A0C5-5EB11982FE16}" type="presParOf" srcId="{684C050A-748F-4DEC-9790-6A6F2C194D50}" destId="{87DB69C9-10C1-4484-A050-F0257987C599}" srcOrd="0" destOrd="0" presId="urn:microsoft.com/office/officeart/2005/8/layout/process1"/>
    <dgm:cxn modelId="{624389C3-3FCA-4934-8944-1D1A2B771B24}" type="presParOf" srcId="{684C050A-748F-4DEC-9790-6A6F2C194D50}" destId="{F5A6AA9A-74C0-44B3-BD1B-63EF98AB9FF2}" srcOrd="1" destOrd="0" presId="urn:microsoft.com/office/officeart/2005/8/layout/process1"/>
    <dgm:cxn modelId="{958E7BEE-D7B0-4BB3-9B39-60766D35E4DE}" type="presParOf" srcId="{F5A6AA9A-74C0-44B3-BD1B-63EF98AB9FF2}" destId="{FA4AF8AB-C42C-4149-867E-4D8DDC62ECDE}" srcOrd="0" destOrd="0" presId="urn:microsoft.com/office/officeart/2005/8/layout/process1"/>
    <dgm:cxn modelId="{BCD8162B-D731-4515-BA9D-F43786E5458A}" type="presParOf" srcId="{684C050A-748F-4DEC-9790-6A6F2C194D50}" destId="{52029210-9CE4-45AD-9CAC-1624E9A3C45B}" srcOrd="2" destOrd="0" presId="urn:microsoft.com/office/officeart/2005/8/layout/process1"/>
    <dgm:cxn modelId="{AE80C848-FC79-4E29-A675-AD2CAF4FD5E0}" type="presParOf" srcId="{684C050A-748F-4DEC-9790-6A6F2C194D50}" destId="{DFAD0842-CD1C-43A9-8013-7E8FC8DEDFB7}" srcOrd="3" destOrd="0" presId="urn:microsoft.com/office/officeart/2005/8/layout/process1"/>
    <dgm:cxn modelId="{75955141-E269-45E6-87E5-DEF37628A246}" type="presParOf" srcId="{DFAD0842-CD1C-43A9-8013-7E8FC8DEDFB7}" destId="{73EE0DF2-42C5-46CC-A1A7-BD1D12AED54B}" srcOrd="0" destOrd="0" presId="urn:microsoft.com/office/officeart/2005/8/layout/process1"/>
    <dgm:cxn modelId="{2823E1EB-73C2-4073-B1EB-23788258EC9B}" type="presParOf" srcId="{684C050A-748F-4DEC-9790-6A6F2C194D50}" destId="{7743D7D2-AA4D-4C3F-894B-6918A187574F}" srcOrd="4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87DB69C9-10C1-4484-A050-F0257987C599}">
      <dsp:nvSpPr>
        <dsp:cNvPr id="0" name=""/>
        <dsp:cNvSpPr/>
      </dsp:nvSpPr>
      <dsp:spPr>
        <a:xfrm>
          <a:off x="7531" y="1356692"/>
          <a:ext cx="2251023" cy="1350614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lvl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300" kern="1200" dirty="0" smtClean="0"/>
            <a:t>當地圖書館</a:t>
          </a:r>
          <a:endParaRPr lang="zh-TW" altLang="en-US" sz="3300" kern="1200" dirty="0"/>
        </a:p>
      </dsp:txBody>
      <dsp:txXfrm>
        <a:off x="7531" y="1356692"/>
        <a:ext cx="2251023" cy="1350614"/>
      </dsp:txXfrm>
    </dsp:sp>
    <dsp:sp modelId="{F5A6AA9A-74C0-44B3-BD1B-63EF98AB9FF2}">
      <dsp:nvSpPr>
        <dsp:cNvPr id="0" name=""/>
        <dsp:cNvSpPr/>
      </dsp:nvSpPr>
      <dsp:spPr>
        <a:xfrm>
          <a:off x="2483657" y="1752873"/>
          <a:ext cx="477216" cy="558253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400" kern="1200"/>
        </a:p>
      </dsp:txBody>
      <dsp:txXfrm>
        <a:off x="2483657" y="1752873"/>
        <a:ext cx="477216" cy="558253"/>
      </dsp:txXfrm>
    </dsp:sp>
    <dsp:sp modelId="{52029210-9CE4-45AD-9CAC-1624E9A3C45B}">
      <dsp:nvSpPr>
        <dsp:cNvPr id="0" name=""/>
        <dsp:cNvSpPr/>
      </dsp:nvSpPr>
      <dsp:spPr>
        <a:xfrm>
          <a:off x="3158964" y="1356692"/>
          <a:ext cx="2251023" cy="1350614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lvl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3300" kern="1200" dirty="0" smtClean="0"/>
            <a:t>BALIS</a:t>
          </a:r>
          <a:endParaRPr lang="zh-TW" altLang="en-US" sz="3300" kern="1200" dirty="0"/>
        </a:p>
      </dsp:txBody>
      <dsp:txXfrm>
        <a:off x="3158964" y="1356692"/>
        <a:ext cx="2251023" cy="1350614"/>
      </dsp:txXfrm>
    </dsp:sp>
    <dsp:sp modelId="{DFAD0842-CD1C-43A9-8013-7E8FC8DEDFB7}">
      <dsp:nvSpPr>
        <dsp:cNvPr id="0" name=""/>
        <dsp:cNvSpPr/>
      </dsp:nvSpPr>
      <dsp:spPr>
        <a:xfrm>
          <a:off x="5635090" y="1752873"/>
          <a:ext cx="477216" cy="558253"/>
        </a:xfrm>
        <a:prstGeom prst="rightArrow">
          <a:avLst>
            <a:gd name="adj1" fmla="val 60000"/>
            <a:gd name="adj2" fmla="val 5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400" kern="1200"/>
        </a:p>
      </dsp:txBody>
      <dsp:txXfrm>
        <a:off x="5635090" y="1752873"/>
        <a:ext cx="477216" cy="558253"/>
      </dsp:txXfrm>
    </dsp:sp>
    <dsp:sp modelId="{7743D7D2-AA4D-4C3F-894B-6918A187574F}">
      <dsp:nvSpPr>
        <dsp:cNvPr id="0" name=""/>
        <dsp:cNvSpPr/>
      </dsp:nvSpPr>
      <dsp:spPr>
        <a:xfrm>
          <a:off x="6310397" y="1356692"/>
          <a:ext cx="2251023" cy="1350614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lvl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3300" kern="1200" dirty="0" smtClean="0"/>
            <a:t>SCAN</a:t>
          </a:r>
          <a:endParaRPr lang="zh-TW" altLang="en-US" sz="3300" kern="1200" dirty="0"/>
        </a:p>
      </dsp:txBody>
      <dsp:txXfrm>
        <a:off x="6310397" y="1356692"/>
        <a:ext cx="2251023" cy="135061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日期版面配置區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742D90E-D3DC-4BEE-957F-F9212EDFF015}" type="datetimeFigureOut">
              <a:rPr lang="zh-TW" altLang="en-US" smtClean="0"/>
              <a:pPr/>
              <a:t>2010/10/26</a:t>
            </a:fld>
            <a:endParaRPr lang="zh-TW" altLang="en-US"/>
          </a:p>
        </p:txBody>
      </p:sp>
      <p:sp>
        <p:nvSpPr>
          <p:cNvPr id="17" name="頁尾版面配置區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29" name="投影片編號版面配置區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214FF5-E53A-4339-915A-080253E4E6AA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32" name="矩形 31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9" name="矩形 38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0" name="矩形 39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1" name="矩形 40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42" name="矩形 41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標題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9" name="副標題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tIns="45720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zh-TW" altLang="en-US" smtClean="0"/>
              <a:t>按一下以編輯母片副標題樣式</a:t>
            </a:r>
            <a:endParaRPr kumimoji="0" lang="en-US"/>
          </a:p>
        </p:txBody>
      </p:sp>
      <p:sp>
        <p:nvSpPr>
          <p:cNvPr id="56" name="矩形 55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5" name="矩形 64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6" name="矩形 65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7" name="矩形 66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  <p:transition>
    <p:fade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742D90E-D3DC-4BEE-957F-F9212EDFF015}" type="datetimeFigureOut">
              <a:rPr lang="zh-TW" altLang="en-US" smtClean="0"/>
              <a:pPr/>
              <a:t>2010/10/26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214FF5-E53A-4339-915A-080253E4E6AA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  <p:transition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742D90E-D3DC-4BEE-957F-F9212EDFF015}" type="datetimeFigureOut">
              <a:rPr lang="zh-TW" altLang="en-US" smtClean="0"/>
              <a:pPr/>
              <a:t>2010/10/26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214FF5-E53A-4339-915A-080253E4E6AA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  <p:transition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742D90E-D3DC-4BEE-957F-F9212EDFF015}" type="datetimeFigureOut">
              <a:rPr lang="zh-TW" altLang="en-US" smtClean="0"/>
              <a:pPr/>
              <a:t>2010/10/26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214FF5-E53A-4339-915A-080253E4E6AA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  <p:transition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手繪多邊形 13"/>
          <p:cNvSpPr>
            <a:spLocks/>
          </p:cNvSpPr>
          <p:nvPr/>
        </p:nvSpPr>
        <p:spPr bwMode="auto">
          <a:xfrm>
            <a:off x="4828952" y="1073888"/>
            <a:ext cx="4322136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5" name="手繪多邊形 14"/>
          <p:cNvSpPr>
            <a:spLocks/>
          </p:cNvSpPr>
          <p:nvPr/>
        </p:nvSpPr>
        <p:spPr bwMode="auto">
          <a:xfrm>
            <a:off x="373966" y="0"/>
            <a:ext cx="5514536" cy="661533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3" name="手繪多邊形 12"/>
          <p:cNvSpPr>
            <a:spLocks/>
          </p:cNvSpPr>
          <p:nvPr/>
        </p:nvSpPr>
        <p:spPr bwMode="auto">
          <a:xfrm rot="5236414">
            <a:off x="4462128" y="1483600"/>
            <a:ext cx="4114800" cy="118872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6" name="手繪多邊形 15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7" name="手繪多邊形 16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8" name="手繪多邊形 17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9" name="手繪多邊形 18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0" name="手繪多邊形 19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1" name="手繪多邊形 20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2" name="手繪多邊形 21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3" name="手繪多邊形 22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4" name="手繪多邊形 23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5" name="手繪多邊形 24"/>
          <p:cNvSpPr>
            <a:spLocks/>
          </p:cNvSpPr>
          <p:nvPr/>
        </p:nvSpPr>
        <p:spPr bwMode="auto">
          <a:xfrm>
            <a:off x="366824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6" name="手繪多邊形 25"/>
          <p:cNvSpPr>
            <a:spLocks/>
          </p:cNvSpPr>
          <p:nvPr/>
        </p:nvSpPr>
        <p:spPr bwMode="auto">
          <a:xfrm>
            <a:off x="366824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7" name="手繪多邊形 26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tIns="45720" bIns="0" anchor="t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742D90E-D3DC-4BEE-957F-F9212EDFF015}" type="datetimeFigureOut">
              <a:rPr lang="zh-TW" altLang="en-US" smtClean="0"/>
              <a:pPr/>
              <a:t>2010/10/26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214FF5-E53A-4339-915A-080253E4E6AA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7" name="矩形 6"/>
          <p:cNvSpPr/>
          <p:nvPr/>
        </p:nvSpPr>
        <p:spPr>
          <a:xfrm>
            <a:off x="363160" y="402264"/>
            <a:ext cx="850392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8" name="矩形 7"/>
          <p:cNvSpPr/>
          <p:nvPr/>
        </p:nvSpPr>
        <p:spPr>
          <a:xfrm flipH="1">
            <a:off x="371538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矩形 8"/>
          <p:cNvSpPr/>
          <p:nvPr/>
        </p:nvSpPr>
        <p:spPr>
          <a:xfrm flipH="1">
            <a:off x="411109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0" name="矩形 9"/>
          <p:cNvSpPr/>
          <p:nvPr/>
        </p:nvSpPr>
        <p:spPr>
          <a:xfrm flipH="1">
            <a:off x="44845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矩形 10"/>
          <p:cNvSpPr/>
          <p:nvPr/>
        </p:nvSpPr>
        <p:spPr>
          <a:xfrm flipH="1">
            <a:off x="476702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矩形 11"/>
          <p:cNvSpPr/>
          <p:nvPr/>
        </p:nvSpPr>
        <p:spPr>
          <a:xfrm>
            <a:off x="500478" y="680477"/>
            <a:ext cx="36576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  <p:transition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742D90E-D3DC-4BEE-957F-F9212EDFF015}" type="datetimeFigureOut">
              <a:rPr lang="zh-TW" altLang="en-US" smtClean="0"/>
              <a:pPr/>
              <a:t>2010/10/26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214FF5-E53A-4339-915A-080253E4E6AA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  <p:transition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矩形 24"/>
          <p:cNvSpPr/>
          <p:nvPr/>
        </p:nvSpPr>
        <p:spPr>
          <a:xfrm>
            <a:off x="0" y="402265"/>
            <a:ext cx="886708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 anchor="t"/>
          <a:lstStyle>
            <a:lvl1pPr>
              <a:defRPr sz="4000"/>
            </a:lvl1pPr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5" name="內容版面配置區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742D90E-D3DC-4BEE-957F-F9212EDFF015}" type="datetimeFigureOut">
              <a:rPr lang="zh-TW" altLang="en-US" smtClean="0"/>
              <a:pPr/>
              <a:t>2010/10/26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214FF5-E53A-4339-915A-080253E4E6AA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16" name="矩形 15"/>
          <p:cNvSpPr/>
          <p:nvPr/>
        </p:nvSpPr>
        <p:spPr>
          <a:xfrm>
            <a:off x="87790" y="680477"/>
            <a:ext cx="45720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7" name="矩形 16"/>
          <p:cNvSpPr/>
          <p:nvPr/>
        </p:nvSpPr>
        <p:spPr>
          <a:xfrm>
            <a:off x="47305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8" name="矩形 17"/>
          <p:cNvSpPr/>
          <p:nvPr/>
        </p:nvSpPr>
        <p:spPr>
          <a:xfrm>
            <a:off x="2825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9" name="矩形 18"/>
          <p:cNvSpPr/>
          <p:nvPr/>
        </p:nvSpPr>
        <p:spPr>
          <a:xfrm>
            <a:off x="0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0" name="矩形 19"/>
          <p:cNvSpPr/>
          <p:nvPr/>
        </p:nvSpPr>
        <p:spPr>
          <a:xfrm flipH="1">
            <a:off x="149770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1" name="矩形 20"/>
          <p:cNvSpPr/>
          <p:nvPr/>
        </p:nvSpPr>
        <p:spPr>
          <a:xfrm flipH="1">
            <a:off x="189341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矩形 21"/>
          <p:cNvSpPr/>
          <p:nvPr/>
        </p:nvSpPr>
        <p:spPr>
          <a:xfrm flipH="1">
            <a:off x="22668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9" name="矩形 28"/>
          <p:cNvSpPr/>
          <p:nvPr/>
        </p:nvSpPr>
        <p:spPr>
          <a:xfrm flipH="1">
            <a:off x="254934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30" name="矩形 29"/>
          <p:cNvSpPr/>
          <p:nvPr/>
        </p:nvSpPr>
        <p:spPr>
          <a:xfrm>
            <a:off x="278710" y="680477"/>
            <a:ext cx="36576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  <p:transition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742D90E-D3DC-4BEE-957F-F9212EDFF015}" type="datetimeFigureOut">
              <a:rPr lang="zh-TW" altLang="en-US" smtClean="0"/>
              <a:pPr/>
              <a:t>2010/10/26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214FF5-E53A-4339-915A-080253E4E6AA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  <p:transition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742D90E-D3DC-4BEE-957F-F9212EDFF015}" type="datetimeFigureOut">
              <a:rPr lang="zh-TW" altLang="en-US" smtClean="0"/>
              <a:pPr/>
              <a:t>2010/10/26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214FF5-E53A-4339-915A-080253E4E6AA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  <p:transition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742D90E-D3DC-4BEE-957F-F9212EDFF015}" type="datetimeFigureOut">
              <a:rPr lang="zh-TW" altLang="en-US" smtClean="0"/>
              <a:pPr/>
              <a:t>2010/10/26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214FF5-E53A-4339-915A-080253E4E6AA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  <p:transition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/>
        </p:nvSpPr>
        <p:spPr>
          <a:xfrm>
            <a:off x="368032" y="0"/>
            <a:ext cx="8778240" cy="1878037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9" name="直線接點 8"/>
          <p:cNvCxnSpPr/>
          <p:nvPr/>
        </p:nvCxnSpPr>
        <p:spPr>
          <a:xfrm flipV="1">
            <a:off x="363195" y="1885028"/>
            <a:ext cx="8782622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0" name="群組 9"/>
          <p:cNvGrpSpPr/>
          <p:nvPr/>
        </p:nvGrpSpPr>
        <p:grpSpPr>
          <a:xfrm rot="5400000">
            <a:off x="8514581" y="1219200"/>
            <a:ext cx="132763" cy="128466"/>
            <a:chOff x="6668087" y="1297746"/>
            <a:chExt cx="161840" cy="156602"/>
          </a:xfrm>
        </p:grpSpPr>
        <p:cxnSp>
          <p:nvCxnSpPr>
            <p:cNvPr id="15" name="直線接點 14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直線接點 15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直線接點 16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標題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zh-TW" altLang="en-US" smtClean="0"/>
              <a:t>按一下圖示以新增圖片</a:t>
            </a:r>
            <a:endParaRPr kumimoji="0" 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grpSp>
        <p:nvGrpSpPr>
          <p:cNvPr id="14" name="群組 13"/>
          <p:cNvGrpSpPr/>
          <p:nvPr/>
        </p:nvGrpSpPr>
        <p:grpSpPr>
          <a:xfrm rot="5400000">
            <a:off x="8666981" y="1371600"/>
            <a:ext cx="132763" cy="128466"/>
            <a:chOff x="6668087" y="1297746"/>
            <a:chExt cx="161840" cy="156602"/>
          </a:xfrm>
        </p:grpSpPr>
        <p:cxnSp>
          <p:nvCxnSpPr>
            <p:cNvPr id="11" name="直線接點 10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直線接點 11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直線接點 12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群組 17"/>
          <p:cNvGrpSpPr/>
          <p:nvPr/>
        </p:nvGrpSpPr>
        <p:grpSpPr>
          <a:xfrm rot="5400000">
            <a:off x="8320088" y="1474763"/>
            <a:ext cx="132763" cy="128466"/>
            <a:chOff x="6668087" y="1297746"/>
            <a:chExt cx="161840" cy="156602"/>
          </a:xfrm>
        </p:grpSpPr>
        <p:cxnSp>
          <p:nvCxnSpPr>
            <p:cNvPr id="19" name="直線接點 18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直線接點 19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直線接點 20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6477000" y="55499"/>
            <a:ext cx="2133600" cy="365125"/>
          </a:xfrm>
        </p:spPr>
        <p:txBody>
          <a:bodyPr/>
          <a:lstStyle>
            <a:extLst/>
          </a:lstStyle>
          <a:p>
            <a:fld id="{4742D90E-D3DC-4BEE-957F-F9212EDFF015}" type="datetimeFigureOut">
              <a:rPr lang="zh-TW" altLang="en-US" smtClean="0"/>
              <a:pPr/>
              <a:t>2010/10/26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914400" y="55499"/>
            <a:ext cx="5562600" cy="365125"/>
          </a:xfrm>
        </p:spPr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8610600" y="55499"/>
            <a:ext cx="457200" cy="365125"/>
          </a:xfrm>
        </p:spPr>
        <p:txBody>
          <a:bodyPr/>
          <a:lstStyle>
            <a:extLst/>
          </a:lstStyle>
          <a:p>
            <a:fld id="{62214FF5-E53A-4339-915A-080253E4E6AA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  <p:transition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矩形 7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矩形 8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矩形 9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矩形 10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矩形 11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5" name="矩形 14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6" name="矩形 15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7" name="矩形 16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標題版面配置區 2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13" name="文字版面配置區 12"/>
          <p:cNvSpPr>
            <a:spLocks noGrp="1"/>
          </p:cNvSpPr>
          <p:nvPr>
            <p:ph type="body" idx="1"/>
          </p:nvPr>
        </p:nvSpPr>
        <p:spPr>
          <a:xfrm>
            <a:off x="914400" y="1783560"/>
            <a:ext cx="7772400" cy="457200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  <a:p>
            <a:pPr lvl="1" eaLnBrk="1" latinLnBrk="0" hangingPunct="1"/>
            <a:r>
              <a:rPr kumimoji="0" lang="zh-TW" altLang="en-US" smtClean="0"/>
              <a:t>第二層</a:t>
            </a:r>
          </a:p>
          <a:p>
            <a:pPr lvl="2" eaLnBrk="1" latinLnBrk="0" hangingPunct="1"/>
            <a:r>
              <a:rPr kumimoji="0" lang="zh-TW" altLang="en-US" smtClean="0"/>
              <a:t>第三層</a:t>
            </a:r>
          </a:p>
          <a:p>
            <a:pPr lvl="3" eaLnBrk="1" latinLnBrk="0" hangingPunct="1"/>
            <a:r>
              <a:rPr kumimoji="0" lang="zh-TW" altLang="en-US" smtClean="0"/>
              <a:t>第四層</a:t>
            </a:r>
          </a:p>
          <a:p>
            <a:pPr lvl="4" eaLnBrk="1" latinLnBrk="0" hangingPunct="1"/>
            <a:r>
              <a:rPr kumimoji="0" lang="zh-TW" altLang="en-US" smtClean="0"/>
              <a:t>第五層</a:t>
            </a:r>
            <a:endParaRPr kumimoji="0" lang="en-US"/>
          </a:p>
        </p:txBody>
      </p:sp>
      <p:sp>
        <p:nvSpPr>
          <p:cNvPr id="14" name="日期版面配置區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4742D90E-D3DC-4BEE-957F-F9212EDFF015}" type="datetimeFigureOut">
              <a:rPr lang="zh-TW" altLang="en-US" smtClean="0"/>
              <a:pPr/>
              <a:t>2010/10/26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endParaRPr lang="zh-TW" altLang="en-US"/>
          </a:p>
        </p:txBody>
      </p:sp>
      <p:sp>
        <p:nvSpPr>
          <p:cNvPr id="23" name="投影片編號版面配置區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  <a:extLst/>
          </a:lstStyle>
          <a:p>
            <a:fld id="{62214FF5-E53A-4339-915A-080253E4E6AA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>
    <p:fade thruBlk="1"/>
  </p:transition>
  <p:txStyles>
    <p:titleStyle>
      <a:lvl1pPr algn="l" rtl="0" eaLnBrk="1" latinLnBrk="0" hangingPunct="1">
        <a:spcBef>
          <a:spcPct val="0"/>
        </a:spcBef>
        <a:buNone/>
        <a:defRPr kumimoji="0" sz="4000" kern="1200" spc="-100" baseline="0">
          <a:solidFill>
            <a:schemeClr val="tx2">
              <a:satMod val="200000"/>
            </a:schemeClr>
          </a:solidFill>
          <a:latin typeface="+mj-lt"/>
          <a:ea typeface="+mj-ea"/>
          <a:cs typeface="+mj-cs"/>
        </a:defRPr>
      </a:lvl1pPr>
      <a:extLst/>
    </p:titleStyle>
    <p:bodyStyle>
      <a:lvl1pPr marL="411480" indent="-342900" algn="l" rtl="0" eaLnBrk="1" latinLnBrk="0" hangingPunct="1">
        <a:spcBef>
          <a:spcPts val="700"/>
        </a:spcBef>
        <a:buClr>
          <a:schemeClr val="tx2"/>
        </a:buClr>
        <a:buSzPct val="95000"/>
        <a:buFont typeface="Wingdings"/>
        <a:buChar char="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0664" indent="-28575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2"/>
        </a:buClr>
        <a:buFont typeface="Wingdings 2"/>
        <a:buChar char="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1872" indent="-228600" algn="l" rtl="0" eaLnBrk="1" latinLnBrk="0" hangingPunct="1">
        <a:spcBef>
          <a:spcPct val="20000"/>
        </a:spcBef>
        <a:buClr>
          <a:schemeClr val="accent3"/>
        </a:buClr>
        <a:buFont typeface="Wingdings 3"/>
        <a:buChar char="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hyperlink" Target="http://baylibraries.org/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323528" y="2924944"/>
            <a:ext cx="8820472" cy="1975104"/>
          </a:xfrm>
        </p:spPr>
        <p:txBody>
          <a:bodyPr/>
          <a:lstStyle/>
          <a:p>
            <a:pPr algn="ctr"/>
            <a:r>
              <a:rPr lang="zh-TW" altLang="zh-TW" dirty="0" smtClean="0"/>
              <a:t>加州公共圖書館之參考網路 </a:t>
            </a:r>
            <a:r>
              <a:rPr lang="en-US" altLang="zh-TW" dirty="0" smtClean="0"/>
              <a:t> </a:t>
            </a:r>
            <a:br>
              <a:rPr lang="en-US" altLang="zh-TW" dirty="0" smtClean="0"/>
            </a:br>
            <a:r>
              <a:rPr lang="zh-TW" altLang="zh-TW" dirty="0" smtClean="0"/>
              <a:t>所面臨人文學科方面的問題</a:t>
            </a:r>
            <a:br>
              <a:rPr lang="zh-TW" altLang="zh-TW" dirty="0" smtClean="0"/>
            </a:b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251520" y="1556792"/>
            <a:ext cx="8892480" cy="1508760"/>
          </a:xfrm>
        </p:spPr>
        <p:txBody>
          <a:bodyPr>
            <a:normAutofit/>
          </a:bodyPr>
          <a:lstStyle/>
          <a:p>
            <a:pPr algn="ctr"/>
            <a:r>
              <a:rPr lang="en-US" altLang="zh-TW" sz="3500" b="1" dirty="0" smtClean="0"/>
              <a:t>Reference Referral :</a:t>
            </a:r>
            <a:r>
              <a:rPr lang="en-US" altLang="zh-TW" sz="3500" b="1" i="1" dirty="0" smtClean="0"/>
              <a:t>Public Library Humanities Questions in California’s Reference Network</a:t>
            </a:r>
            <a:endParaRPr lang="zh-TW" altLang="zh-TW" sz="3500" dirty="0" smtClean="0"/>
          </a:p>
          <a:p>
            <a:pPr algn="ctr"/>
            <a:endParaRPr lang="zh-TW" altLang="en-US" sz="4000" dirty="0"/>
          </a:p>
        </p:txBody>
      </p:sp>
      <p:sp>
        <p:nvSpPr>
          <p:cNvPr id="4" name="文字方塊 3"/>
          <p:cNvSpPr txBox="1"/>
          <p:nvPr/>
        </p:nvSpPr>
        <p:spPr>
          <a:xfrm>
            <a:off x="4716016" y="5661248"/>
            <a:ext cx="468052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000" dirty="0" smtClean="0"/>
              <a:t>498100567 </a:t>
            </a:r>
            <a:r>
              <a:rPr lang="zh-TW" altLang="en-US" sz="2000" dirty="0" smtClean="0"/>
              <a:t>黃思穎</a:t>
            </a:r>
            <a:r>
              <a:rPr lang="en-US" altLang="zh-TW" sz="2000" dirty="0" smtClean="0"/>
              <a:t>498100464</a:t>
            </a:r>
            <a:r>
              <a:rPr lang="zh-TW" altLang="en-US" sz="2000" dirty="0" smtClean="0"/>
              <a:t> 周慧紅</a:t>
            </a:r>
            <a:endParaRPr lang="en-US" altLang="zh-TW" sz="2000" dirty="0" smtClean="0"/>
          </a:p>
          <a:p>
            <a:r>
              <a:rPr lang="en-US" altLang="zh-TW" sz="2000" dirty="0" smtClean="0"/>
              <a:t>498100103</a:t>
            </a:r>
            <a:r>
              <a:rPr lang="zh-TW" altLang="en-US" sz="2000" dirty="0" smtClean="0"/>
              <a:t> 謝豐吉</a:t>
            </a:r>
            <a:r>
              <a:rPr lang="en-US" altLang="zh-TW" sz="2000" dirty="0" smtClean="0"/>
              <a:t>498100036</a:t>
            </a:r>
            <a:r>
              <a:rPr lang="zh-TW" altLang="en-US" sz="2000" dirty="0" smtClean="0"/>
              <a:t> 周庭羽</a:t>
            </a:r>
            <a:endParaRPr lang="en-US" altLang="zh-TW" sz="2000" dirty="0" smtClean="0"/>
          </a:p>
          <a:p>
            <a:r>
              <a:rPr lang="en-US" altLang="zh-TW" sz="2000" dirty="0" smtClean="0"/>
              <a:t>498100141</a:t>
            </a:r>
            <a:r>
              <a:rPr lang="zh-TW" altLang="en-US" sz="2000" dirty="0" smtClean="0"/>
              <a:t> 吳佩珊</a:t>
            </a:r>
            <a:r>
              <a:rPr lang="en-US" altLang="zh-TW" sz="2000" dirty="0" smtClean="0"/>
              <a:t>498100440</a:t>
            </a:r>
            <a:r>
              <a:rPr lang="zh-TW" altLang="en-US" sz="2000" dirty="0" smtClean="0"/>
              <a:t> 許惠雲</a:t>
            </a:r>
            <a:endParaRPr lang="en-US" altLang="zh-TW" sz="2000" dirty="0" smtClean="0"/>
          </a:p>
          <a:p>
            <a:endParaRPr lang="en-US" altLang="zh-TW" sz="2000" dirty="0" smtClean="0"/>
          </a:p>
          <a:p>
            <a:endParaRPr lang="zh-TW" altLang="en-US" sz="2000" dirty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讀者問題及遇到狀況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/>
              <a:t>有專家有初學者，有老人有小孩</a:t>
            </a:r>
            <a:endParaRPr lang="en-US" altLang="zh-TW" dirty="0" smtClean="0"/>
          </a:p>
          <a:p>
            <a:r>
              <a:rPr lang="zh-TW" altLang="en-US" dirty="0" smtClean="0"/>
              <a:t>問題廣泛</a:t>
            </a:r>
            <a:endParaRPr lang="en-US" altLang="zh-TW" dirty="0" smtClean="0"/>
          </a:p>
          <a:p>
            <a:r>
              <a:rPr lang="zh-TW" altLang="en-US" dirty="0" smtClean="0"/>
              <a:t>問不可能的問題</a:t>
            </a:r>
            <a:endParaRPr lang="en-US" altLang="zh-TW" dirty="0" smtClean="0"/>
          </a:p>
          <a:p>
            <a:r>
              <a:rPr lang="zh-TW" altLang="en-US" dirty="0" smtClean="0"/>
              <a:t>認定圖書館員是萬能的</a:t>
            </a:r>
            <a:endParaRPr lang="zh-TW" altLang="en-US" dirty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zh-TW" dirty="0" smtClean="0"/>
              <a:t>Reference center librarians</a:t>
            </a:r>
            <a:br>
              <a:rPr lang="en-US" altLang="zh-TW" dirty="0" smtClean="0"/>
            </a:br>
            <a:r>
              <a:rPr lang="en-US" altLang="zh-TW" dirty="0" smtClean="0"/>
              <a:t>&amp;</a:t>
            </a:r>
            <a:br>
              <a:rPr lang="en-US" altLang="zh-TW" dirty="0" smtClean="0"/>
            </a:br>
            <a:r>
              <a:rPr lang="en-US" altLang="zh-TW" dirty="0" smtClean="0"/>
              <a:t>Public librarians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914400" y="2348880"/>
            <a:ext cx="7772400" cy="4006680"/>
          </a:xfrm>
        </p:spPr>
        <p:txBody>
          <a:bodyPr/>
          <a:lstStyle/>
          <a:p>
            <a:r>
              <a:rPr lang="zh-TW" altLang="zh-TW" b="1" dirty="0" smtClean="0"/>
              <a:t>所提供的服務</a:t>
            </a:r>
            <a:r>
              <a:rPr lang="en-US" altLang="zh-TW" b="1" dirty="0" smtClean="0"/>
              <a:t>?</a:t>
            </a:r>
          </a:p>
          <a:p>
            <a:r>
              <a:rPr lang="zh-TW" altLang="zh-TW" b="1" dirty="0" smtClean="0"/>
              <a:t>特別的專長</a:t>
            </a:r>
            <a:r>
              <a:rPr lang="en-US" altLang="zh-TW" b="1" dirty="0" smtClean="0"/>
              <a:t>?</a:t>
            </a:r>
          </a:p>
          <a:p>
            <a:endParaRPr lang="zh-TW" altLang="en-US" dirty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西班牙語言計畫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b="1" dirty="0" smtClean="0"/>
              <a:t>BALIS</a:t>
            </a:r>
            <a:r>
              <a:rPr lang="zh-TW" altLang="zh-TW" b="1" dirty="0" smtClean="0"/>
              <a:t>發起一個西班牙語言計畫</a:t>
            </a:r>
            <a:endParaRPr lang="en-US" altLang="zh-TW" b="1" dirty="0" smtClean="0"/>
          </a:p>
          <a:p>
            <a:r>
              <a:rPr lang="zh-TW" altLang="zh-TW" b="1" dirty="0" smtClean="0"/>
              <a:t>幼童專家</a:t>
            </a:r>
            <a:endParaRPr lang="en-US" altLang="zh-TW" b="1" dirty="0" smtClean="0"/>
          </a:p>
          <a:p>
            <a:pPr>
              <a:buNone/>
            </a:pPr>
            <a:endParaRPr lang="zh-TW" altLang="en-US" dirty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b="1" dirty="0" smtClean="0"/>
              <a:t>RESEARCH IN THE HUMANITIES</a:t>
            </a:r>
            <a:r>
              <a:rPr lang="zh-TW" altLang="zh-TW" dirty="0" smtClean="0"/>
              <a:t/>
            </a:r>
            <a:br>
              <a:rPr lang="zh-TW" altLang="zh-TW" dirty="0" smtClean="0"/>
            </a:br>
            <a:r>
              <a:rPr lang="zh-TW" altLang="zh-TW" dirty="0" smtClean="0"/>
              <a:t>人文學科的研究</a:t>
            </a:r>
            <a:br>
              <a:rPr lang="zh-TW" altLang="zh-TW" dirty="0" smtClean="0"/>
            </a:b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zh-TW" altLang="en-US" dirty="0" smtClean="0"/>
              <a:t>     </a:t>
            </a:r>
            <a:r>
              <a:rPr lang="zh-TW" altLang="zh-TW" dirty="0" smtClean="0"/>
              <a:t>要找到最好的來源可能需要花時間在找尋參考與流通的館藏，核對書目，搜尋線上目錄，以及等待館際互借</a:t>
            </a:r>
          </a:p>
          <a:p>
            <a:pPr>
              <a:buNone/>
            </a:pPr>
            <a:r>
              <a:rPr lang="zh-TW" altLang="en-US" dirty="0" smtClean="0"/>
              <a:t>     </a:t>
            </a:r>
            <a:r>
              <a:rPr lang="zh-TW" altLang="zh-TW" dirty="0" smtClean="0"/>
              <a:t>當用盡資料來源，</a:t>
            </a:r>
            <a:r>
              <a:rPr lang="zh-TW" altLang="en-US" dirty="0" smtClean="0"/>
              <a:t>會</a:t>
            </a:r>
            <a:r>
              <a:rPr lang="zh-TW" altLang="zh-TW" dirty="0" smtClean="0"/>
              <a:t>轉向</a:t>
            </a:r>
            <a:r>
              <a:rPr lang="en-US" altLang="zh-TW" dirty="0" smtClean="0"/>
              <a:t>SCAN(State of California Answering Network</a:t>
            </a:r>
            <a:r>
              <a:rPr lang="zh-TW" altLang="zh-TW" dirty="0" smtClean="0"/>
              <a:t>加州答詢系統</a:t>
            </a:r>
            <a:r>
              <a:rPr lang="en-US" altLang="zh-TW" dirty="0" smtClean="0"/>
              <a:t>)</a:t>
            </a:r>
            <a:r>
              <a:rPr lang="zh-TW" altLang="zh-TW" dirty="0" smtClean="0"/>
              <a:t>。像這樣的次等調查是很耗時間的，因為提供給</a:t>
            </a:r>
            <a:r>
              <a:rPr lang="zh-TW" altLang="en-US" dirty="0" smtClean="0"/>
              <a:t>讀者</a:t>
            </a:r>
            <a:r>
              <a:rPr lang="zh-TW" altLang="zh-TW" dirty="0" smtClean="0"/>
              <a:t>的是答案不是來源。</a:t>
            </a:r>
          </a:p>
          <a:p>
            <a:endParaRPr lang="zh-TW" altLang="en-US" dirty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b="1" dirty="0" smtClean="0"/>
              <a:t>RESEARCH IN THE HUMANITIES</a:t>
            </a:r>
            <a:r>
              <a:rPr lang="zh-TW" altLang="zh-TW" dirty="0" smtClean="0"/>
              <a:t/>
            </a:r>
            <a:br>
              <a:rPr lang="zh-TW" altLang="zh-TW" dirty="0" smtClean="0"/>
            </a:br>
            <a:r>
              <a:rPr lang="zh-TW" altLang="zh-TW" dirty="0" smtClean="0"/>
              <a:t>人文學科的研究</a:t>
            </a:r>
            <a:br>
              <a:rPr lang="zh-TW" altLang="zh-TW" dirty="0" smtClean="0"/>
            </a:b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Just finding information in the humanities can be challenging.</a:t>
            </a:r>
            <a:endParaRPr lang="zh-TW" altLang="zh-TW" dirty="0" smtClean="0"/>
          </a:p>
          <a:p>
            <a:pPr>
              <a:buNone/>
            </a:pPr>
            <a:r>
              <a:rPr lang="en-US" altLang="zh-TW" dirty="0" smtClean="0"/>
              <a:t>     </a:t>
            </a:r>
            <a:r>
              <a:rPr lang="zh-TW" altLang="zh-TW" dirty="0" smtClean="0"/>
              <a:t>在人文學中尋找資訊是具有挑戰性的</a:t>
            </a:r>
          </a:p>
          <a:p>
            <a:endParaRPr lang="zh-TW" altLang="en-US" dirty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b="1" dirty="0" smtClean="0"/>
              <a:t>Imprecise knowledge of what we are looking for can complicate reference in the humanities</a:t>
            </a:r>
            <a:br>
              <a:rPr lang="en-US" altLang="zh-TW" b="1" dirty="0" smtClean="0"/>
            </a:br>
            <a:r>
              <a:rPr lang="zh-TW" altLang="zh-TW" dirty="0" smtClean="0"/>
              <a:t>模糊的知識在我們尋找人文學參考的時候使問題複雜化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altLang="zh-TW" dirty="0" smtClean="0"/>
          </a:p>
          <a:p>
            <a:endParaRPr lang="en-US" altLang="zh-TW" dirty="0" smtClean="0"/>
          </a:p>
          <a:p>
            <a:endParaRPr lang="en-US" altLang="zh-TW" dirty="0" smtClean="0"/>
          </a:p>
          <a:p>
            <a:endParaRPr lang="en-US" altLang="zh-TW" dirty="0" smtClean="0"/>
          </a:p>
          <a:p>
            <a:endParaRPr lang="en-US" altLang="zh-TW" dirty="0" smtClean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例如</a:t>
            </a:r>
            <a:r>
              <a:rPr lang="en-US" altLang="zh-TW" dirty="0" smtClean="0"/>
              <a:t>?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讀者的好奇心</a:t>
            </a:r>
            <a:endParaRPr lang="zh-TW" altLang="en-US" dirty="0"/>
          </a:p>
        </p:txBody>
      </p:sp>
      <p:pic>
        <p:nvPicPr>
          <p:cNvPr id="4" name="內容版面配置區 3" descr="curious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411760" y="1988840"/>
            <a:ext cx="4752528" cy="4752528"/>
          </a:xfrm>
        </p:spPr>
      </p:pic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zh-TW" dirty="0" smtClean="0"/>
              <a:t>尋找</a:t>
            </a:r>
            <a:r>
              <a:rPr lang="en-US" altLang="zh-TW" b="1" dirty="0" smtClean="0"/>
              <a:t>ALEX HALEY</a:t>
            </a:r>
            <a:r>
              <a:rPr lang="zh-TW" altLang="zh-TW" b="1" dirty="0" smtClean="0"/>
              <a:t>的文獻</a:t>
            </a:r>
            <a:r>
              <a:rPr lang="zh-TW" altLang="zh-TW" dirty="0" smtClean="0"/>
              <a:t/>
            </a:r>
            <a:br>
              <a:rPr lang="zh-TW" altLang="zh-TW" dirty="0" smtClean="0"/>
            </a:br>
            <a:endParaRPr lang="zh-TW" altLang="en-US" dirty="0"/>
          </a:p>
        </p:txBody>
      </p:sp>
      <p:pic>
        <p:nvPicPr>
          <p:cNvPr id="4" name="內容版面配置區 3" descr="6414523755362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915816" y="1916832"/>
            <a:ext cx="3559629" cy="4572000"/>
          </a:xfrm>
        </p:spPr>
      </p:pic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endParaRPr lang="en-US" altLang="zh-TW" dirty="0" smtClean="0"/>
          </a:p>
          <a:p>
            <a:pPr algn="ctr"/>
            <a:endParaRPr lang="en-US" altLang="zh-TW" dirty="0" smtClean="0"/>
          </a:p>
          <a:p>
            <a:pPr algn="ctr"/>
            <a:endParaRPr lang="en-US" altLang="zh-TW" dirty="0" smtClean="0"/>
          </a:p>
          <a:p>
            <a:pPr algn="ctr">
              <a:buNone/>
            </a:pPr>
            <a:r>
              <a:rPr lang="en-US" altLang="zh-TW" sz="6000" dirty="0" smtClean="0"/>
              <a:t>THE END</a:t>
            </a:r>
            <a:endParaRPr lang="zh-TW" altLang="en-US" sz="6000" dirty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b="1" dirty="0" smtClean="0"/>
              <a:t>Summary </a:t>
            </a:r>
            <a:r>
              <a:rPr lang="zh-TW" altLang="zh-TW" b="1" dirty="0" smtClean="0"/>
              <a:t>摘要</a:t>
            </a:r>
            <a:r>
              <a:rPr lang="zh-TW" altLang="zh-TW" dirty="0" smtClean="0"/>
              <a:t/>
            </a:r>
            <a:br>
              <a:rPr lang="zh-TW" altLang="zh-TW" dirty="0" smtClean="0"/>
            </a:b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95536" y="1783560"/>
            <a:ext cx="8748464" cy="4572000"/>
          </a:xfrm>
        </p:spPr>
        <p:txBody>
          <a:bodyPr>
            <a:normAutofit/>
          </a:bodyPr>
          <a:lstStyle/>
          <a:p>
            <a:r>
              <a:rPr lang="zh-TW" altLang="en-US" b="1" dirty="0" smtClean="0"/>
              <a:t>公共圖書館獲得各式各樣廣泛的參考問題</a:t>
            </a:r>
            <a:endParaRPr lang="en-US" altLang="zh-TW" b="1" dirty="0" smtClean="0"/>
          </a:p>
          <a:p>
            <a:r>
              <a:rPr lang="zh-TW" altLang="zh-TW" b="1" dirty="0" smtClean="0"/>
              <a:t>公共圖書館的</a:t>
            </a:r>
            <a:r>
              <a:rPr lang="zh-TW" altLang="en-US" b="1" dirty="0" smtClean="0"/>
              <a:t>讀者</a:t>
            </a:r>
            <a:r>
              <a:rPr lang="zh-TW" altLang="zh-TW" b="1" dirty="0" smtClean="0"/>
              <a:t>分別有不同層面的專業知識和對答案的預期</a:t>
            </a:r>
            <a:endParaRPr lang="zh-TW" altLang="zh-TW" dirty="0" smtClean="0"/>
          </a:p>
          <a:p>
            <a:r>
              <a:rPr lang="zh-TW" altLang="zh-TW" b="1" dirty="0" smtClean="0"/>
              <a:t>公共圖書館在人文學科提供參考服務</a:t>
            </a:r>
            <a:r>
              <a:rPr lang="en-US" altLang="zh-TW" b="1" dirty="0" smtClean="0"/>
              <a:t>,</a:t>
            </a:r>
            <a:r>
              <a:rPr lang="zh-TW" altLang="zh-TW" b="1" dirty="0" smtClean="0"/>
              <a:t>所面臨的主要障礙是在地方水準上缺乏時間和資源</a:t>
            </a:r>
            <a:endParaRPr lang="zh-TW" altLang="zh-TW" dirty="0" smtClean="0"/>
          </a:p>
          <a:p>
            <a:endParaRPr lang="zh-TW" altLang="en-US" dirty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95536" y="512064"/>
            <a:ext cx="8748464" cy="1548784"/>
          </a:xfrm>
        </p:spPr>
        <p:txBody>
          <a:bodyPr/>
          <a:lstStyle/>
          <a:p>
            <a:r>
              <a:rPr lang="en-US" altLang="zh-TW" sz="3600" b="1" dirty="0" smtClean="0"/>
              <a:t>THE CLIENTELE</a:t>
            </a:r>
            <a:r>
              <a:rPr lang="zh-TW" altLang="zh-TW" sz="3600" b="1" dirty="0" smtClean="0"/>
              <a:t>，</a:t>
            </a:r>
            <a:r>
              <a:rPr lang="en-US" altLang="zh-TW" sz="3600" b="1" dirty="0" smtClean="0"/>
              <a:t>THEIR QUESTIONS</a:t>
            </a:r>
            <a:r>
              <a:rPr lang="zh-TW" altLang="zh-TW" sz="3600" b="1" dirty="0" smtClean="0"/>
              <a:t>，</a:t>
            </a:r>
            <a:r>
              <a:rPr lang="en-US" altLang="zh-TW" sz="3600" b="1" dirty="0" smtClean="0"/>
              <a:t>THE REFERRAL PROCESS </a:t>
            </a:r>
            <a:br>
              <a:rPr lang="en-US" altLang="zh-TW" sz="3600" b="1" dirty="0" smtClean="0"/>
            </a:br>
            <a:r>
              <a:rPr lang="zh-TW" altLang="en-US" sz="3600" b="1" dirty="0" smtClean="0"/>
              <a:t>讀者</a:t>
            </a:r>
            <a:r>
              <a:rPr lang="zh-TW" altLang="zh-TW" sz="3600" b="1" dirty="0" smtClean="0"/>
              <a:t>的問題及參考過程</a:t>
            </a:r>
            <a:r>
              <a:rPr lang="zh-TW" altLang="zh-TW" dirty="0" smtClean="0"/>
              <a:t/>
            </a:r>
            <a:br>
              <a:rPr lang="zh-TW" altLang="zh-TW" dirty="0" smtClean="0"/>
            </a:br>
            <a:r>
              <a:rPr lang="zh-TW" altLang="zh-TW" dirty="0" smtClean="0"/>
              <a:t/>
            </a:r>
            <a:br>
              <a:rPr lang="zh-TW" altLang="zh-TW" dirty="0" smtClean="0"/>
            </a:b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95536" y="2564904"/>
            <a:ext cx="8748464" cy="3790656"/>
          </a:xfrm>
        </p:spPr>
        <p:txBody>
          <a:bodyPr>
            <a:normAutofit/>
          </a:bodyPr>
          <a:lstStyle/>
          <a:p>
            <a:r>
              <a:rPr lang="en-US" altLang="zh-TW" b="1" dirty="0" smtClean="0"/>
              <a:t>Patrons come to the public library with an impressive range of questions in the humanities. </a:t>
            </a:r>
            <a:endParaRPr lang="zh-TW" altLang="zh-TW" dirty="0" smtClean="0"/>
          </a:p>
          <a:p>
            <a:pPr>
              <a:buNone/>
            </a:pPr>
            <a:r>
              <a:rPr lang="en-US" altLang="zh-TW" b="1" dirty="0" smtClean="0"/>
              <a:t>     </a:t>
            </a:r>
            <a:r>
              <a:rPr lang="zh-TW" altLang="zh-TW" b="1" dirty="0" smtClean="0"/>
              <a:t>到公共圖書館的顧客</a:t>
            </a:r>
            <a:r>
              <a:rPr lang="en-US" altLang="zh-TW" b="1" dirty="0" smtClean="0"/>
              <a:t>,</a:t>
            </a:r>
            <a:r>
              <a:rPr lang="zh-TW" altLang="zh-TW" b="1" dirty="0" smtClean="0"/>
              <a:t>提出令人印象深刻之人文學科範圍的問題</a:t>
            </a:r>
            <a:endParaRPr lang="en-US" altLang="zh-TW" b="1" dirty="0" smtClean="0"/>
          </a:p>
          <a:p>
            <a:pPr>
              <a:buNone/>
            </a:pPr>
            <a:r>
              <a:rPr lang="en-US" altLang="zh-TW" b="1" dirty="0" smtClean="0"/>
              <a:t>     </a:t>
            </a:r>
            <a:endParaRPr lang="zh-TW" altLang="zh-TW" dirty="0" smtClean="0"/>
          </a:p>
          <a:p>
            <a:pPr>
              <a:buNone/>
            </a:pPr>
            <a:endParaRPr lang="zh-TW" altLang="zh-TW" dirty="0" smtClean="0"/>
          </a:p>
          <a:p>
            <a:endParaRPr lang="zh-TW" altLang="en-US" dirty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例如</a:t>
            </a:r>
            <a:r>
              <a:rPr lang="en-US" altLang="zh-TW" dirty="0" smtClean="0"/>
              <a:t>?</a:t>
            </a:r>
            <a:br>
              <a:rPr lang="en-US" altLang="zh-TW" dirty="0" smtClean="0"/>
            </a:b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zh-TW" b="1" dirty="0" smtClean="0"/>
              <a:t>錢匯率</a:t>
            </a:r>
            <a:endParaRPr lang="en-US" altLang="zh-TW" b="1" dirty="0" smtClean="0"/>
          </a:p>
          <a:p>
            <a:r>
              <a:rPr lang="zh-TW" altLang="zh-TW" b="1" dirty="0" smtClean="0"/>
              <a:t>當林肯被刺殺時他口袋裝有什麼</a:t>
            </a:r>
            <a:endParaRPr lang="en-US" altLang="zh-TW" b="1" dirty="0" smtClean="0"/>
          </a:p>
          <a:p>
            <a:r>
              <a:rPr lang="zh-TW" altLang="zh-TW" b="1" dirty="0" smtClean="0"/>
              <a:t>如何用象形文字寫出娜芙蒂蒂</a:t>
            </a:r>
            <a:r>
              <a:rPr lang="en-US" altLang="zh-TW" b="1" dirty="0" smtClean="0"/>
              <a:t>(</a:t>
            </a:r>
            <a:r>
              <a:rPr lang="zh-TW" altLang="zh-TW" b="1" dirty="0" smtClean="0"/>
              <a:t>埃及阿肯那頓國王的皇后</a:t>
            </a:r>
            <a:r>
              <a:rPr lang="en-US" altLang="zh-TW" b="1" dirty="0" smtClean="0"/>
              <a:t>)</a:t>
            </a:r>
            <a:r>
              <a:rPr lang="zh-TW" altLang="zh-TW" b="1" dirty="0" smtClean="0"/>
              <a:t>這幾個字</a:t>
            </a:r>
            <a:endParaRPr lang="zh-TW" altLang="en-US" dirty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BALIS</a:t>
            </a:r>
            <a:r>
              <a:rPr lang="zh-TW" altLang="en-US" dirty="0" smtClean="0"/>
              <a:t>介紹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What is the Bay Area Library Information System?</a:t>
            </a:r>
          </a:p>
          <a:p>
            <a:r>
              <a:rPr lang="en-US" altLang="zh-TW" dirty="0" smtClean="0"/>
              <a:t>Programs &amp; Services</a:t>
            </a:r>
          </a:p>
          <a:p>
            <a:r>
              <a:rPr lang="en-US" altLang="zh-TW" dirty="0" smtClean="0"/>
              <a:t>Organization</a:t>
            </a:r>
            <a:endParaRPr lang="zh-TW" altLang="en-US" dirty="0"/>
          </a:p>
        </p:txBody>
      </p:sp>
      <p:pic>
        <p:nvPicPr>
          <p:cNvPr id="1025" name="Picture 1" descr="BALIS: Bay Area Library&#10;Information System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5536" y="4351930"/>
            <a:ext cx="8748464" cy="2506070"/>
          </a:xfrm>
          <a:prstGeom prst="rect">
            <a:avLst/>
          </a:prstGeom>
          <a:noFill/>
        </p:spPr>
      </p:pic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b="1" dirty="0" smtClean="0"/>
              <a:t>BALIS</a:t>
            </a:r>
            <a:r>
              <a:rPr lang="zh-TW" altLang="zh-TW" dirty="0" smtClean="0"/>
              <a:t/>
            </a:r>
            <a:br>
              <a:rPr lang="zh-TW" altLang="zh-TW" dirty="0" smtClean="0"/>
            </a:br>
            <a:r>
              <a:rPr lang="zh-TW" altLang="zh-TW" b="1" dirty="0" smtClean="0"/>
              <a:t>海灣地區圖書交流服務機構 </a:t>
            </a:r>
            <a:r>
              <a:rPr lang="zh-TW" altLang="zh-TW" dirty="0" smtClean="0"/>
              <a:t/>
            </a:r>
            <a:br>
              <a:rPr lang="zh-TW" altLang="zh-TW" dirty="0" smtClean="0"/>
            </a:b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zh-TW" altLang="zh-TW" b="1" dirty="0" smtClean="0"/>
              <a:t>當地公共圖書館將參考問題提交到</a:t>
            </a:r>
            <a:r>
              <a:rPr lang="en-US" altLang="zh-TW" b="1" dirty="0" smtClean="0"/>
              <a:t>BALIS,BALIS</a:t>
            </a:r>
            <a:r>
              <a:rPr lang="zh-TW" altLang="zh-TW" b="1" dirty="0" smtClean="0"/>
              <a:t>在將剩下無法解決的轉給</a:t>
            </a:r>
            <a:r>
              <a:rPr lang="en-US" altLang="zh-TW" b="1" dirty="0" smtClean="0"/>
              <a:t>SCAN</a:t>
            </a:r>
            <a:endParaRPr lang="zh-TW" altLang="zh-TW" dirty="0" smtClean="0"/>
          </a:p>
          <a:p>
            <a:r>
              <a:rPr lang="zh-TW" altLang="en-US" b="1" dirty="0" smtClean="0"/>
              <a:t> </a:t>
            </a:r>
            <a:r>
              <a:rPr lang="zh-TW" altLang="zh-TW" b="1" dirty="0" smtClean="0"/>
              <a:t>公共圖書館的參考問題藉由傳真或傳送表格到達</a:t>
            </a:r>
            <a:r>
              <a:rPr lang="en-US" altLang="zh-TW" b="1" dirty="0" smtClean="0"/>
              <a:t>BALIS</a:t>
            </a:r>
            <a:r>
              <a:rPr lang="zh-TW" altLang="zh-TW" b="1" dirty="0" smtClean="0"/>
              <a:t>。也鼓勵藉由電話連絡</a:t>
            </a:r>
            <a:r>
              <a:rPr lang="en-US" altLang="zh-TW" b="1" dirty="0" smtClean="0"/>
              <a:t>,</a:t>
            </a:r>
            <a:r>
              <a:rPr lang="zh-TW" altLang="zh-TW" b="1" dirty="0" smtClean="0"/>
              <a:t>來促進問題的解決並確保服務過程毫無障礙的產生</a:t>
            </a:r>
            <a:endParaRPr lang="zh-TW" altLang="zh-TW" dirty="0" smtClean="0"/>
          </a:p>
          <a:p>
            <a:r>
              <a:rPr lang="zh-TW" altLang="en-US" b="1" dirty="0" smtClean="0"/>
              <a:t> </a:t>
            </a:r>
            <a:r>
              <a:rPr lang="zh-TW" altLang="zh-TW" b="1" dirty="0" smtClean="0"/>
              <a:t>參考問題中心</a:t>
            </a:r>
            <a:r>
              <a:rPr lang="en-US" altLang="zh-TW" b="1" dirty="0" smtClean="0"/>
              <a:t>(BALIS)</a:t>
            </a:r>
            <a:r>
              <a:rPr lang="zh-TW" altLang="zh-TW" b="1" dirty="0" smtClean="0"/>
              <a:t>的館員</a:t>
            </a:r>
            <a:r>
              <a:rPr lang="en-US" altLang="zh-TW" b="1" dirty="0" smtClean="0"/>
              <a:t>,</a:t>
            </a:r>
            <a:r>
              <a:rPr lang="zh-TW" altLang="zh-TW" b="1" dirty="0" smtClean="0"/>
              <a:t>並不會直接和讀者面對面的替其解決問題</a:t>
            </a:r>
            <a:r>
              <a:rPr lang="en-US" altLang="zh-TW" b="1" dirty="0" smtClean="0"/>
              <a:t>,</a:t>
            </a:r>
            <a:r>
              <a:rPr lang="zh-TW" altLang="zh-TW" b="1" dirty="0" smtClean="0"/>
              <a:t>解答會藉由當地公共圖書館提供給讀者</a:t>
            </a:r>
            <a:endParaRPr lang="zh-TW" altLang="zh-TW" dirty="0" smtClean="0"/>
          </a:p>
          <a:p>
            <a:pPr>
              <a:buNone/>
            </a:pPr>
            <a:endParaRPr lang="zh-TW" altLang="en-US" dirty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資料庫圖表 3"/>
          <p:cNvGraphicFramePr/>
          <p:nvPr/>
        </p:nvGraphicFramePr>
        <p:xfrm>
          <a:off x="395536" y="1052736"/>
          <a:ext cx="8568952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標題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/>
          <a:p>
            <a:r>
              <a:rPr lang="zh-TW" altLang="en-US" dirty="0" smtClean="0"/>
              <a:t>參考問題流程圖</a:t>
            </a:r>
            <a:endParaRPr lang="zh-TW" altLang="en-US" dirty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參考問題流程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914400" y="1628800"/>
            <a:ext cx="7772400" cy="4608512"/>
          </a:xfrm>
        </p:spPr>
        <p:txBody>
          <a:bodyPr>
            <a:normAutofit lnSpcReduction="10000"/>
          </a:bodyPr>
          <a:lstStyle/>
          <a:p>
            <a:r>
              <a:rPr lang="zh-TW" altLang="zh-TW" b="1" dirty="0" smtClean="0"/>
              <a:t>當地公共圖書館將參考問題提交到</a:t>
            </a:r>
            <a:r>
              <a:rPr lang="en-US" altLang="zh-TW" b="1" dirty="0" smtClean="0"/>
              <a:t>BALIS,BALIS</a:t>
            </a:r>
            <a:r>
              <a:rPr lang="zh-TW" altLang="zh-TW" b="1" dirty="0" smtClean="0"/>
              <a:t>在將剩下無法解決的轉給</a:t>
            </a:r>
            <a:r>
              <a:rPr lang="en-US" altLang="zh-TW" b="1" dirty="0" smtClean="0"/>
              <a:t>SCAN</a:t>
            </a:r>
          </a:p>
          <a:p>
            <a:r>
              <a:rPr lang="zh-TW" altLang="zh-TW" b="1" dirty="0" smtClean="0"/>
              <a:t>參考問題中心</a:t>
            </a:r>
            <a:r>
              <a:rPr lang="en-US" altLang="zh-TW" b="1" dirty="0" smtClean="0"/>
              <a:t>(BALIS)</a:t>
            </a:r>
            <a:r>
              <a:rPr lang="zh-TW" altLang="zh-TW" b="1" dirty="0" smtClean="0"/>
              <a:t>的館員</a:t>
            </a:r>
            <a:r>
              <a:rPr lang="en-US" altLang="zh-TW" b="1" dirty="0" smtClean="0"/>
              <a:t>,</a:t>
            </a:r>
            <a:r>
              <a:rPr lang="zh-TW" altLang="zh-TW" b="1" dirty="0" smtClean="0"/>
              <a:t>並不會直接和讀者面對面的替其解決問題</a:t>
            </a:r>
            <a:r>
              <a:rPr lang="en-US" altLang="zh-TW" b="1" dirty="0" smtClean="0"/>
              <a:t>,</a:t>
            </a:r>
            <a:r>
              <a:rPr lang="zh-TW" altLang="zh-TW" b="1" dirty="0" smtClean="0"/>
              <a:t>解答會藉由當地公共圖書館提供給讀者</a:t>
            </a:r>
            <a:endParaRPr lang="en-US" altLang="zh-TW" b="1" dirty="0" smtClean="0"/>
          </a:p>
          <a:p>
            <a:r>
              <a:rPr lang="zh-TW" altLang="zh-TW" b="1" dirty="0" smtClean="0"/>
              <a:t>公共圖書館的參考問題藉由傳真或傳送表格到達</a:t>
            </a:r>
            <a:r>
              <a:rPr lang="en-US" altLang="zh-TW" b="1" dirty="0" smtClean="0"/>
              <a:t>BALIS</a:t>
            </a:r>
            <a:r>
              <a:rPr lang="zh-TW" altLang="zh-TW" b="1" dirty="0" smtClean="0"/>
              <a:t>。也鼓勵藉由電話連絡</a:t>
            </a:r>
            <a:r>
              <a:rPr lang="en-US" altLang="zh-TW" b="1" dirty="0" smtClean="0"/>
              <a:t>,</a:t>
            </a:r>
            <a:r>
              <a:rPr lang="zh-TW" altLang="zh-TW" b="1" dirty="0" smtClean="0"/>
              <a:t>來促進問題的解決並確保服務過程毫無障礙的產生</a:t>
            </a:r>
            <a:endParaRPr lang="zh-TW" altLang="zh-TW" dirty="0" smtClean="0"/>
          </a:p>
          <a:p>
            <a:endParaRPr lang="zh-TW" altLang="zh-TW" dirty="0" smtClean="0"/>
          </a:p>
          <a:p>
            <a:pPr>
              <a:buNone/>
            </a:pPr>
            <a:endParaRPr lang="zh-TW" altLang="en-US" dirty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特殊圖書館和大學圖書館交流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zh-TW" b="1" dirty="0" smtClean="0"/>
              <a:t>利用不同的方法互相交流在網路</a:t>
            </a:r>
            <a:endParaRPr lang="en-US" altLang="zh-TW" b="1" dirty="0" smtClean="0"/>
          </a:p>
          <a:p>
            <a:r>
              <a:rPr lang="zh-TW" altLang="zh-TW" b="1" dirty="0" smtClean="0"/>
              <a:t>服務</a:t>
            </a:r>
            <a:r>
              <a:rPr lang="zh-TW" altLang="en-US" b="1" dirty="0" smtClean="0"/>
              <a:t>、</a:t>
            </a:r>
            <a:r>
              <a:rPr lang="zh-TW" altLang="zh-TW" b="1" dirty="0" smtClean="0"/>
              <a:t>政策和程序各不相同</a:t>
            </a:r>
            <a:endParaRPr lang="en-US" altLang="zh-TW" b="1" dirty="0" smtClean="0"/>
          </a:p>
          <a:p>
            <a:r>
              <a:rPr lang="zh-TW" altLang="zh-TW" b="1" dirty="0" smtClean="0"/>
              <a:t>主要的活動是回答公共圖書館參考問題在所有的主題上</a:t>
            </a:r>
            <a:endParaRPr lang="zh-TW" altLang="en-US" dirty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地鐵">
  <a:themeElements>
    <a:clrScheme name="地鐵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地鐵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華麗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596</TotalTime>
  <Words>567</Words>
  <Application>Microsoft Office PowerPoint</Application>
  <PresentationFormat>如螢幕大小 (4:3)</PresentationFormat>
  <Paragraphs>65</Paragraphs>
  <Slides>19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19</vt:i4>
      </vt:variant>
    </vt:vector>
  </HeadingPairs>
  <TitlesOfParts>
    <vt:vector size="20" baseType="lpstr">
      <vt:lpstr>地鐵</vt:lpstr>
      <vt:lpstr>加州公共圖書館之參考網路   所面臨人文學科方面的問題 </vt:lpstr>
      <vt:lpstr>Summary 摘要 </vt:lpstr>
      <vt:lpstr>THE CLIENTELE，THEIR QUESTIONS，THE REFERRAL PROCESS  讀者的問題及參考過程  </vt:lpstr>
      <vt:lpstr>例如? </vt:lpstr>
      <vt:lpstr>BALIS介紹</vt:lpstr>
      <vt:lpstr>BALIS 海灣地區圖書交流服務機構  </vt:lpstr>
      <vt:lpstr>參考問題流程圖</vt:lpstr>
      <vt:lpstr>參考問題流程</vt:lpstr>
      <vt:lpstr>特殊圖書館和大學圖書館交流</vt:lpstr>
      <vt:lpstr>讀者問題及遇到狀況</vt:lpstr>
      <vt:lpstr>Reference center librarians &amp; Public librarians</vt:lpstr>
      <vt:lpstr>西班牙語言計畫</vt:lpstr>
      <vt:lpstr>RESEARCH IN THE HUMANITIES 人文學科的研究 </vt:lpstr>
      <vt:lpstr>RESEARCH IN THE HUMANITIES 人文學科的研究 </vt:lpstr>
      <vt:lpstr>Imprecise knowledge of what we are looking for can complicate reference in the humanities 模糊的知識在我們尋找人文學參考的時候使問題複雜化</vt:lpstr>
      <vt:lpstr>例如?</vt:lpstr>
      <vt:lpstr>讀者的好奇心</vt:lpstr>
      <vt:lpstr>尋找ALEX HALEY的文獻 </vt:lpstr>
      <vt:lpstr>投影片 19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加州公共圖書館之參考網路   所面臨人文學科方面的問題 </dc:title>
  <dc:creator>daibei</dc:creator>
  <cp:lastModifiedBy>Your User Name</cp:lastModifiedBy>
  <cp:revision>44</cp:revision>
  <dcterms:created xsi:type="dcterms:W3CDTF">2010-10-24T02:15:25Z</dcterms:created>
  <dcterms:modified xsi:type="dcterms:W3CDTF">2010-10-26T07:35:31Z</dcterms:modified>
</cp:coreProperties>
</file>