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5" r:id="rId11"/>
    <p:sldId id="275" r:id="rId12"/>
    <p:sldId id="276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69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3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ECFF1-CCD7-4591-98BC-B1940BA8D72F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3CA1E-51D9-4160-B9C1-55ABCD6B84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2427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3CA1E-51D9-4160-B9C1-55ABCD6B847A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A567F1C-6761-4B62-BBE3-BE5CFC4594A4}" type="datetimeFigureOut">
              <a:rPr lang="zh-TW" altLang="en-US" smtClean="0"/>
              <a:pPr/>
              <a:t>2010/12/5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5E786B4-058B-4276-8275-AE48EC68C3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tlg.uci.ed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8000" dirty="0" smtClean="0"/>
              <a:t>人文學資源</a:t>
            </a:r>
            <a:endParaRPr lang="zh-TW" altLang="en-US" sz="8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5616" y="2420888"/>
            <a:ext cx="6400800" cy="1800200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Between the Visionaries and the Luddites: Collection Development and Electronic Resources in the Humanities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 </a:t>
            </a:r>
            <a:endParaRPr lang="zh-TW" alt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5292080" y="4365104"/>
            <a:ext cx="3563888" cy="18722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組員</a:t>
            </a:r>
            <a:endParaRPr lang="en-US" altLang="zh-TW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 </a:t>
            </a:r>
            <a:r>
              <a:rPr lang="en-US" altLang="zh-TW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498100505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張碩真</a:t>
            </a:r>
            <a:endParaRPr lang="en-US" altLang="zh-TW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</a:t>
            </a:r>
            <a:r>
              <a:rPr lang="en-US" altLang="zh-TW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498100050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張育榕</a:t>
            </a:r>
            <a:endParaRPr lang="en-US" altLang="zh-TW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</a:t>
            </a:r>
            <a:r>
              <a:rPr lang="en-US" altLang="zh-TW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498100622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林苡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舒</a:t>
            </a:r>
            <a:endParaRPr lang="en-US" altLang="zh-TW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 </a:t>
            </a:r>
            <a:r>
              <a:rPr lang="en-US" altLang="zh-TW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498100646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呂蔚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瑩</a:t>
            </a:r>
            <a:endParaRPr lang="en-US" altLang="zh-TW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 </a:t>
            </a:r>
            <a:r>
              <a:rPr lang="en-US" altLang="zh-TW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498100672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阮佩琪</a:t>
            </a:r>
            <a:endParaRPr lang="en-US" altLang="zh-TW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 </a:t>
            </a:r>
            <a:r>
              <a:rPr lang="en-US" altLang="zh-TW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498100660</a:t>
            </a:r>
            <a:r>
              <a:rPr lang="zh-TW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  黃恩瓊 </a:t>
            </a:r>
            <a:endParaRPr lang="zh-TW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電子文本  </a:t>
            </a:r>
            <a:r>
              <a:rPr lang="en-US" altLang="zh-TW" dirty="0" smtClean="0"/>
              <a:t>OR</a:t>
            </a:r>
            <a:r>
              <a:rPr lang="zh-TW" altLang="en-US" dirty="0" smtClean="0"/>
              <a:t> 電子出版品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一些電子出版項目從不同方面說明這個問題</a:t>
            </a:r>
            <a:endParaRPr lang="en-US" altLang="zh-TW" dirty="0" smtClean="0"/>
          </a:p>
          <a:p>
            <a:pPr lvl="1">
              <a:buNone/>
            </a:pPr>
            <a:r>
              <a:rPr lang="zh-TW" altLang="en-US" dirty="0" smtClean="0"/>
              <a:t>－</a:t>
            </a:r>
            <a:r>
              <a:rPr lang="en-US" altLang="zh-TW" dirty="0" smtClean="0"/>
              <a:t>The Thesaurus </a:t>
            </a:r>
            <a:r>
              <a:rPr lang="en-US" altLang="zh-TW" dirty="0" err="1" smtClean="0"/>
              <a:t>Linguae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Graecae</a:t>
            </a:r>
            <a:r>
              <a:rPr lang="en-US" altLang="zh-TW" dirty="0" smtClean="0"/>
              <a:t> (TLG)</a:t>
            </a:r>
          </a:p>
          <a:p>
            <a:pPr lvl="1">
              <a:buNone/>
            </a:pPr>
            <a:r>
              <a:rPr lang="zh-TW" altLang="en-US" dirty="0" smtClean="0"/>
              <a:t>－</a:t>
            </a:r>
            <a:r>
              <a:rPr lang="en-US" altLang="zh-TW" dirty="0" err="1" smtClean="0"/>
              <a:t>Chadwyck</a:t>
            </a:r>
            <a:r>
              <a:rPr lang="en-US" altLang="zh-TW" dirty="0" smtClean="0"/>
              <a:t>-Healey’s</a:t>
            </a:r>
          </a:p>
          <a:p>
            <a:pPr lvl="1">
              <a:buNone/>
            </a:pPr>
            <a:r>
              <a:rPr lang="en-US" altLang="zh-TW" dirty="0" smtClean="0"/>
              <a:t>	</a:t>
            </a:r>
            <a:r>
              <a:rPr lang="en-US" altLang="zh-TW" sz="1600" dirty="0" smtClean="0"/>
              <a:t>English Poetry Full-Text SHREEVES</a:t>
            </a:r>
          </a:p>
          <a:p>
            <a:pPr lvl="1">
              <a:buNone/>
            </a:pPr>
            <a:r>
              <a:rPr lang="en-US" altLang="zh-TW" sz="1600" dirty="0" smtClean="0"/>
              <a:t>	VISIONARIES AND LUDDITES 585 Database</a:t>
            </a:r>
          </a:p>
          <a:p>
            <a:pPr lvl="1">
              <a:buNone/>
            </a:pPr>
            <a:r>
              <a:rPr lang="zh-TW" altLang="en-US" dirty="0" smtClean="0"/>
              <a:t>－</a:t>
            </a:r>
            <a:r>
              <a:rPr lang="en-US" altLang="zh-TW" dirty="0" smtClean="0"/>
              <a:t>English Poetry Full-Text Database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電子文本  </a:t>
            </a:r>
            <a:r>
              <a:rPr lang="en-US" altLang="zh-TW" dirty="0"/>
              <a:t>OR</a:t>
            </a:r>
            <a:r>
              <a:rPr lang="zh-TW" altLang="en-US" dirty="0"/>
              <a:t> 電子出版品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6009643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b="1" dirty="0"/>
              <a:t>Thesaurus Linguae </a:t>
            </a:r>
            <a:r>
              <a:rPr lang="en-US" altLang="zh-TW" b="1" dirty="0" err="1"/>
              <a:t>Graecae</a:t>
            </a:r>
            <a:r>
              <a:rPr lang="en-US" altLang="zh-TW" b="1" dirty="0"/>
              <a:t>(TLG)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sz="1600" dirty="0">
                <a:solidFill>
                  <a:schemeClr val="tx1">
                    <a:lumMod val="75000"/>
                  </a:schemeClr>
                </a:solidFill>
                <a:hlinkClick r:id="rId2"/>
              </a:rPr>
              <a:t>http://www.tlg.uci.edu</a:t>
            </a:r>
            <a:r>
              <a:rPr lang="en-US" altLang="zh-TW" sz="1600" dirty="0" smtClean="0">
                <a:solidFill>
                  <a:schemeClr val="tx1">
                    <a:lumMod val="75000"/>
                  </a:schemeClr>
                </a:solidFill>
                <a:hlinkClick r:id="rId2"/>
              </a:rPr>
              <a:t>/</a:t>
            </a:r>
            <a:endParaRPr lang="en-US" altLang="zh-TW" sz="1600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TW" sz="1600" dirty="0"/>
          </a:p>
        </p:txBody>
      </p:sp>
      <p:pic>
        <p:nvPicPr>
          <p:cNvPr id="1026" name="Picture 2" descr="Thesaurus Linguae Graec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204863"/>
            <a:ext cx="4386439" cy="3971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611560" y="2492896"/>
            <a:ext cx="388843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zh-TW" altLang="zh-TW" sz="2000" dirty="0"/>
              <a:t>由在美國加州大學歐文分校</a:t>
            </a:r>
            <a:r>
              <a:rPr lang="zh-TW" altLang="zh-TW" sz="2000" dirty="0" smtClean="0"/>
              <a:t>主導、研究</a:t>
            </a:r>
            <a:endParaRPr lang="en-US" altLang="zh-TW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zh-TW" altLang="zh-TW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zh-TW" altLang="zh-TW" sz="2000" dirty="0"/>
              <a:t>試圖編譯所有</a:t>
            </a:r>
            <a:r>
              <a:rPr lang="en-US" altLang="zh-TW" sz="2000" dirty="0"/>
              <a:t>6</a:t>
            </a:r>
            <a:r>
              <a:rPr lang="zh-TW" altLang="zh-TW" sz="2000" dirty="0"/>
              <a:t>世紀到現在，現存的希臘</a:t>
            </a:r>
            <a:r>
              <a:rPr lang="zh-TW" altLang="zh-TW" sz="2000" dirty="0" smtClean="0"/>
              <a:t>文章</a:t>
            </a:r>
            <a:endParaRPr lang="en-US" altLang="zh-TW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zh-TW" altLang="zh-TW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zh-TW" altLang="zh-TW" sz="2000" dirty="0"/>
              <a:t>包含幾乎全部已知的傳世古希臘語文獻，上起西元前</a:t>
            </a:r>
            <a:r>
              <a:rPr lang="en-US" altLang="zh-TW" sz="2000" dirty="0"/>
              <a:t>8</a:t>
            </a:r>
            <a:r>
              <a:rPr lang="zh-TW" altLang="zh-TW" sz="2000" dirty="0"/>
              <a:t>世紀的詩文殘篇、碑銘墓刻，下訖</a:t>
            </a:r>
            <a:r>
              <a:rPr lang="en-US" altLang="zh-TW" sz="2000" dirty="0"/>
              <a:t>15</a:t>
            </a:r>
            <a:r>
              <a:rPr lang="zh-TW" altLang="zh-TW" sz="2000" dirty="0"/>
              <a:t>世紀的拜占庭東正教著作。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0061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電子文本  </a:t>
            </a:r>
            <a:r>
              <a:rPr lang="en-US" altLang="zh-TW" dirty="0"/>
              <a:t>OR</a:t>
            </a:r>
            <a:r>
              <a:rPr lang="zh-TW" altLang="en-US" dirty="0"/>
              <a:t> 電子出版品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340768"/>
            <a:ext cx="8229600" cy="12527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b="1" dirty="0"/>
              <a:t>Treasury of the French Language Project (ARTFL)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sz="1900" dirty="0"/>
              <a:t>http://artfl-project.uchicago.edu/</a:t>
            </a:r>
            <a:endParaRPr lang="zh-TW" altLang="zh-TW" sz="1900" dirty="0"/>
          </a:p>
          <a:p>
            <a:endParaRPr lang="zh-TW" altLang="en-US" dirty="0"/>
          </a:p>
        </p:txBody>
      </p:sp>
      <p:pic>
        <p:nvPicPr>
          <p:cNvPr id="2050" name="Picture 2" descr="The ARTFL Proje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04864"/>
            <a:ext cx="7228795" cy="302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683567" y="5301208"/>
            <a:ext cx="79208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zh-TW" altLang="zh-TW" sz="2000" dirty="0"/>
              <a:t>由芝加哥大學等單位所研發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zh-TW" altLang="zh-TW" sz="2000" dirty="0"/>
              <a:t>將各種法國文獻予以數位化</a:t>
            </a:r>
            <a:r>
              <a:rPr lang="zh-TW" altLang="zh-TW" sz="2000" dirty="0" smtClean="0"/>
              <a:t>，提供</a:t>
            </a:r>
            <a:r>
              <a:rPr lang="zh-TW" altLang="zh-TW" sz="2000" dirty="0"/>
              <a:t>對法國語言歷史研究有興趣的學者使用</a:t>
            </a:r>
            <a:r>
              <a:rPr lang="zh-TW" altLang="zh-TW" sz="2000" dirty="0" smtClean="0"/>
              <a:t>。</a:t>
            </a:r>
            <a:endParaRPr lang="zh-TW" altLang="zh-TW" sz="2000" dirty="0"/>
          </a:p>
        </p:txBody>
      </p:sp>
    </p:spTree>
    <p:extLst>
      <p:ext uri="{BB962C8B-B14F-4D97-AF65-F5344CB8AC3E}">
        <p14:creationId xmlns:p14="http://schemas.microsoft.com/office/powerpoint/2010/main" xmlns="" val="40764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Migne</a:t>
            </a:r>
            <a:r>
              <a:rPr lang="en-US" altLang="zh-TW" dirty="0" smtClean="0"/>
              <a:t> Versus </a:t>
            </a:r>
            <a:r>
              <a:rPr lang="en-US" altLang="zh-TW" dirty="0" err="1" smtClean="0"/>
              <a:t>Cetedoc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電子資源的研究案例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電子資源扮演的角色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err="1" smtClean="0"/>
              <a:t>Migne</a:t>
            </a:r>
            <a:r>
              <a:rPr lang="zh-TW" altLang="en-US" dirty="0" smtClean="0"/>
              <a:t>的發展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      </a:t>
            </a:r>
            <a:r>
              <a:rPr lang="zh-TW" altLang="en-US" dirty="0" smtClean="0"/>
              <a:t>－</a:t>
            </a:r>
            <a:r>
              <a:rPr lang="zh-TW" altLang="en-US" sz="2800" dirty="0" smtClean="0"/>
              <a:t>收集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sz="2800" dirty="0" smtClean="0"/>
              <a:t>            </a:t>
            </a:r>
            <a:r>
              <a:rPr lang="zh-TW" altLang="en-US" sz="2800" dirty="0" smtClean="0"/>
              <a:t>－</a:t>
            </a:r>
            <a:r>
              <a:rPr lang="zh-TW" altLang="zh-TW" sz="2800" dirty="0" smtClean="0"/>
              <a:t>使用</a:t>
            </a:r>
            <a:endParaRPr lang="en-US" altLang="zh-TW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Migne</a:t>
            </a:r>
            <a:r>
              <a:rPr lang="en-US" altLang="zh-TW" dirty="0" smtClean="0"/>
              <a:t> Versus </a:t>
            </a:r>
            <a:r>
              <a:rPr lang="en-US" altLang="zh-TW" dirty="0" err="1" smtClean="0"/>
              <a:t>Cetedoc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dirty="0" err="1" smtClean="0"/>
              <a:t>Migne</a:t>
            </a:r>
            <a:r>
              <a:rPr lang="en-US" altLang="zh-TW" dirty="0" smtClean="0"/>
              <a:t> &amp;</a:t>
            </a:r>
            <a:r>
              <a:rPr lang="en-US" altLang="zh-TW" dirty="0" err="1" smtClean="0"/>
              <a:t>Cetedoc</a:t>
            </a:r>
            <a:r>
              <a:rPr lang="zh-TW" altLang="en-US" dirty="0" smtClean="0"/>
              <a:t>的比較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價格</a:t>
            </a:r>
            <a:endParaRPr lang="en-US" altLang="zh-TW" dirty="0" smtClean="0"/>
          </a:p>
          <a:p>
            <a:pPr>
              <a:buNone/>
            </a:pPr>
            <a:r>
              <a:rPr lang="zh-TW" altLang="en-US" sz="2000" dirty="0" smtClean="0"/>
              <a:t>                 － </a:t>
            </a:r>
            <a:r>
              <a:rPr lang="en-US" altLang="zh-TW" sz="2000" dirty="0" smtClean="0"/>
              <a:t>Timothy Reuter</a:t>
            </a:r>
          </a:p>
          <a:p>
            <a:pPr>
              <a:buNone/>
            </a:pPr>
            <a:r>
              <a:rPr lang="zh-TW" altLang="en-US" sz="2000" dirty="0" smtClean="0"/>
              <a:t>                 －</a:t>
            </a:r>
            <a:r>
              <a:rPr lang="en-US" altLang="zh-TW" sz="2000" dirty="0" smtClean="0"/>
              <a:t>Bob Kraft</a:t>
            </a:r>
          </a:p>
          <a:p>
            <a:r>
              <a:rPr lang="zh-TW" altLang="en-US" dirty="0" smtClean="0"/>
              <a:t>爭辯</a:t>
            </a:r>
            <a:endParaRPr lang="en-US" altLang="zh-TW" dirty="0" smtClean="0"/>
          </a:p>
          <a:p>
            <a:pPr>
              <a:buNone/>
            </a:pPr>
            <a:endParaRPr lang="en-US" altLang="zh-TW" sz="2400" dirty="0" smtClean="0"/>
          </a:p>
          <a:p>
            <a:pPr>
              <a:buNone/>
            </a:pP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標準，軟件，和準則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zh-TW" dirty="0" smtClean="0"/>
              <a:t>在兩個相似的電子資源之中</a:t>
            </a:r>
            <a:r>
              <a:rPr lang="zh-TW" altLang="en-US" dirty="0" smtClean="0"/>
              <a:t>做選擇是少見的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　－</a:t>
            </a:r>
            <a:r>
              <a:rPr lang="en-US" altLang="zh-TW" dirty="0" err="1" smtClean="0"/>
              <a:t>Chadwyck</a:t>
            </a:r>
            <a:r>
              <a:rPr lang="en-US" altLang="zh-TW" dirty="0" smtClean="0"/>
              <a:t>-Healey</a:t>
            </a:r>
          </a:p>
          <a:p>
            <a:pPr marL="0" indent="0">
              <a:buNone/>
            </a:pPr>
            <a:r>
              <a:rPr lang="zh-TW" altLang="en-US" dirty="0" smtClean="0"/>
              <a:t>　－</a:t>
            </a:r>
            <a:r>
              <a:rPr lang="en-US" altLang="zh-TW" dirty="0" err="1" smtClean="0"/>
              <a:t>Cetedoc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products</a:t>
            </a:r>
          </a:p>
          <a:p>
            <a:endParaRPr lang="en-US" altLang="zh-TW" dirty="0" smtClean="0"/>
          </a:p>
          <a:p>
            <a:r>
              <a:rPr lang="zh-TW" altLang="zh-TW" dirty="0" smtClean="0"/>
              <a:t>人文學科領域的特性主題有很大的重要性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電子文本的障礙</a:t>
            </a:r>
            <a:endParaRPr lang="en-US" altLang="zh-TW" dirty="0" smtClean="0"/>
          </a:p>
          <a:p>
            <a:pPr>
              <a:buNone/>
            </a:pPr>
            <a:r>
              <a:rPr lang="zh-TW" altLang="en-US" sz="2800" dirty="0" smtClean="0"/>
              <a:t> －原因</a:t>
            </a:r>
            <a:endParaRPr lang="en-US" altLang="zh-TW" sz="2800" dirty="0" smtClean="0"/>
          </a:p>
          <a:p>
            <a:pPr>
              <a:buNone/>
            </a:pPr>
            <a:r>
              <a:rPr lang="zh-TW" altLang="en-US" sz="2800" dirty="0" smtClean="0"/>
              <a:t> －例子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標準，軟件，和準則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zh-TW" dirty="0" smtClean="0"/>
              <a:t>電子文本的區分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混亂的原因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Unicode</a:t>
            </a:r>
            <a:r>
              <a:rPr lang="zh-TW" altLang="en-US" dirty="0" smtClean="0"/>
              <a:t>編碼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TEI</a:t>
            </a:r>
          </a:p>
          <a:p>
            <a:pPr>
              <a:buNone/>
            </a:pPr>
            <a:r>
              <a:rPr lang="zh-TW" altLang="en-US" sz="2400" dirty="0" smtClean="0"/>
              <a:t>－目標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－影響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標準，軟件，和準則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zh-TW" dirty="0" smtClean="0"/>
              <a:t>電子文</a:t>
            </a:r>
            <a:r>
              <a:rPr lang="zh-TW" altLang="en-US" dirty="0" smtClean="0"/>
              <a:t>本的特徵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電子文本的應用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解釋名詞</a:t>
            </a:r>
            <a:endParaRPr lang="en-US" altLang="zh-TW" dirty="0" smtClean="0"/>
          </a:p>
          <a:p>
            <a:pPr>
              <a:buNone/>
            </a:pPr>
            <a:r>
              <a:rPr lang="zh-TW" altLang="en-US" sz="2400" dirty="0" smtClean="0"/>
              <a:t>－</a:t>
            </a:r>
            <a:r>
              <a:rPr lang="en-US" altLang="zh-TW" sz="2400" dirty="0" err="1" smtClean="0"/>
              <a:t>Chadwyck</a:t>
            </a:r>
            <a:r>
              <a:rPr lang="en-US" altLang="zh-TW" sz="2400" dirty="0" smtClean="0"/>
              <a:t>-Healey</a:t>
            </a:r>
          </a:p>
          <a:p>
            <a:pPr>
              <a:buNone/>
            </a:pPr>
            <a:r>
              <a:rPr lang="zh-TW" altLang="en-US" sz="2400" dirty="0" smtClean="0"/>
              <a:t>－</a:t>
            </a:r>
            <a:r>
              <a:rPr lang="en-US" altLang="zh-TW" sz="2400" dirty="0" smtClean="0"/>
              <a:t>SGML──</a:t>
            </a:r>
            <a:r>
              <a:rPr lang="zh-TW" altLang="en-US" sz="2400" dirty="0" smtClean="0"/>
              <a:t>標準通用標示語言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－</a:t>
            </a:r>
            <a:r>
              <a:rPr lang="en-US" altLang="zh-TW" sz="2400" dirty="0" smtClean="0"/>
              <a:t>Text Encoding Initiative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有遠見者</a:t>
            </a:r>
            <a:r>
              <a:rPr lang="zh-TW" altLang="zh-TW" dirty="0" smtClean="0"/>
              <a:t>及勒德</a:t>
            </a:r>
            <a:r>
              <a:rPr lang="zh-TW" dirty="0" smtClean="0"/>
              <a:t>份</a:t>
            </a:r>
            <a:r>
              <a:rPr lang="zh-TW" altLang="zh-TW" dirty="0" smtClean="0"/>
              <a:t>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dirty="0"/>
              <a:t>Greenberg</a:t>
            </a:r>
            <a:r>
              <a:rPr lang="zh-TW" altLang="zh-TW" dirty="0"/>
              <a:t>在</a:t>
            </a:r>
            <a:r>
              <a:rPr lang="en-US" altLang="zh-TW" dirty="0"/>
              <a:t>Iowa</a:t>
            </a:r>
            <a:r>
              <a:rPr lang="zh-TW" altLang="zh-TW" dirty="0"/>
              <a:t>學術研討會</a:t>
            </a:r>
            <a:r>
              <a:rPr lang="zh-TW" altLang="en-US" dirty="0"/>
              <a:t>中</a:t>
            </a:r>
            <a:r>
              <a:rPr lang="zh-TW" altLang="zh-TW" dirty="0"/>
              <a:t>描述在人文學中兩個主要學派所造成的兩極端影響</a:t>
            </a:r>
            <a:endParaRPr lang="en-US" altLang="zh-TW"/>
          </a:p>
          <a:p>
            <a:endParaRPr lang="en-US" altLang="zh-TW" dirty="0" smtClean="0"/>
          </a:p>
          <a:p>
            <a:r>
              <a:rPr lang="zh-TW" altLang="zh-TW" dirty="0" smtClean="0"/>
              <a:t>學術館員面臨</a:t>
            </a:r>
            <a:r>
              <a:rPr lang="zh-TW" altLang="en-US" dirty="0" smtClean="0"/>
              <a:t>的</a:t>
            </a:r>
            <a:r>
              <a:rPr lang="zh-TW" altLang="zh-TW" dirty="0" smtClean="0"/>
              <a:t>巨大</a:t>
            </a:r>
            <a:r>
              <a:rPr lang="zh-TW" altLang="en-US" dirty="0" smtClean="0"/>
              <a:t>阻</a:t>
            </a:r>
            <a:r>
              <a:rPr lang="zh-TW" altLang="zh-TW" dirty="0" smtClean="0"/>
              <a:t>礙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Olsen</a:t>
            </a:r>
            <a:r>
              <a:rPr lang="zh-TW" altLang="en-US" dirty="0" smtClean="0"/>
              <a:t>的看法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有遠見者及勒</a:t>
            </a:r>
            <a:r>
              <a:rPr lang="zh-TW" altLang="zh-TW" dirty="0" smtClean="0"/>
              <a:t>德</a:t>
            </a:r>
            <a:r>
              <a:rPr lang="zh-TW" dirty="0" smtClean="0"/>
              <a:t>份</a:t>
            </a:r>
            <a:r>
              <a:rPr lang="zh-TW" altLang="zh-TW" dirty="0" smtClean="0"/>
              <a:t>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Thomas N. Corns </a:t>
            </a:r>
            <a:r>
              <a:rPr lang="zh-TW" altLang="en-US" dirty="0" smtClean="0"/>
              <a:t>的見解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Theodore Brunner</a:t>
            </a:r>
            <a:r>
              <a:rPr lang="zh-TW" altLang="en-US" dirty="0" smtClean="0"/>
              <a:t>的聲明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名詞解釋</a:t>
            </a:r>
            <a:endParaRPr lang="en-US" altLang="zh-TW" dirty="0" smtClean="0"/>
          </a:p>
          <a:p>
            <a:pPr>
              <a:buNone/>
            </a:pPr>
            <a:r>
              <a:rPr lang="zh-TW" altLang="en-US" sz="2400" dirty="0" smtClean="0"/>
              <a:t>　　　－</a:t>
            </a:r>
            <a:r>
              <a:rPr lang="zh-TW" altLang="zh-TW" sz="2400" dirty="0" smtClean="0"/>
              <a:t>勒</a:t>
            </a:r>
            <a:r>
              <a:rPr lang="zh-TW" altLang="zh-TW" sz="2400" dirty="0" smtClean="0"/>
              <a:t>德</a:t>
            </a:r>
            <a:r>
              <a:rPr lang="zh-TW" altLang="en-US" sz="2400" dirty="0" smtClean="0"/>
              <a:t>份</a:t>
            </a:r>
            <a:r>
              <a:rPr lang="zh-TW" altLang="zh-TW" sz="2400" dirty="0" smtClean="0"/>
              <a:t>子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　　　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　　　</a:t>
            </a:r>
            <a:endParaRPr lang="en-US" altLang="zh-TW" sz="2400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摘要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人文學館藏的新挑戰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新的標準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大挑戰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人文學者的態度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上述問題的影響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圖書館面臨挑戰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電子文本的影響力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資源收集方式的轉變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學術交流的改變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問題的解決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新使命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主旨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dirty="0" smtClean="0"/>
              <a:t>1970</a:t>
            </a:r>
            <a:r>
              <a:rPr lang="zh-TW" altLang="en-US" dirty="0" smtClean="0"/>
              <a:t>年代館藏的新思維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經濟問題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776000" cy="1143000"/>
          </a:xfrm>
        </p:spPr>
        <p:txBody>
          <a:bodyPr/>
          <a:lstStyle/>
          <a:p>
            <a:r>
              <a:rPr lang="zh-TW" altLang="zh-TW" dirty="0" smtClean="0"/>
              <a:t>學術記錄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zh-TW" altLang="zh-TW" dirty="0" smtClean="0"/>
              <a:t>利用電子資料的人文學者亦喜歡使用印刷紙本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主要功能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有效的編目員</a:t>
            </a:r>
            <a:r>
              <a:rPr lang="zh-TW" altLang="en-US" dirty="0" smtClean="0"/>
              <a:t>所具備的能力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學術記錄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zh-TW" dirty="0" smtClean="0"/>
              <a:t>理論和實踐模型開發過程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保存是另一個問題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圖書館館藏發展的問題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電子文本  </a:t>
            </a:r>
            <a:r>
              <a:rPr lang="en-US" altLang="zh-TW" dirty="0"/>
              <a:t>OR</a:t>
            </a:r>
            <a:r>
              <a:rPr lang="zh-TW" altLang="en-US" dirty="0"/>
              <a:t> 電子出版品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12776"/>
            <a:ext cx="8003232" cy="499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「電子出版」一詞最早出現在</a:t>
            </a:r>
            <a:r>
              <a:rPr lang="en-US" altLang="zh-TW" sz="2000" dirty="0">
                <a:latin typeface="新細明體" pitchFamily="18" charset="-120"/>
                <a:ea typeface="新細明體" pitchFamily="18" charset="-120"/>
              </a:rPr>
              <a:t>1978</a:t>
            </a: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年在盧森堡舉行的「科技社會下的出版未來」研討會中，</a:t>
            </a:r>
            <a:r>
              <a:rPr lang="en-US" altLang="zh-TW" sz="2000" dirty="0">
                <a:latin typeface="新細明體" pitchFamily="18" charset="-120"/>
                <a:ea typeface="新細明體" pitchFamily="18" charset="-120"/>
              </a:rPr>
              <a:t>J. A. </a:t>
            </a:r>
            <a:r>
              <a:rPr lang="en-US" altLang="zh-TW" sz="2000" dirty="0" err="1">
                <a:latin typeface="新細明體" pitchFamily="18" charset="-120"/>
                <a:ea typeface="新細明體" pitchFamily="18" charset="-120"/>
              </a:rPr>
              <a:t>Urquart</a:t>
            </a: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所發表的論文。</a:t>
            </a:r>
            <a:r>
              <a:rPr lang="en-US" altLang="zh-TW" sz="2000" dirty="0" err="1">
                <a:latin typeface="新細明體" pitchFamily="18" charset="-120"/>
                <a:ea typeface="新細明體" pitchFamily="18" charset="-120"/>
              </a:rPr>
              <a:t>Urquart</a:t>
            </a: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認為電子出版將可以幫助未來的圖書館節省不少經費。另外也有人認為古騰堡計劃主持人</a:t>
            </a:r>
            <a:r>
              <a:rPr lang="en-US" altLang="zh-TW" sz="2000" dirty="0">
                <a:latin typeface="新細明體" pitchFamily="18" charset="-120"/>
                <a:ea typeface="新細明體" pitchFamily="18" charset="-120"/>
              </a:rPr>
              <a:t>Michael Stern Hart</a:t>
            </a: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與其合作夥伴為首先提出「電子出版」的人。電子出版亦由人稱為電子文件（</a:t>
            </a:r>
            <a:r>
              <a:rPr lang="en-US" altLang="zh-TW" sz="2000" dirty="0">
                <a:latin typeface="新細明體" pitchFamily="18" charset="-120"/>
                <a:ea typeface="新細明體" pitchFamily="18" charset="-120"/>
              </a:rPr>
              <a:t>electronic text</a:t>
            </a: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），是出版電子化的一項重要概念</a:t>
            </a:r>
            <a:r>
              <a:rPr lang="zh-TW" altLang="zh-TW" sz="2000" dirty="0" smtClean="0">
                <a:latin typeface="新細明體" pitchFamily="18" charset="-120"/>
                <a:ea typeface="新細明體" pitchFamily="18" charset="-120"/>
              </a:rPr>
              <a:t>。</a:t>
            </a:r>
            <a:endParaRPr lang="en-US" altLang="zh-TW" sz="2000" dirty="0" smtClean="0">
              <a:latin typeface="新細明體" pitchFamily="18" charset="-120"/>
              <a:ea typeface="新細明體" pitchFamily="18" charset="-120"/>
            </a:endParaRPr>
          </a:p>
          <a:p>
            <a:pPr marL="0" indent="0">
              <a:buNone/>
            </a:pPr>
            <a:r>
              <a:rPr lang="en-US" altLang="zh-TW" sz="2000" dirty="0">
                <a:latin typeface="新細明體" pitchFamily="18" charset="-120"/>
                <a:ea typeface="新細明體" pitchFamily="18" charset="-120"/>
              </a:rPr>
              <a:t> </a:t>
            </a:r>
            <a:r>
              <a:rPr lang="zh-TW" altLang="zh-TW" sz="2000" dirty="0" smtClean="0">
                <a:latin typeface="新細明體" pitchFamily="18" charset="-120"/>
                <a:ea typeface="新細明體" pitchFamily="18" charset="-120"/>
              </a:rPr>
              <a:t>出版</a:t>
            </a:r>
            <a:r>
              <a:rPr lang="zh-TW" altLang="zh-TW" sz="2000" dirty="0">
                <a:latin typeface="新細明體" pitchFamily="18" charset="-120"/>
                <a:ea typeface="新細明體" pitchFamily="18" charset="-120"/>
              </a:rPr>
              <a:t>的電子化將傳統的出版工作中的編輯、印刷與發行三個主要的作業流程的輸出型態，轉變成以數位進行。</a:t>
            </a:r>
            <a:r>
              <a:rPr lang="en-US" altLang="zh-TW" sz="2000" dirty="0">
                <a:latin typeface="新細明體" pitchFamily="18" charset="-120"/>
                <a:ea typeface="新細明體" pitchFamily="18" charset="-120"/>
              </a:rPr>
              <a:t> </a:t>
            </a:r>
            <a:endParaRPr lang="en-US" altLang="zh-TW" sz="2000" dirty="0" smtClean="0">
              <a:latin typeface="新細明體" pitchFamily="18" charset="-120"/>
              <a:ea typeface="新細明體" pitchFamily="18" charset="-120"/>
            </a:endParaRPr>
          </a:p>
          <a:p>
            <a:pPr marL="0" indent="0">
              <a:buNone/>
            </a:pPr>
            <a:endParaRPr lang="en-US" altLang="zh-TW" sz="2000" dirty="0" smtClean="0">
              <a:latin typeface="新細明體" pitchFamily="18" charset="-120"/>
              <a:ea typeface="新細明體" pitchFamily="18" charset="-120"/>
            </a:endParaRPr>
          </a:p>
          <a:p>
            <a:pPr marL="0" indent="0" algn="r">
              <a:buNone/>
            </a:pPr>
            <a:r>
              <a:rPr lang="zh-TW" altLang="en-US" sz="1400" dirty="0" smtClean="0"/>
              <a:t>－－－＜</a:t>
            </a:r>
            <a:r>
              <a:rPr lang="zh-TW" altLang="zh-TW" sz="1400" dirty="0" smtClean="0"/>
              <a:t>台灣</a:t>
            </a:r>
            <a:r>
              <a:rPr lang="zh-TW" altLang="zh-TW" sz="1400" dirty="0"/>
              <a:t>電子書發展概論</a:t>
            </a:r>
            <a:r>
              <a:rPr lang="en-US" altLang="zh-TW" sz="1400" dirty="0"/>
              <a:t> - ZEN</a:t>
            </a:r>
            <a:r>
              <a:rPr lang="zh-TW" altLang="zh-TW" sz="1400" dirty="0"/>
              <a:t>－敦南新生活</a:t>
            </a:r>
            <a:r>
              <a:rPr lang="en-US" altLang="zh-TW" sz="1400" dirty="0"/>
              <a:t> - </a:t>
            </a:r>
            <a:r>
              <a:rPr lang="en-US" altLang="zh-TW" sz="1400" dirty="0" err="1"/>
              <a:t>PChome</a:t>
            </a:r>
            <a:r>
              <a:rPr lang="en-US" altLang="zh-TW" sz="1400" dirty="0"/>
              <a:t> </a:t>
            </a:r>
            <a:r>
              <a:rPr lang="zh-TW" altLang="zh-TW" sz="1400" dirty="0"/>
              <a:t>個人新聞</a:t>
            </a:r>
            <a:r>
              <a:rPr lang="zh-TW" altLang="zh-TW" sz="1400" dirty="0" smtClean="0"/>
              <a:t>台</a:t>
            </a:r>
            <a:r>
              <a:rPr lang="zh-TW" altLang="en-US" sz="1400" dirty="0" smtClean="0"/>
              <a:t>＞</a:t>
            </a:r>
            <a:endParaRPr lang="en-US" altLang="zh-TW" sz="1400" dirty="0" smtClean="0"/>
          </a:p>
          <a:p>
            <a:pPr marL="0" indent="0">
              <a:buNone/>
            </a:pPr>
            <a:endParaRPr lang="en-US" altLang="zh-TW" sz="1400" dirty="0" smtClean="0"/>
          </a:p>
          <a:p>
            <a:pPr marL="0" indent="0">
              <a:buNone/>
            </a:pPr>
            <a:endParaRPr lang="en-US" altLang="zh-TW" sz="1400" dirty="0" smtClean="0"/>
          </a:p>
          <a:p>
            <a:pPr marL="0" indent="0">
              <a:buNone/>
            </a:pPr>
            <a:r>
              <a:rPr lang="zh-TW" altLang="en-US" sz="2000" dirty="0" smtClean="0"/>
              <a:t>電子</a:t>
            </a:r>
            <a:r>
              <a:rPr lang="zh-TW" altLang="en-US" sz="2000" dirty="0"/>
              <a:t>出版包含數位出版的電子書、文章和數位化圖書館查詢系統、目錄的發展等。今日「電子出版」一詞主要用來指稱線上出版者與以網路為基礎的出版者所</a:t>
            </a:r>
            <a:r>
              <a:rPr lang="zh-TW" altLang="en-US" sz="2000" dirty="0" smtClean="0"/>
              <a:t>提供的服務。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 algn="r">
              <a:buNone/>
            </a:pPr>
            <a:r>
              <a:rPr lang="zh-TW" altLang="en-US" sz="1400" dirty="0" smtClean="0"/>
              <a:t>－－－＜維</a:t>
            </a:r>
            <a:r>
              <a:rPr lang="zh-TW" altLang="en-US" sz="1400" dirty="0"/>
              <a:t>基百</a:t>
            </a:r>
            <a:r>
              <a:rPr lang="zh-TW" altLang="en-US" sz="1400" dirty="0" smtClean="0"/>
              <a:t>科＞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370654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電子文本  </a:t>
            </a:r>
            <a:r>
              <a:rPr lang="en-US" altLang="zh-TW" dirty="0" smtClean="0"/>
              <a:t>OR</a:t>
            </a:r>
            <a:r>
              <a:rPr lang="zh-TW" altLang="en-US" dirty="0" smtClean="0"/>
              <a:t> 電子出版品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dirty="0" smtClean="0"/>
              <a:t>人文學電子文本的區分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目前</a:t>
            </a:r>
            <a:r>
              <a:rPr lang="zh-TW" altLang="zh-TW" dirty="0" smtClean="0"/>
              <a:t>焦點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/>
              <a:t>近年來的</a:t>
            </a:r>
            <a:r>
              <a:rPr lang="zh-TW" altLang="en-US" dirty="0" smtClean="0"/>
              <a:t>情況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zh-TW" dirty="0"/>
              <a:t>提供的機會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sz="2400" dirty="0"/>
              <a:t>　－</a:t>
            </a:r>
            <a:r>
              <a:rPr lang="en-US" altLang="zh-TW" sz="2400" dirty="0"/>
              <a:t>Rogers and Hurt</a:t>
            </a:r>
            <a:r>
              <a:rPr lang="zh-TW" altLang="en-US" sz="2400" dirty="0"/>
              <a:t>提出關於</a:t>
            </a:r>
            <a:r>
              <a:rPr lang="en-US" altLang="zh-TW" sz="2400" dirty="0"/>
              <a:t>NREN</a:t>
            </a:r>
            <a:r>
              <a:rPr lang="zh-TW" altLang="en-US" sz="2400" dirty="0"/>
              <a:t>的</a:t>
            </a:r>
            <a:r>
              <a:rPr lang="zh-TW" altLang="en-US" sz="2400" dirty="0" smtClean="0"/>
              <a:t>改變</a:t>
            </a:r>
            <a:r>
              <a:rPr lang="en-US" altLang="zh-TW" sz="2400" dirty="0" smtClean="0"/>
              <a:t>    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電子文本  </a:t>
            </a:r>
            <a:r>
              <a:rPr lang="en-US" altLang="zh-TW" dirty="0" smtClean="0"/>
              <a:t>OR</a:t>
            </a:r>
            <a:r>
              <a:rPr lang="zh-TW" altLang="en-US" dirty="0" smtClean="0"/>
              <a:t> 電子出版品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對圖書館的</a:t>
            </a:r>
            <a:r>
              <a:rPr lang="zh-TW" altLang="zh-TW" dirty="0" smtClean="0"/>
              <a:t>影響</a:t>
            </a:r>
            <a:r>
              <a:rPr lang="en-US" altLang="zh-TW" dirty="0" smtClean="0"/>
              <a:t>&amp;</a:t>
            </a:r>
            <a:r>
              <a:rPr lang="zh-TW" altLang="zh-TW" dirty="0" smtClean="0"/>
              <a:t>改變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sz="2400" dirty="0" smtClean="0"/>
              <a:t>　－</a:t>
            </a:r>
            <a:r>
              <a:rPr lang="zh-TW" altLang="en-US" sz="2400" dirty="0"/>
              <a:t>成本</a:t>
            </a:r>
            <a:endParaRPr lang="en-US" altLang="zh-TW" sz="2400" dirty="0"/>
          </a:p>
          <a:p>
            <a:pPr marL="0" indent="0">
              <a:buNone/>
            </a:pPr>
            <a:r>
              <a:rPr lang="zh-TW" altLang="en-US" sz="2400" dirty="0" smtClean="0"/>
              <a:t>　－</a:t>
            </a:r>
            <a:r>
              <a:rPr lang="zh-TW" altLang="en-US" sz="2400" dirty="0"/>
              <a:t>未來發展</a:t>
            </a:r>
            <a:endParaRPr lang="en-US" altLang="zh-TW" sz="2400" dirty="0"/>
          </a:p>
          <a:p>
            <a:pPr marL="0" indent="0">
              <a:buNone/>
            </a:pPr>
            <a:r>
              <a:rPr lang="zh-TW" altLang="en-US" sz="2400" dirty="0" smtClean="0"/>
              <a:t>　－</a:t>
            </a:r>
            <a:r>
              <a:rPr lang="zh-TW" altLang="en-US" sz="2400" dirty="0"/>
              <a:t>館員</a:t>
            </a:r>
            <a:endParaRPr lang="en-US" altLang="zh-TW" sz="2400" dirty="0"/>
          </a:p>
          <a:p>
            <a:endParaRPr lang="en-US" altLang="zh-TW" sz="3800" dirty="0"/>
          </a:p>
          <a:p>
            <a:r>
              <a:rPr lang="zh-TW" altLang="zh-TW" dirty="0"/>
              <a:t>文本價值</a:t>
            </a:r>
            <a:r>
              <a:rPr lang="zh-TW" altLang="en-US" dirty="0"/>
              <a:t>的</a:t>
            </a:r>
            <a:r>
              <a:rPr lang="zh-TW" altLang="en-US" dirty="0" smtClean="0"/>
              <a:t>體現</a:t>
            </a:r>
            <a:endParaRPr lang="en-US" altLang="zh-TW" sz="2400" dirty="0"/>
          </a:p>
          <a:p>
            <a:pPr>
              <a:buNone/>
            </a:pPr>
            <a:r>
              <a:rPr lang="en-US" altLang="zh-TW" sz="2400" dirty="0"/>
              <a:t>	</a:t>
            </a:r>
            <a:r>
              <a:rPr lang="zh-TW" altLang="en-US" sz="2400" dirty="0" smtClean="0"/>
              <a:t>－如何判斷？</a:t>
            </a:r>
            <a:endParaRPr lang="en-US" altLang="zh-TW" sz="2400" dirty="0" smtClean="0"/>
          </a:p>
          <a:p>
            <a:pPr>
              <a:buNone/>
            </a:pPr>
            <a:r>
              <a:rPr lang="en-US" altLang="zh-TW" sz="2400" dirty="0" smtClean="0"/>
              <a:t>	</a:t>
            </a:r>
            <a:r>
              <a:rPr lang="zh-TW" altLang="en-US" sz="2400" dirty="0"/>
              <a:t>－</a:t>
            </a:r>
            <a:r>
              <a:rPr lang="zh-TW" altLang="zh-TW" sz="2400" dirty="0"/>
              <a:t>大部分電子文本是基於可以辨認的印刷對應</a:t>
            </a:r>
            <a:r>
              <a:rPr lang="zh-TW" altLang="zh-TW" sz="2400" dirty="0" smtClean="0"/>
              <a:t>物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dirty="0" smtClean="0"/>
              <a:t>－</a:t>
            </a:r>
            <a:r>
              <a:rPr lang="zh-TW" altLang="zh-TW" sz="2400" dirty="0" smtClean="0"/>
              <a:t>次等或有暇疵的原始文本</a:t>
            </a:r>
            <a:r>
              <a:rPr lang="zh-TW" altLang="en-US" sz="2400" dirty="0" smtClean="0"/>
              <a:t>有成為</a:t>
            </a:r>
            <a:r>
              <a:rPr lang="zh-TW" altLang="zh-TW" sz="2400" dirty="0" smtClean="0"/>
              <a:t>電子文本</a:t>
            </a:r>
            <a:r>
              <a:rPr lang="zh-TW" altLang="en-US" sz="2400" dirty="0" smtClean="0"/>
              <a:t>的價值嗎？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鳳舞九天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鳳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鳳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430</TotalTime>
  <Words>597</Words>
  <Application>Microsoft Office PowerPoint</Application>
  <PresentationFormat>如螢幕大小 (4:3)</PresentationFormat>
  <Paragraphs>163</Paragraphs>
  <Slides>20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鳳舞九天</vt:lpstr>
      <vt:lpstr>人文學資源</vt:lpstr>
      <vt:lpstr>摘要</vt:lpstr>
      <vt:lpstr>簡介</vt:lpstr>
      <vt:lpstr>主旨</vt:lpstr>
      <vt:lpstr>學術記錄</vt:lpstr>
      <vt:lpstr>學術記錄</vt:lpstr>
      <vt:lpstr>電子文本  OR 電子出版品</vt:lpstr>
      <vt:lpstr>電子文本  OR 電子出版品</vt:lpstr>
      <vt:lpstr>電子文本  OR 電子出版品</vt:lpstr>
      <vt:lpstr>電子文本  OR 電子出版品</vt:lpstr>
      <vt:lpstr>電子文本  OR 電子出版品</vt:lpstr>
      <vt:lpstr>電子文本  OR 電子出版品</vt:lpstr>
      <vt:lpstr>Migne Versus Cetedoc</vt:lpstr>
      <vt:lpstr>Migne Versus Cetedoc</vt:lpstr>
      <vt:lpstr>標準，軟件，和準則</vt:lpstr>
      <vt:lpstr>標準，軟件，和準則</vt:lpstr>
      <vt:lpstr>標準，軟件，和準則</vt:lpstr>
      <vt:lpstr>有遠見者及勒德份子</vt:lpstr>
      <vt:lpstr>有遠見者及勒德份子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reader</dc:creator>
  <cp:lastModifiedBy>YAMADA</cp:lastModifiedBy>
  <cp:revision>55</cp:revision>
  <dcterms:created xsi:type="dcterms:W3CDTF">2010-11-28T03:15:04Z</dcterms:created>
  <dcterms:modified xsi:type="dcterms:W3CDTF">2010-12-05T12:46:28Z</dcterms:modified>
</cp:coreProperties>
</file>