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83"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4" r:id="rId3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BC1F0AC-634F-4F55-9E28-01BAFE26ED15}" type="datetimeFigureOut">
              <a:rPr lang="zh-TW" altLang="en-US" smtClean="0"/>
              <a:pPr/>
              <a:t>2010/12/7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80C163F-9569-4863-855E-82A7269FA1C9}"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1000">
              <a:schemeClr val="accent1">
                <a:tint val="66000"/>
                <a:satMod val="160000"/>
                <a:alpha val="72000"/>
              </a:schemeClr>
            </a:gs>
            <a:gs pos="50000">
              <a:schemeClr val="accent1">
                <a:tint val="44500"/>
                <a:satMod val="160000"/>
              </a:schemeClr>
            </a:gs>
            <a:gs pos="100000">
              <a:schemeClr val="accent1">
                <a:tint val="23500"/>
                <a:satMod val="160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C1F0AC-634F-4F55-9E28-01BAFE26ED15}" type="datetimeFigureOut">
              <a:rPr lang="zh-TW" altLang="en-US" smtClean="0"/>
              <a:pPr/>
              <a:t>2010/12/7</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0C163F-9569-4863-855E-82A7269FA1C9}"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42910" y="2500306"/>
            <a:ext cx="7929618" cy="357190"/>
          </a:xfrm>
        </p:spPr>
        <p:txBody>
          <a:bodyPr>
            <a:normAutofit fontScale="90000"/>
          </a:bodyPr>
          <a:lstStyle/>
          <a:p>
            <a:r>
              <a:rPr lang="zh-TW" altLang="en-US" sz="4000" b="1" dirty="0" smtClean="0">
                <a:solidFill>
                  <a:srgbClr val="002060"/>
                </a:solidFill>
              </a:rPr>
              <a:t>宗教研究和電子資源</a:t>
            </a:r>
            <a:r>
              <a:rPr lang="en-US" altLang="zh-TW" sz="4000" b="1" dirty="0" smtClean="0">
                <a:solidFill>
                  <a:srgbClr val="002060"/>
                </a:solidFill>
              </a:rPr>
              <a:t>:</a:t>
            </a:r>
            <a:r>
              <a:rPr lang="zh-TW" altLang="en-US" sz="4000" b="1" dirty="0" smtClean="0">
                <a:solidFill>
                  <a:srgbClr val="002060"/>
                </a:solidFill>
              </a:rPr>
              <a:t>圖書館員的看法</a:t>
            </a:r>
            <a:endParaRPr lang="zh-TW" altLang="en-US" sz="4000" b="1" dirty="0">
              <a:solidFill>
                <a:srgbClr val="002060"/>
              </a:solidFill>
            </a:endParaRPr>
          </a:p>
        </p:txBody>
      </p:sp>
      <p:sp>
        <p:nvSpPr>
          <p:cNvPr id="3" name="副標題 2"/>
          <p:cNvSpPr>
            <a:spLocks noGrp="1"/>
          </p:cNvSpPr>
          <p:nvPr>
            <p:ph type="subTitle" idx="1"/>
          </p:nvPr>
        </p:nvSpPr>
        <p:spPr>
          <a:xfrm>
            <a:off x="1428728" y="3571876"/>
            <a:ext cx="6500858" cy="2928958"/>
          </a:xfrm>
        </p:spPr>
        <p:txBody>
          <a:bodyPr>
            <a:normAutofit/>
          </a:bodyPr>
          <a:lstStyle/>
          <a:p>
            <a:pPr algn="l">
              <a:lnSpc>
                <a:spcPct val="150000"/>
              </a:lnSpc>
            </a:pPr>
            <a:r>
              <a:rPr lang="zh-TW" altLang="en-US" sz="2000" b="1" dirty="0" smtClean="0">
                <a:solidFill>
                  <a:srgbClr val="0070C0"/>
                </a:solidFill>
                <a:latin typeface="+mn-ea"/>
              </a:rPr>
              <a:t>人文學資源</a:t>
            </a:r>
            <a:endParaRPr lang="en-US" altLang="zh-TW" sz="2000" b="1" dirty="0" smtClean="0">
              <a:solidFill>
                <a:srgbClr val="0070C0"/>
              </a:solidFill>
              <a:latin typeface="+mn-ea"/>
            </a:endParaRPr>
          </a:p>
          <a:p>
            <a:pPr algn="l">
              <a:lnSpc>
                <a:spcPct val="150000"/>
              </a:lnSpc>
            </a:pPr>
            <a:r>
              <a:rPr lang="zh-TW" altLang="en-US" sz="2000" b="1" dirty="0" smtClean="0">
                <a:solidFill>
                  <a:srgbClr val="0070C0"/>
                </a:solidFill>
                <a:latin typeface="+mn-ea"/>
              </a:rPr>
              <a:t>第六組：</a:t>
            </a:r>
            <a:endParaRPr lang="en-US" altLang="zh-TW" sz="2000" b="1" dirty="0" smtClean="0">
              <a:solidFill>
                <a:srgbClr val="0070C0"/>
              </a:solidFill>
              <a:latin typeface="+mn-ea"/>
            </a:endParaRPr>
          </a:p>
          <a:p>
            <a:pPr algn="l">
              <a:lnSpc>
                <a:spcPct val="150000"/>
              </a:lnSpc>
            </a:pPr>
            <a:r>
              <a:rPr lang="en-US" altLang="zh-TW" sz="2000" b="1" dirty="0" smtClean="0">
                <a:solidFill>
                  <a:srgbClr val="0070C0"/>
                </a:solidFill>
                <a:latin typeface="+mn-ea"/>
              </a:rPr>
              <a:t>498100347</a:t>
            </a:r>
            <a:r>
              <a:rPr lang="zh-TW" altLang="en-US" sz="2000" b="1" dirty="0" smtClean="0">
                <a:solidFill>
                  <a:srgbClr val="0070C0"/>
                </a:solidFill>
                <a:latin typeface="+mn-ea"/>
              </a:rPr>
              <a:t> </a:t>
            </a:r>
            <a:r>
              <a:rPr lang="en-US" altLang="zh-TW" sz="2000" b="1" dirty="0" smtClean="0">
                <a:solidFill>
                  <a:srgbClr val="0070C0"/>
                </a:solidFill>
                <a:latin typeface="+mn-ea"/>
              </a:rPr>
              <a:t>–</a:t>
            </a:r>
            <a:r>
              <a:rPr lang="zh-TW" altLang="en-US" sz="2000" b="1" dirty="0" smtClean="0">
                <a:solidFill>
                  <a:srgbClr val="0070C0"/>
                </a:solidFill>
                <a:latin typeface="+mn-ea"/>
              </a:rPr>
              <a:t>鄭宜庭                 </a:t>
            </a:r>
            <a:r>
              <a:rPr lang="en-US" altLang="zh-TW" sz="2000" b="1" dirty="0" smtClean="0">
                <a:solidFill>
                  <a:srgbClr val="0070C0"/>
                </a:solidFill>
                <a:latin typeface="+mn-ea"/>
              </a:rPr>
              <a:t>498100593–</a:t>
            </a:r>
            <a:r>
              <a:rPr lang="zh-TW" altLang="en-US" sz="2000" b="1" dirty="0" smtClean="0">
                <a:solidFill>
                  <a:srgbClr val="0070C0"/>
                </a:solidFill>
                <a:latin typeface="+mn-ea"/>
              </a:rPr>
              <a:t>閻欣慈</a:t>
            </a:r>
            <a:endParaRPr lang="en-US" altLang="zh-TW" sz="2000" b="1" dirty="0" smtClean="0">
              <a:solidFill>
                <a:srgbClr val="0070C0"/>
              </a:solidFill>
              <a:latin typeface="+mn-ea"/>
            </a:endParaRPr>
          </a:p>
          <a:p>
            <a:pPr algn="l">
              <a:lnSpc>
                <a:spcPct val="150000"/>
              </a:lnSpc>
            </a:pPr>
            <a:r>
              <a:rPr lang="en-US" altLang="zh-TW" sz="2000" b="1" dirty="0" smtClean="0">
                <a:solidFill>
                  <a:srgbClr val="0070C0"/>
                </a:solidFill>
                <a:latin typeface="+mn-ea"/>
              </a:rPr>
              <a:t>498100361 –</a:t>
            </a:r>
            <a:r>
              <a:rPr lang="zh-TW" altLang="en-US" sz="2000" b="1" dirty="0" smtClean="0">
                <a:solidFill>
                  <a:srgbClr val="0070C0"/>
                </a:solidFill>
                <a:latin typeface="+mn-ea"/>
              </a:rPr>
              <a:t>陳美智                 </a:t>
            </a:r>
            <a:r>
              <a:rPr lang="en-US" altLang="zh-TW" sz="2000" b="1" dirty="0" smtClean="0">
                <a:solidFill>
                  <a:srgbClr val="0070C0"/>
                </a:solidFill>
                <a:latin typeface="+mn-ea"/>
              </a:rPr>
              <a:t>498100517–</a:t>
            </a:r>
            <a:r>
              <a:rPr lang="zh-TW" altLang="en-US" sz="2000" b="1" dirty="0" smtClean="0">
                <a:solidFill>
                  <a:srgbClr val="0070C0"/>
                </a:solidFill>
                <a:latin typeface="+mn-ea"/>
              </a:rPr>
              <a:t>張薷方</a:t>
            </a:r>
            <a:endParaRPr lang="en-US" altLang="zh-TW" sz="2000" b="1" dirty="0" smtClean="0">
              <a:solidFill>
                <a:srgbClr val="0070C0"/>
              </a:solidFill>
              <a:latin typeface="+mn-ea"/>
            </a:endParaRPr>
          </a:p>
          <a:p>
            <a:pPr algn="l">
              <a:lnSpc>
                <a:spcPct val="150000"/>
              </a:lnSpc>
            </a:pPr>
            <a:r>
              <a:rPr lang="en-US" altLang="zh-TW" sz="2000" b="1" dirty="0" smtClean="0">
                <a:solidFill>
                  <a:srgbClr val="0070C0"/>
                </a:solidFill>
                <a:latin typeface="+mn-ea"/>
              </a:rPr>
              <a:t>498100359</a:t>
            </a:r>
            <a:r>
              <a:rPr lang="zh-TW" altLang="en-US" sz="2000" b="1" dirty="0" smtClean="0">
                <a:solidFill>
                  <a:srgbClr val="0070C0"/>
                </a:solidFill>
                <a:latin typeface="+mn-ea"/>
              </a:rPr>
              <a:t> </a:t>
            </a:r>
            <a:r>
              <a:rPr lang="en-US" altLang="zh-TW" sz="2000" b="1" dirty="0" smtClean="0">
                <a:solidFill>
                  <a:srgbClr val="0070C0"/>
                </a:solidFill>
                <a:latin typeface="+mn-ea"/>
              </a:rPr>
              <a:t>–</a:t>
            </a:r>
            <a:r>
              <a:rPr lang="zh-TW" altLang="en-US" sz="2000" b="1" dirty="0" smtClean="0">
                <a:solidFill>
                  <a:srgbClr val="0070C0"/>
                </a:solidFill>
                <a:latin typeface="+mn-ea"/>
              </a:rPr>
              <a:t>牟亭潔                 </a:t>
            </a:r>
            <a:r>
              <a:rPr lang="en-US" altLang="zh-TW" sz="2000" b="1" dirty="0" smtClean="0">
                <a:solidFill>
                  <a:srgbClr val="0070C0"/>
                </a:solidFill>
                <a:latin typeface="+mn-ea"/>
              </a:rPr>
              <a:t>498100115–</a:t>
            </a:r>
            <a:r>
              <a:rPr lang="zh-TW" altLang="en-US" sz="2000" b="1" dirty="0" smtClean="0">
                <a:solidFill>
                  <a:srgbClr val="0070C0"/>
                </a:solidFill>
                <a:latin typeface="+mn-ea"/>
              </a:rPr>
              <a:t>謝旻翰</a:t>
            </a:r>
            <a:endParaRPr lang="en-US" altLang="zh-TW" sz="2000" b="1" dirty="0" smtClean="0">
              <a:solidFill>
                <a:srgbClr val="0070C0"/>
              </a:solidFill>
              <a:latin typeface="+mn-ea"/>
            </a:endParaRPr>
          </a:p>
          <a:p>
            <a:pPr algn="l">
              <a:lnSpc>
                <a:spcPct val="150000"/>
              </a:lnSpc>
            </a:pPr>
            <a:endParaRPr lang="zh-TW" altLang="en-US" sz="2000" dirty="0">
              <a:solidFill>
                <a:srgbClr val="0070C0"/>
              </a:solidFill>
              <a:latin typeface="+mn-ea"/>
            </a:endParaRPr>
          </a:p>
        </p:txBody>
      </p:sp>
      <p:sp>
        <p:nvSpPr>
          <p:cNvPr id="4" name="矩形 3"/>
          <p:cNvSpPr/>
          <p:nvPr/>
        </p:nvSpPr>
        <p:spPr>
          <a:xfrm>
            <a:off x="428596" y="214290"/>
            <a:ext cx="8429684" cy="2123658"/>
          </a:xfrm>
          <a:prstGeom prst="rect">
            <a:avLst/>
          </a:prstGeom>
          <a:noFill/>
        </p:spPr>
        <p:txBody>
          <a:bodyPr wrap="square" lIns="91440" tIns="45720" rIns="91440" bIns="45720">
            <a:spAutoFit/>
          </a:bodyPr>
          <a:lstStyle/>
          <a:p>
            <a:pPr algn="ctr"/>
            <a:r>
              <a:rPr lang="en-US" altLang="zh-TW" sz="4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Religious studies and </a:t>
            </a:r>
            <a:r>
              <a:rPr lang="en-US" altLang="zh-TW" sz="44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lectronic</a:t>
            </a:r>
            <a:r>
              <a:rPr lang="en-US" altLang="zh-TW" sz="4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information -</a:t>
            </a:r>
            <a:br>
              <a:rPr lang="en-US" altLang="zh-TW" sz="4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br>
            <a:r>
              <a:rPr lang="en-US" altLang="zh-TW" sz="4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 librarian’s perspective</a:t>
            </a:r>
            <a:endParaRPr lang="zh-TW" altLang="en-US" sz="4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654032"/>
          </a:xfrm>
        </p:spPr>
        <p:txBody>
          <a:bodyPr>
            <a:normAutofit fontScale="90000"/>
          </a:bodyPr>
          <a:lstStyle/>
          <a:p>
            <a:r>
              <a:rPr lang="en-US" altLang="zh-TW" dirty="0" smtClean="0">
                <a:solidFill>
                  <a:srgbClr val="002060"/>
                </a:solidFill>
              </a:rPr>
              <a:t>e-Bibles</a:t>
            </a:r>
            <a:endParaRPr lang="zh-TW" altLang="en-US" dirty="0">
              <a:solidFill>
                <a:srgbClr val="002060"/>
              </a:solidFill>
            </a:endParaRPr>
          </a:p>
        </p:txBody>
      </p:sp>
      <p:sp>
        <p:nvSpPr>
          <p:cNvPr id="3" name="內容版面配置區 2"/>
          <p:cNvSpPr>
            <a:spLocks noGrp="1"/>
          </p:cNvSpPr>
          <p:nvPr>
            <p:ph idx="1"/>
          </p:nvPr>
        </p:nvSpPr>
        <p:spPr>
          <a:xfrm>
            <a:off x="642910" y="1714488"/>
            <a:ext cx="7572428" cy="4357718"/>
          </a:xfrm>
        </p:spPr>
        <p:txBody>
          <a:bodyPr>
            <a:normAutofit/>
          </a:bodyPr>
          <a:lstStyle/>
          <a:p>
            <a:r>
              <a:rPr lang="en-US" altLang="zh-TW" sz="3000" b="1" dirty="0" smtClean="0">
                <a:solidFill>
                  <a:srgbClr val="002060"/>
                </a:solidFill>
                <a:latin typeface="+mn-ea"/>
              </a:rPr>
              <a:t>e-Bibles</a:t>
            </a:r>
            <a:r>
              <a:rPr lang="zh-TW" altLang="zh-TW" sz="3000" b="1" dirty="0" smtClean="0">
                <a:solidFill>
                  <a:srgbClr val="002060"/>
                </a:solidFill>
                <a:latin typeface="+mn-ea"/>
              </a:rPr>
              <a:t>容易搜索但</a:t>
            </a:r>
            <a:r>
              <a:rPr lang="zh-TW" altLang="zh-TW" sz="3000" b="1" dirty="0" smtClean="0">
                <a:solidFill>
                  <a:schemeClr val="accent6">
                    <a:lumMod val="75000"/>
                  </a:schemeClr>
                </a:solidFill>
                <a:latin typeface="+mn-ea"/>
              </a:rPr>
              <a:t>缺乏靈活性</a:t>
            </a:r>
            <a:r>
              <a:rPr lang="zh-TW" altLang="zh-TW" sz="3000" b="1" dirty="0" smtClean="0">
                <a:solidFill>
                  <a:srgbClr val="002060"/>
                </a:solidFill>
                <a:latin typeface="+mn-ea"/>
              </a:rPr>
              <a:t>。</a:t>
            </a:r>
            <a:endParaRPr lang="en-US" altLang="zh-TW" sz="3000" b="1" dirty="0" smtClean="0">
              <a:solidFill>
                <a:srgbClr val="002060"/>
              </a:solidFill>
              <a:latin typeface="+mn-ea"/>
            </a:endParaRPr>
          </a:p>
          <a:p>
            <a:pPr>
              <a:buNone/>
            </a:pPr>
            <a:endParaRPr lang="en-US" altLang="zh-TW" sz="3000" b="1" dirty="0" smtClean="0">
              <a:solidFill>
                <a:srgbClr val="002060"/>
              </a:solidFill>
              <a:latin typeface="+mn-ea"/>
            </a:endParaRPr>
          </a:p>
          <a:p>
            <a:pPr marL="0" fontAlgn="t">
              <a:buNone/>
            </a:pPr>
            <a:r>
              <a:rPr lang="zh-TW" altLang="zh-TW" sz="3000" dirty="0" smtClean="0">
                <a:solidFill>
                  <a:srgbClr val="002060"/>
                </a:solidFill>
                <a:latin typeface="+mn-ea"/>
              </a:rPr>
              <a:t>電子聖經的一個問題是</a:t>
            </a:r>
            <a:endParaRPr lang="en-US" altLang="zh-TW" sz="3000" dirty="0" smtClean="0">
              <a:solidFill>
                <a:srgbClr val="002060"/>
              </a:solidFill>
              <a:latin typeface="+mn-ea"/>
            </a:endParaRPr>
          </a:p>
          <a:p>
            <a:pPr marL="0" fontAlgn="t">
              <a:buNone/>
            </a:pPr>
            <a:r>
              <a:rPr lang="zh-TW" altLang="zh-TW" sz="3000" dirty="0" smtClean="0">
                <a:solidFill>
                  <a:srgbClr val="002060"/>
                </a:solidFill>
                <a:latin typeface="+mn-ea"/>
              </a:rPr>
              <a:t>缺乏語詞索引主題索引。</a:t>
            </a:r>
            <a:endParaRPr lang="en-US" altLang="zh-TW" sz="3000" dirty="0" smtClean="0">
              <a:solidFill>
                <a:srgbClr val="002060"/>
              </a:solidFill>
              <a:latin typeface="+mn-ea"/>
            </a:endParaRPr>
          </a:p>
          <a:p>
            <a:pPr marL="0" fontAlgn="t">
              <a:buNone/>
            </a:pPr>
            <a:r>
              <a:rPr lang="zh-TW" altLang="zh-TW" sz="3000" dirty="0" smtClean="0">
                <a:solidFill>
                  <a:srgbClr val="002060"/>
                </a:solidFill>
                <a:latin typeface="+mn-ea"/>
              </a:rPr>
              <a:t>執行搜查必須使用“自由文本”</a:t>
            </a:r>
            <a:r>
              <a:rPr lang="en-US" altLang="zh-TW" sz="3000" dirty="0" smtClean="0">
                <a:solidFill>
                  <a:srgbClr val="002060"/>
                </a:solidFill>
                <a:latin typeface="+mn-ea"/>
              </a:rPr>
              <a:t>(free-text)</a:t>
            </a:r>
          </a:p>
          <a:p>
            <a:pPr marL="0" fontAlgn="t">
              <a:buNone/>
            </a:pPr>
            <a:r>
              <a:rPr lang="zh-TW" altLang="zh-TW" sz="3000" dirty="0" smtClean="0">
                <a:solidFill>
                  <a:srgbClr val="002060"/>
                </a:solidFill>
                <a:latin typeface="+mn-ea"/>
              </a:rPr>
              <a:t>或“後協調”</a:t>
            </a:r>
            <a:r>
              <a:rPr lang="en-US" altLang="zh-TW" sz="3000" dirty="0" smtClean="0">
                <a:solidFill>
                  <a:srgbClr val="002060"/>
                </a:solidFill>
                <a:latin typeface="+mn-ea"/>
              </a:rPr>
              <a:t>(post-coordinate)</a:t>
            </a:r>
            <a:r>
              <a:rPr lang="zh-TW" altLang="zh-TW" sz="3000" dirty="0" smtClean="0">
                <a:solidFill>
                  <a:srgbClr val="002060"/>
                </a:solidFill>
                <a:latin typeface="+mn-ea"/>
              </a:rPr>
              <a:t>的術語，</a:t>
            </a:r>
            <a:endParaRPr lang="en-US" altLang="zh-TW" sz="3000" dirty="0" smtClean="0">
              <a:solidFill>
                <a:srgbClr val="002060"/>
              </a:solidFill>
              <a:latin typeface="+mn-ea"/>
            </a:endParaRPr>
          </a:p>
          <a:p>
            <a:pPr marL="0" fontAlgn="t">
              <a:buNone/>
            </a:pPr>
            <a:r>
              <a:rPr lang="zh-TW" altLang="zh-TW" sz="3000" dirty="0" smtClean="0">
                <a:solidFill>
                  <a:srgbClr val="002060"/>
                </a:solidFill>
                <a:latin typeface="+mn-ea"/>
              </a:rPr>
              <a:t>容易導致在不到完整的搜索結果。</a:t>
            </a:r>
          </a:p>
          <a:p>
            <a:pPr>
              <a:buNone/>
            </a:pPr>
            <a:endParaRPr lang="zh-TW"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142984"/>
            <a:ext cx="8258204" cy="4983179"/>
          </a:xfrm>
        </p:spPr>
        <p:txBody>
          <a:bodyPr>
            <a:normAutofit fontScale="77500" lnSpcReduction="20000"/>
          </a:bodyPr>
          <a:lstStyle/>
          <a:p>
            <a:pPr marL="0" fontAlgn="t">
              <a:lnSpc>
                <a:spcPct val="120000"/>
              </a:lnSpc>
              <a:spcBef>
                <a:spcPts val="1200"/>
              </a:spcBef>
              <a:buNone/>
            </a:pPr>
            <a:r>
              <a:rPr lang="zh-TW" altLang="zh-TW" b="1" dirty="0" smtClean="0">
                <a:solidFill>
                  <a:srgbClr val="002060"/>
                </a:solidFill>
                <a:latin typeface="+mn-ea"/>
              </a:rPr>
              <a:t>例如：</a:t>
            </a:r>
            <a:endParaRPr lang="en-US" altLang="zh-TW" b="1" dirty="0" smtClean="0">
              <a:solidFill>
                <a:srgbClr val="002060"/>
              </a:solidFill>
              <a:latin typeface="+mn-ea"/>
            </a:endParaRPr>
          </a:p>
          <a:p>
            <a:pPr marL="0" fontAlgn="t">
              <a:lnSpc>
                <a:spcPct val="120000"/>
              </a:lnSpc>
              <a:spcBef>
                <a:spcPts val="1200"/>
              </a:spcBef>
              <a:spcAft>
                <a:spcPts val="1200"/>
              </a:spcAft>
              <a:buNone/>
            </a:pPr>
            <a:r>
              <a:rPr lang="zh-TW" altLang="zh-TW" dirty="0" smtClean="0">
                <a:solidFill>
                  <a:srgbClr val="002060"/>
                </a:solidFill>
                <a:latin typeface="+mn-ea"/>
              </a:rPr>
              <a:t>搜尋</a:t>
            </a:r>
            <a:r>
              <a:rPr lang="en-US" altLang="zh-TW" dirty="0" smtClean="0">
                <a:solidFill>
                  <a:srgbClr val="002060"/>
                </a:solidFill>
                <a:latin typeface="+mn-ea"/>
              </a:rPr>
              <a:t>” endurance”(</a:t>
            </a:r>
            <a:r>
              <a:rPr lang="zh-TW" altLang="zh-TW" dirty="0" smtClean="0">
                <a:solidFill>
                  <a:srgbClr val="002060"/>
                </a:solidFill>
                <a:latin typeface="+mn-ea"/>
              </a:rPr>
              <a:t>忍耐</a:t>
            </a:r>
            <a:r>
              <a:rPr lang="en-US" altLang="zh-TW" dirty="0" smtClean="0">
                <a:solidFill>
                  <a:srgbClr val="002060"/>
                </a:solidFill>
                <a:latin typeface="+mn-ea"/>
              </a:rPr>
              <a:t>)</a:t>
            </a:r>
            <a:r>
              <a:rPr lang="zh-TW" altLang="zh-TW" dirty="0" smtClean="0">
                <a:solidFill>
                  <a:srgbClr val="002060"/>
                </a:solidFill>
                <a:latin typeface="+mn-ea"/>
              </a:rPr>
              <a:t>的話，將會錯過</a:t>
            </a:r>
            <a:r>
              <a:rPr lang="en-US" altLang="zh-TW" dirty="0" smtClean="0">
                <a:solidFill>
                  <a:srgbClr val="002060"/>
                </a:solidFill>
                <a:latin typeface="+mn-ea"/>
              </a:rPr>
              <a:t>Galatians 6:9“And let us not be weary in well-doing: for in due season we shall reap, if we faint not.”</a:t>
            </a:r>
          </a:p>
          <a:p>
            <a:pPr marL="0">
              <a:buNone/>
            </a:pPr>
            <a:r>
              <a:rPr lang="zh-TW" altLang="zh-TW" sz="3600" dirty="0" smtClean="0">
                <a:solidFill>
                  <a:srgbClr val="002060"/>
                </a:solidFill>
                <a:latin typeface="+mn-ea"/>
              </a:rPr>
              <a:t>讓我們不是疲倦在善行：為在交付季節内，如果我們昏倒沒有，我們將收割。</a:t>
            </a:r>
            <a:endParaRPr lang="en-US" altLang="zh-TW" sz="3600" dirty="0" smtClean="0">
              <a:solidFill>
                <a:srgbClr val="002060"/>
              </a:solidFill>
              <a:latin typeface="+mn-ea"/>
            </a:endParaRPr>
          </a:p>
          <a:p>
            <a:pPr marL="0">
              <a:buNone/>
            </a:pPr>
            <a:endParaRPr lang="en-US" altLang="zh-TW" sz="3600" dirty="0" smtClean="0">
              <a:solidFill>
                <a:srgbClr val="002060"/>
              </a:solidFill>
              <a:latin typeface="+mn-ea"/>
            </a:endParaRPr>
          </a:p>
          <a:p>
            <a:pPr marL="0" algn="ctr">
              <a:buNone/>
            </a:pPr>
            <a:r>
              <a:rPr lang="zh-TW" altLang="zh-TW" sz="3600" b="1" dirty="0" smtClean="0">
                <a:solidFill>
                  <a:schemeClr val="accent6">
                    <a:lumMod val="75000"/>
                  </a:schemeClr>
                </a:solidFill>
                <a:latin typeface="+mn-ea"/>
              </a:rPr>
              <a:t>隱喻的詞字會找不到。</a:t>
            </a:r>
          </a:p>
          <a:p>
            <a:pPr marL="0">
              <a:buNone/>
            </a:pPr>
            <a:r>
              <a:rPr lang="zh-TW" altLang="zh-TW" sz="3600" dirty="0" smtClean="0">
                <a:solidFill>
                  <a:srgbClr val="002060"/>
                </a:solidFill>
                <a:latin typeface="+mn-ea"/>
              </a:rPr>
              <a:t>雖然電子（主要是英語為主）聖經語詞索引是有用的，他們往往不能應付複雜的搜索在希臘文和希伯來文。</a:t>
            </a:r>
          </a:p>
          <a:p>
            <a:endParaRPr lang="zh-TW"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en-US" altLang="zh-TW" sz="3000" dirty="0" smtClean="0">
                <a:solidFill>
                  <a:srgbClr val="002060"/>
                </a:solidFill>
                <a:latin typeface="+mn-ea"/>
              </a:rPr>
              <a:t>CD - ROM</a:t>
            </a:r>
            <a:r>
              <a:rPr lang="zh-TW" altLang="zh-TW" sz="3000" dirty="0" smtClean="0">
                <a:solidFill>
                  <a:srgbClr val="002060"/>
                </a:solidFill>
                <a:latin typeface="+mn-ea"/>
              </a:rPr>
              <a:t>聖經資源的價格略高於微機聖經。大多數的</a:t>
            </a:r>
            <a:r>
              <a:rPr lang="en-US" altLang="zh-TW" sz="3000" dirty="0" smtClean="0">
                <a:solidFill>
                  <a:srgbClr val="002060"/>
                </a:solidFill>
                <a:latin typeface="+mn-ea"/>
              </a:rPr>
              <a:t>CD-ROM Bible</a:t>
            </a:r>
            <a:r>
              <a:rPr lang="zh-TW" altLang="zh-TW" sz="3000" dirty="0" smtClean="0">
                <a:solidFill>
                  <a:srgbClr val="002060"/>
                </a:solidFill>
                <a:latin typeface="+mn-ea"/>
              </a:rPr>
              <a:t>包含多個</a:t>
            </a:r>
            <a:r>
              <a:rPr lang="zh-TW" altLang="en-US" sz="3000" dirty="0" smtClean="0">
                <a:solidFill>
                  <a:srgbClr val="002060"/>
                </a:solidFill>
                <a:latin typeface="+mn-ea"/>
              </a:rPr>
              <a:t>翻譯</a:t>
            </a:r>
            <a:r>
              <a:rPr lang="zh-TW" altLang="zh-TW" sz="3000" dirty="0" smtClean="0">
                <a:solidFill>
                  <a:srgbClr val="002060"/>
                </a:solidFill>
                <a:latin typeface="+mn-ea"/>
              </a:rPr>
              <a:t>版本</a:t>
            </a:r>
            <a:r>
              <a:rPr lang="zh-TW" altLang="en-US" sz="3000" dirty="0" smtClean="0">
                <a:solidFill>
                  <a:srgbClr val="002060"/>
                </a:solidFill>
                <a:latin typeface="+mn-ea"/>
              </a:rPr>
              <a:t>的</a:t>
            </a:r>
            <a:r>
              <a:rPr lang="zh-TW" altLang="zh-TW" sz="3000" dirty="0" smtClean="0">
                <a:solidFill>
                  <a:srgbClr val="002060"/>
                </a:solidFill>
                <a:latin typeface="+mn-ea"/>
              </a:rPr>
              <a:t>聖經文本（包括原來的語言文本），以及</a:t>
            </a:r>
            <a:r>
              <a:rPr lang="zh-TW" altLang="en-US" sz="3000" dirty="0" smtClean="0">
                <a:solidFill>
                  <a:srgbClr val="002060"/>
                </a:solidFill>
                <a:latin typeface="+mn-ea"/>
              </a:rPr>
              <a:t>全</a:t>
            </a:r>
            <a:r>
              <a:rPr lang="zh-TW" altLang="zh-TW" sz="3000" dirty="0" smtClean="0">
                <a:solidFill>
                  <a:srgbClr val="002060"/>
                </a:solidFill>
                <a:latin typeface="+mn-ea"/>
              </a:rPr>
              <a:t>面向</a:t>
            </a:r>
            <a:r>
              <a:rPr lang="zh-TW" altLang="en-US" sz="3000" dirty="0" smtClean="0">
                <a:solidFill>
                  <a:srgbClr val="002060"/>
                </a:solidFill>
                <a:latin typeface="+mn-ea"/>
              </a:rPr>
              <a:t>的</a:t>
            </a:r>
            <a:r>
              <a:rPr lang="zh-TW" altLang="zh-TW" sz="3000" dirty="0" smtClean="0">
                <a:solidFill>
                  <a:srgbClr val="002060"/>
                </a:solidFill>
                <a:latin typeface="+mn-ea"/>
              </a:rPr>
              <a:t>神學詞典，百科全書，詞典，手冊等全套文本。</a:t>
            </a:r>
            <a:endParaRPr lang="en-US" altLang="zh-TW" sz="3000" dirty="0" smtClean="0">
              <a:solidFill>
                <a:srgbClr val="002060"/>
              </a:solidFill>
              <a:latin typeface="+mn-ea"/>
            </a:endParaRPr>
          </a:p>
          <a:p>
            <a:pPr>
              <a:buNone/>
            </a:pPr>
            <a:endParaRPr lang="zh-TW" altLang="zh-TW" sz="3000" dirty="0" smtClean="0">
              <a:solidFill>
                <a:srgbClr val="002060"/>
              </a:solidFill>
              <a:latin typeface="+mn-ea"/>
            </a:endParaRPr>
          </a:p>
          <a:p>
            <a:pPr fontAlgn="t"/>
            <a:r>
              <a:rPr lang="zh-TW" altLang="zh-TW" sz="3000" dirty="0" smtClean="0">
                <a:solidFill>
                  <a:srgbClr val="002060"/>
                </a:solidFill>
                <a:latin typeface="+mn-ea"/>
              </a:rPr>
              <a:t>一個主要的缺點，這些產品大部分是他們的音譯原希臘文和希伯來文為羅馬字符。</a:t>
            </a:r>
          </a:p>
          <a:p>
            <a:endParaRPr lang="zh-TW" altLang="en-US" dirty="0"/>
          </a:p>
        </p:txBody>
      </p:sp>
      <p:sp>
        <p:nvSpPr>
          <p:cNvPr id="4" name="矩形 3"/>
          <p:cNvSpPr/>
          <p:nvPr/>
        </p:nvSpPr>
        <p:spPr>
          <a:xfrm>
            <a:off x="2857488" y="357166"/>
            <a:ext cx="3357586" cy="923330"/>
          </a:xfrm>
          <a:prstGeom prst="rect">
            <a:avLst/>
          </a:prstGeom>
          <a:noFill/>
        </p:spPr>
        <p:txBody>
          <a:bodyPr wrap="square" lIns="91440" tIns="45720" rIns="91440" bIns="45720">
            <a:spAutoFit/>
          </a:bodyPr>
          <a:lstStyle/>
          <a:p>
            <a:pPr algn="ctr"/>
            <a:r>
              <a:rPr lang="en-US" altLang="zh-TW"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CD - ROM</a:t>
            </a:r>
            <a:endParaRPr lang="zh-TW" alt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28596" y="1000108"/>
            <a:ext cx="8286808" cy="5572164"/>
          </a:xfrm>
        </p:spPr>
        <p:txBody>
          <a:bodyPr>
            <a:normAutofit fontScale="85000" lnSpcReduction="20000"/>
          </a:bodyPr>
          <a:lstStyle/>
          <a:p>
            <a:r>
              <a:rPr lang="en-US" altLang="zh-TW" dirty="0" err="1" smtClean="0">
                <a:solidFill>
                  <a:srgbClr val="002060"/>
                </a:solidFill>
                <a:latin typeface="+mn-ea"/>
              </a:rPr>
              <a:t>CDWord</a:t>
            </a:r>
            <a:r>
              <a:rPr lang="zh-TW" altLang="zh-TW" dirty="0" smtClean="0">
                <a:solidFill>
                  <a:srgbClr val="002060"/>
                </a:solidFill>
                <a:latin typeface="+mn-ea"/>
              </a:rPr>
              <a:t>與眾不同的品質</a:t>
            </a:r>
            <a:r>
              <a:rPr lang="zh-TW" altLang="en-US" dirty="0" smtClean="0">
                <a:solidFill>
                  <a:srgbClr val="002060"/>
                </a:solidFill>
                <a:latin typeface="+mn-ea"/>
              </a:rPr>
              <a:t>：</a:t>
            </a:r>
            <a:endParaRPr lang="en-US" altLang="zh-TW" dirty="0" smtClean="0">
              <a:solidFill>
                <a:srgbClr val="002060"/>
              </a:solidFill>
              <a:latin typeface="+mn-ea"/>
            </a:endParaRPr>
          </a:p>
          <a:p>
            <a:pPr>
              <a:lnSpc>
                <a:spcPct val="170000"/>
              </a:lnSpc>
              <a:buNone/>
            </a:pPr>
            <a:r>
              <a:rPr lang="zh-TW" altLang="en-US" dirty="0">
                <a:solidFill>
                  <a:srgbClr val="002060"/>
                </a:solidFill>
                <a:latin typeface="+mn-ea"/>
              </a:rPr>
              <a:t> </a:t>
            </a:r>
            <a:r>
              <a:rPr lang="zh-TW" altLang="en-US" dirty="0" smtClean="0">
                <a:solidFill>
                  <a:srgbClr val="002060"/>
                </a:solidFill>
                <a:latin typeface="+mn-ea"/>
              </a:rPr>
              <a:t>  在於</a:t>
            </a:r>
            <a:r>
              <a:rPr lang="zh-TW" altLang="zh-TW" dirty="0" smtClean="0">
                <a:solidFill>
                  <a:srgbClr val="002060"/>
                </a:solidFill>
                <a:latin typeface="+mn-ea"/>
              </a:rPr>
              <a:t>使用的</a:t>
            </a:r>
            <a:r>
              <a:rPr lang="zh-TW" altLang="zh-TW" dirty="0" smtClean="0">
                <a:solidFill>
                  <a:schemeClr val="accent6">
                    <a:lumMod val="75000"/>
                  </a:schemeClr>
                </a:solidFill>
                <a:latin typeface="+mn-ea"/>
              </a:rPr>
              <a:t>學術全文</a:t>
            </a:r>
            <a:r>
              <a:rPr lang="zh-TW" altLang="zh-TW" dirty="0" smtClean="0">
                <a:solidFill>
                  <a:srgbClr val="002060"/>
                </a:solidFill>
                <a:latin typeface="+mn-ea"/>
              </a:rPr>
              <a:t>材料，</a:t>
            </a:r>
            <a:endParaRPr lang="en-US" altLang="zh-TW" dirty="0" smtClean="0">
              <a:solidFill>
                <a:srgbClr val="002060"/>
              </a:solidFill>
              <a:latin typeface="+mn-ea"/>
            </a:endParaRPr>
          </a:p>
          <a:p>
            <a:pPr>
              <a:buNone/>
            </a:pPr>
            <a:r>
              <a:rPr lang="zh-TW" altLang="en-US" dirty="0">
                <a:solidFill>
                  <a:srgbClr val="002060"/>
                </a:solidFill>
                <a:latin typeface="+mn-ea"/>
              </a:rPr>
              <a:t> </a:t>
            </a:r>
            <a:r>
              <a:rPr lang="zh-TW" altLang="en-US" dirty="0" smtClean="0">
                <a:solidFill>
                  <a:srgbClr val="002060"/>
                </a:solidFill>
                <a:latin typeface="+mn-ea"/>
              </a:rPr>
              <a:t>  </a:t>
            </a:r>
            <a:r>
              <a:rPr lang="zh-TW" altLang="zh-TW" dirty="0" smtClean="0">
                <a:solidFill>
                  <a:srgbClr val="002060"/>
                </a:solidFill>
                <a:latin typeface="+mn-ea"/>
              </a:rPr>
              <a:t>他們都堅持保持在</a:t>
            </a:r>
            <a:r>
              <a:rPr lang="zh-TW" altLang="zh-TW" dirty="0" smtClean="0">
                <a:solidFill>
                  <a:schemeClr val="accent6">
                    <a:lumMod val="75000"/>
                  </a:schemeClr>
                </a:solidFill>
                <a:latin typeface="+mn-ea"/>
              </a:rPr>
              <a:t>最新的參考來源</a:t>
            </a:r>
            <a:r>
              <a:rPr lang="zh-TW" altLang="zh-TW" dirty="0" smtClean="0">
                <a:solidFill>
                  <a:srgbClr val="002060"/>
                </a:solidFill>
                <a:latin typeface="+mn-ea"/>
              </a:rPr>
              <a:t>。</a:t>
            </a:r>
            <a:endParaRPr lang="en-US" altLang="zh-TW" dirty="0" smtClean="0">
              <a:solidFill>
                <a:srgbClr val="002060"/>
              </a:solidFill>
              <a:latin typeface="+mn-ea"/>
            </a:endParaRPr>
          </a:p>
          <a:p>
            <a:pPr>
              <a:buNone/>
            </a:pPr>
            <a:endParaRPr lang="zh-TW" altLang="zh-TW" dirty="0" smtClean="0">
              <a:solidFill>
                <a:srgbClr val="002060"/>
              </a:solidFill>
              <a:latin typeface="+mn-ea"/>
            </a:endParaRPr>
          </a:p>
          <a:p>
            <a:r>
              <a:rPr lang="zh-TW" altLang="zh-TW" dirty="0" smtClean="0">
                <a:solidFill>
                  <a:srgbClr val="002060"/>
                </a:solidFill>
                <a:latin typeface="+mn-ea"/>
              </a:rPr>
              <a:t>其他的</a:t>
            </a:r>
            <a:r>
              <a:rPr lang="en-US" altLang="zh-TW" dirty="0" smtClean="0">
                <a:solidFill>
                  <a:srgbClr val="002060"/>
                </a:solidFill>
                <a:latin typeface="+mn-ea"/>
              </a:rPr>
              <a:t>CD - ROM</a:t>
            </a:r>
            <a:r>
              <a:rPr lang="zh-TW" altLang="zh-TW" dirty="0" smtClean="0">
                <a:solidFill>
                  <a:srgbClr val="002060"/>
                </a:solidFill>
                <a:latin typeface="+mn-ea"/>
              </a:rPr>
              <a:t>的聖經資源，括在市場上大量的研究工具，他們是過時的且邊際現代學術的資源。</a:t>
            </a:r>
            <a:endParaRPr lang="en-US" altLang="zh-TW" dirty="0" smtClean="0">
              <a:solidFill>
                <a:srgbClr val="002060"/>
              </a:solidFill>
              <a:latin typeface="+mn-ea"/>
            </a:endParaRPr>
          </a:p>
          <a:p>
            <a:pPr>
              <a:buNone/>
            </a:pPr>
            <a:endParaRPr lang="zh-TW" altLang="zh-TW" dirty="0" smtClean="0">
              <a:solidFill>
                <a:srgbClr val="002060"/>
              </a:solidFill>
              <a:latin typeface="+mn-ea"/>
            </a:endParaRPr>
          </a:p>
          <a:p>
            <a:r>
              <a:rPr lang="zh-TW" altLang="en-US" dirty="0" smtClean="0">
                <a:solidFill>
                  <a:srgbClr val="002060"/>
                </a:solidFill>
                <a:latin typeface="+mn-ea"/>
              </a:rPr>
              <a:t>在</a:t>
            </a:r>
            <a:r>
              <a:rPr lang="en-US" altLang="zh-TW" dirty="0" err="1" smtClean="0">
                <a:solidFill>
                  <a:srgbClr val="002060"/>
                </a:solidFill>
                <a:latin typeface="+mn-ea"/>
              </a:rPr>
              <a:t>CDWord</a:t>
            </a:r>
            <a:r>
              <a:rPr lang="zh-TW" altLang="en-US" dirty="0" smtClean="0">
                <a:solidFill>
                  <a:srgbClr val="002060"/>
                </a:solidFill>
                <a:latin typeface="+mn-ea"/>
              </a:rPr>
              <a:t>中</a:t>
            </a:r>
            <a:r>
              <a:rPr lang="zh-TW" altLang="zh-TW" dirty="0" smtClean="0">
                <a:solidFill>
                  <a:srgbClr val="002060"/>
                </a:solidFill>
                <a:latin typeface="+mn-ea"/>
              </a:rPr>
              <a:t>每一個希臘字在新約</a:t>
            </a:r>
            <a:r>
              <a:rPr lang="zh-TW" altLang="en-US" dirty="0" smtClean="0">
                <a:solidFill>
                  <a:srgbClr val="002060"/>
                </a:solidFill>
                <a:latin typeface="+mn-ea"/>
              </a:rPr>
              <a:t>都</a:t>
            </a:r>
            <a:r>
              <a:rPr lang="zh-TW" altLang="zh-TW" dirty="0" smtClean="0">
                <a:solidFill>
                  <a:srgbClr val="002060"/>
                </a:solidFill>
                <a:latin typeface="+mn-ea"/>
              </a:rPr>
              <a:t>完全解析，只需在文本中點擊單詞。</a:t>
            </a:r>
            <a:endParaRPr lang="en-US" altLang="zh-TW" dirty="0" smtClean="0">
              <a:solidFill>
                <a:srgbClr val="002060"/>
              </a:solidFill>
              <a:latin typeface="+mn-ea"/>
            </a:endParaRPr>
          </a:p>
          <a:p>
            <a:pPr>
              <a:buNone/>
            </a:pPr>
            <a:r>
              <a:rPr lang="en-US" altLang="zh-TW" dirty="0">
                <a:solidFill>
                  <a:srgbClr val="002060"/>
                </a:solidFill>
                <a:latin typeface="+mn-ea"/>
              </a:rPr>
              <a:t> </a:t>
            </a:r>
            <a:r>
              <a:rPr lang="en-US" altLang="zh-TW" dirty="0" smtClean="0">
                <a:solidFill>
                  <a:srgbClr val="002060"/>
                </a:solidFill>
                <a:latin typeface="+mn-ea"/>
              </a:rPr>
              <a:t>   </a:t>
            </a:r>
            <a:r>
              <a:rPr lang="zh-TW" altLang="en-US" dirty="0" smtClean="0">
                <a:solidFill>
                  <a:srgbClr val="002060"/>
                </a:solidFill>
                <a:latin typeface="+mn-ea"/>
              </a:rPr>
              <a:t>而且</a:t>
            </a:r>
            <a:r>
              <a:rPr lang="zh-TW" altLang="zh-TW" dirty="0" smtClean="0">
                <a:solidFill>
                  <a:srgbClr val="002060"/>
                </a:solidFill>
                <a:latin typeface="+mn-ea"/>
              </a:rPr>
              <a:t>允許交叉引用各種不同的參考</a:t>
            </a:r>
            <a:r>
              <a:rPr lang="zh-TW" altLang="en-US" dirty="0" smtClean="0">
                <a:solidFill>
                  <a:srgbClr val="002060"/>
                </a:solidFill>
                <a:latin typeface="+mn-ea"/>
              </a:rPr>
              <a:t>資</a:t>
            </a:r>
            <a:r>
              <a:rPr lang="zh-TW" altLang="zh-TW" dirty="0" smtClean="0">
                <a:solidFill>
                  <a:srgbClr val="002060"/>
                </a:solidFill>
                <a:latin typeface="+mn-ea"/>
              </a:rPr>
              <a:t>源和經文，甚至古代世界</a:t>
            </a:r>
            <a:r>
              <a:rPr lang="zh-TW" altLang="en-US" dirty="0" smtClean="0">
                <a:solidFill>
                  <a:srgbClr val="002060"/>
                </a:solidFill>
                <a:latin typeface="+mn-ea"/>
              </a:rPr>
              <a:t>的</a:t>
            </a:r>
            <a:r>
              <a:rPr lang="zh-TW" altLang="zh-TW" dirty="0" smtClean="0">
                <a:solidFill>
                  <a:srgbClr val="002060"/>
                </a:solidFill>
                <a:latin typeface="+mn-ea"/>
              </a:rPr>
              <a:t>地圖和其他圖形均包括在內。</a:t>
            </a:r>
            <a:endParaRPr lang="en-US" altLang="zh-TW" dirty="0" smtClean="0">
              <a:solidFill>
                <a:srgbClr val="002060"/>
              </a:solidFill>
              <a:latin typeface="+mn-ea"/>
            </a:endParaRPr>
          </a:p>
          <a:p>
            <a:pPr>
              <a:buNone/>
            </a:pPr>
            <a:endParaRPr lang="zh-TW" altLang="zh-TW" dirty="0" smtClean="0">
              <a:solidFill>
                <a:srgbClr val="002060"/>
              </a:solidFill>
              <a:latin typeface="+mn-ea"/>
            </a:endParaRPr>
          </a:p>
          <a:p>
            <a:pPr fontAlgn="t">
              <a:spcBef>
                <a:spcPts val="1200"/>
              </a:spcBef>
              <a:spcAft>
                <a:spcPts val="1200"/>
              </a:spcAft>
            </a:pPr>
            <a:r>
              <a:rPr lang="en-US" altLang="zh-TW" dirty="0" err="1" smtClean="0">
                <a:solidFill>
                  <a:srgbClr val="002060"/>
                </a:solidFill>
                <a:latin typeface="+mn-ea"/>
              </a:rPr>
              <a:t>CDWord</a:t>
            </a:r>
            <a:r>
              <a:rPr lang="zh-TW" altLang="zh-TW" dirty="0" smtClean="0">
                <a:solidFill>
                  <a:srgbClr val="002060"/>
                </a:solidFill>
                <a:latin typeface="+mn-ea"/>
              </a:rPr>
              <a:t>是一個對所有其他國家借鑒的模型設計。</a:t>
            </a:r>
            <a:endParaRPr lang="zh-TW" altLang="en-US" dirty="0"/>
          </a:p>
        </p:txBody>
      </p:sp>
      <p:sp>
        <p:nvSpPr>
          <p:cNvPr id="4" name="矩形 3"/>
          <p:cNvSpPr/>
          <p:nvPr/>
        </p:nvSpPr>
        <p:spPr>
          <a:xfrm>
            <a:off x="3143240" y="214290"/>
            <a:ext cx="2638993" cy="707886"/>
          </a:xfrm>
          <a:prstGeom prst="rect">
            <a:avLst/>
          </a:prstGeom>
          <a:noFill/>
        </p:spPr>
        <p:txBody>
          <a:bodyPr wrap="squar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CD</a:t>
            </a:r>
            <a:r>
              <a:rPr lang="zh-TW" altLang="en-US"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Word</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28596" y="928670"/>
            <a:ext cx="8301038" cy="5643602"/>
          </a:xfrm>
        </p:spPr>
        <p:txBody>
          <a:bodyPr>
            <a:normAutofit fontScale="25000" lnSpcReduction="20000"/>
          </a:bodyPr>
          <a:lstStyle/>
          <a:p>
            <a:pPr>
              <a:lnSpc>
                <a:spcPct val="170000"/>
              </a:lnSpc>
            </a:pPr>
            <a:r>
              <a:rPr lang="zh-TW" altLang="en-US" sz="9600" dirty="0" smtClean="0">
                <a:solidFill>
                  <a:srgbClr val="002060"/>
                </a:solidFill>
                <a:latin typeface="+mn-ea"/>
              </a:rPr>
              <a:t>現代</a:t>
            </a:r>
            <a:r>
              <a:rPr lang="zh-TW" altLang="zh-TW" sz="9600" dirty="0" smtClean="0">
                <a:solidFill>
                  <a:srgbClr val="002060"/>
                </a:solidFill>
                <a:latin typeface="+mn-ea"/>
              </a:rPr>
              <a:t>聖經以及死海古捲轉變成為電子</a:t>
            </a:r>
            <a:r>
              <a:rPr lang="zh-TW" altLang="en-US" sz="9600" dirty="0" smtClean="0">
                <a:solidFill>
                  <a:srgbClr val="002060"/>
                </a:solidFill>
                <a:latin typeface="+mn-ea"/>
              </a:rPr>
              <a:t>檔</a:t>
            </a:r>
            <a:r>
              <a:rPr lang="zh-TW" altLang="zh-TW" sz="9600" dirty="0" smtClean="0">
                <a:solidFill>
                  <a:srgbClr val="002060"/>
                </a:solidFill>
                <a:latin typeface="+mn-ea"/>
              </a:rPr>
              <a:t>的形式</a:t>
            </a:r>
            <a:r>
              <a:rPr lang="en-US" altLang="zh-TW" sz="9600" dirty="0" smtClean="0">
                <a:solidFill>
                  <a:srgbClr val="002060"/>
                </a:solidFill>
                <a:latin typeface="+mn-ea"/>
              </a:rPr>
              <a:t>,</a:t>
            </a:r>
          </a:p>
          <a:p>
            <a:pPr>
              <a:lnSpc>
                <a:spcPct val="170000"/>
              </a:lnSpc>
            </a:pPr>
            <a:r>
              <a:rPr lang="zh-TW" altLang="zh-TW" sz="9600" dirty="0" smtClean="0">
                <a:solidFill>
                  <a:srgbClr val="002060"/>
                </a:solidFill>
                <a:latin typeface="+mn-ea"/>
              </a:rPr>
              <a:t>死海古捲至今有部分尚未公開</a:t>
            </a:r>
            <a:r>
              <a:rPr lang="en-US" altLang="zh-TW" sz="9600" dirty="0" smtClean="0">
                <a:solidFill>
                  <a:srgbClr val="002060"/>
                </a:solidFill>
                <a:latin typeface="+mn-ea"/>
              </a:rPr>
              <a:t>,</a:t>
            </a:r>
            <a:r>
              <a:rPr lang="zh-TW" altLang="zh-TW" sz="9600" dirty="0" smtClean="0">
                <a:solidFill>
                  <a:srgbClr val="002060"/>
                </a:solidFill>
                <a:latin typeface="+mn-ea"/>
              </a:rPr>
              <a:t>但是已經公開的部分都一一的被解讀了目前有兩種解讀方法</a:t>
            </a:r>
            <a:r>
              <a:rPr lang="en-US" altLang="zh-TW" sz="9600" dirty="0" smtClean="0">
                <a:solidFill>
                  <a:srgbClr val="002060"/>
                </a:solidFill>
                <a:latin typeface="+mn-ea"/>
              </a:rPr>
              <a:t>,</a:t>
            </a:r>
            <a:r>
              <a:rPr lang="zh-TW" altLang="zh-TW" sz="9600" dirty="0" smtClean="0">
                <a:solidFill>
                  <a:srgbClr val="002060"/>
                </a:solidFill>
                <a:latin typeface="+mn-ea"/>
              </a:rPr>
              <a:t>一種是行李處理系統一種是基於法典列寧格勒的方法</a:t>
            </a:r>
            <a:r>
              <a:rPr lang="en-US" altLang="zh-TW" sz="9600" dirty="0" smtClean="0">
                <a:solidFill>
                  <a:srgbClr val="002060"/>
                </a:solidFill>
                <a:latin typeface="+mn-ea"/>
              </a:rPr>
              <a:t>,</a:t>
            </a:r>
            <a:r>
              <a:rPr lang="zh-TW" altLang="zh-TW" sz="9600" dirty="0" smtClean="0">
                <a:solidFill>
                  <a:srgbClr val="002060"/>
                </a:solidFill>
                <a:latin typeface="+mn-ea"/>
              </a:rPr>
              <a:t>而目前行李處理系統是最廣為接受的一種方法</a:t>
            </a:r>
            <a:r>
              <a:rPr lang="en-US" altLang="zh-TW" sz="9600" dirty="0" smtClean="0">
                <a:solidFill>
                  <a:srgbClr val="002060"/>
                </a:solidFill>
                <a:latin typeface="+mn-ea"/>
              </a:rPr>
              <a:t>,</a:t>
            </a:r>
            <a:r>
              <a:rPr lang="zh-TW" altLang="zh-TW" sz="9600" dirty="0" smtClean="0">
                <a:solidFill>
                  <a:srgbClr val="002060"/>
                </a:solidFill>
                <a:latin typeface="+mn-ea"/>
              </a:rPr>
              <a:t>但是基本上已經過了千年的時間以及只有片段文獻</a:t>
            </a:r>
            <a:r>
              <a:rPr lang="en-US" altLang="zh-TW" sz="9600" dirty="0" smtClean="0">
                <a:solidFill>
                  <a:srgbClr val="002060"/>
                </a:solidFill>
                <a:latin typeface="+mn-ea"/>
              </a:rPr>
              <a:t>,</a:t>
            </a:r>
            <a:r>
              <a:rPr lang="zh-TW" altLang="zh-TW" sz="9600" dirty="0" smtClean="0">
                <a:solidFill>
                  <a:srgbClr val="002060"/>
                </a:solidFill>
                <a:latin typeface="+mn-ea"/>
              </a:rPr>
              <a:t>似乎還是沒有辦法真正的統整出一個最完整最符合死海古捲聖經所述的一樣</a:t>
            </a:r>
            <a:r>
              <a:rPr lang="en-US" altLang="zh-TW" sz="9600" dirty="0" smtClean="0">
                <a:solidFill>
                  <a:srgbClr val="002060"/>
                </a:solidFill>
                <a:latin typeface="+mn-ea"/>
              </a:rPr>
              <a:t>.</a:t>
            </a:r>
            <a:endParaRPr lang="zh-TW" altLang="zh-TW" sz="9600" dirty="0" smtClean="0">
              <a:solidFill>
                <a:srgbClr val="002060"/>
              </a:solidFill>
              <a:latin typeface="+mn-ea"/>
            </a:endParaRPr>
          </a:p>
          <a:p>
            <a:endParaRPr lang="zh-TW" altLang="en-US" dirty="0"/>
          </a:p>
        </p:txBody>
      </p:sp>
      <p:sp>
        <p:nvSpPr>
          <p:cNvPr id="4" name="矩形 3"/>
          <p:cNvSpPr/>
          <p:nvPr/>
        </p:nvSpPr>
        <p:spPr>
          <a:xfrm>
            <a:off x="2428860" y="285728"/>
            <a:ext cx="3933706" cy="707886"/>
          </a:xfrm>
          <a:prstGeom prst="rect">
            <a:avLst/>
          </a:prstGeom>
          <a:noFill/>
        </p:spPr>
        <p:txBody>
          <a:bodyPr wrap="non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BIBLICAL STUDIES</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85000" lnSpcReduction="10000"/>
          </a:bodyPr>
          <a:lstStyle/>
          <a:p>
            <a:pPr>
              <a:lnSpc>
                <a:spcPct val="150000"/>
              </a:lnSpc>
            </a:pPr>
            <a:r>
              <a:rPr lang="zh-TW" altLang="zh-TW" dirty="0" smtClean="0">
                <a:solidFill>
                  <a:srgbClr val="002060"/>
                </a:solidFill>
                <a:latin typeface="+mn-ea"/>
              </a:rPr>
              <a:t>恢復古文字的工作依然艱辛</a:t>
            </a:r>
            <a:r>
              <a:rPr lang="en-US" altLang="zh-TW" dirty="0" smtClean="0">
                <a:solidFill>
                  <a:srgbClr val="002060"/>
                </a:solidFill>
                <a:latin typeface="+mn-ea"/>
              </a:rPr>
              <a:t>,</a:t>
            </a:r>
          </a:p>
          <a:p>
            <a:pPr>
              <a:lnSpc>
                <a:spcPct val="150000"/>
              </a:lnSpc>
            </a:pPr>
            <a:r>
              <a:rPr lang="zh-TW" altLang="zh-TW" dirty="0" smtClean="0">
                <a:solidFill>
                  <a:srgbClr val="002060"/>
                </a:solidFill>
                <a:latin typeface="+mn-ea"/>
              </a:rPr>
              <a:t>至今最受到大家認同的版本</a:t>
            </a:r>
            <a:r>
              <a:rPr lang="en-US" altLang="zh-TW" dirty="0" smtClean="0">
                <a:solidFill>
                  <a:srgbClr val="002060"/>
                </a:solidFill>
                <a:latin typeface="+mn-ea"/>
              </a:rPr>
              <a:t>,</a:t>
            </a:r>
            <a:r>
              <a:rPr lang="zh-TW" altLang="zh-TW" dirty="0" smtClean="0">
                <a:solidFill>
                  <a:srgbClr val="002060"/>
                </a:solidFill>
                <a:latin typeface="+mn-ea"/>
              </a:rPr>
              <a:t>是文本聯合聖經公會出的版本以及艾伯哈德鵲巢的版本</a:t>
            </a:r>
            <a:r>
              <a:rPr lang="en-US" altLang="zh-TW" dirty="0" smtClean="0">
                <a:solidFill>
                  <a:srgbClr val="002060"/>
                </a:solidFill>
                <a:latin typeface="+mn-ea"/>
              </a:rPr>
              <a:t>(</a:t>
            </a:r>
            <a:r>
              <a:rPr lang="zh-TW" altLang="zh-TW" dirty="0" smtClean="0">
                <a:solidFill>
                  <a:srgbClr val="002060"/>
                </a:solidFill>
                <a:latin typeface="+mn-ea"/>
              </a:rPr>
              <a:t>一般稱之為鵲巢</a:t>
            </a:r>
            <a:r>
              <a:rPr lang="en-US" altLang="zh-TW" dirty="0" smtClean="0">
                <a:solidFill>
                  <a:srgbClr val="002060"/>
                </a:solidFill>
                <a:latin typeface="+mn-ea"/>
              </a:rPr>
              <a:t>),</a:t>
            </a:r>
          </a:p>
          <a:p>
            <a:pPr>
              <a:lnSpc>
                <a:spcPct val="150000"/>
              </a:lnSpc>
            </a:pPr>
            <a:r>
              <a:rPr lang="zh-TW" altLang="zh-TW" dirty="0" smtClean="0">
                <a:solidFill>
                  <a:srgbClr val="002060"/>
                </a:solidFill>
                <a:latin typeface="+mn-ea"/>
              </a:rPr>
              <a:t>而現在一直研發的是希望能夠藉由</a:t>
            </a:r>
            <a:endParaRPr lang="en-US" altLang="zh-TW" dirty="0" smtClean="0">
              <a:solidFill>
                <a:srgbClr val="002060"/>
              </a:solidFill>
              <a:latin typeface="+mn-ea"/>
            </a:endParaRPr>
          </a:p>
          <a:p>
            <a:pPr>
              <a:lnSpc>
                <a:spcPct val="150000"/>
              </a:lnSpc>
              <a:buNone/>
            </a:pPr>
            <a:r>
              <a:rPr lang="zh-TW" altLang="en-US" dirty="0">
                <a:solidFill>
                  <a:srgbClr val="002060"/>
                </a:solidFill>
                <a:latin typeface="+mn-ea"/>
              </a:rPr>
              <a:t> </a:t>
            </a:r>
            <a:r>
              <a:rPr lang="zh-TW" altLang="en-US" dirty="0" smtClean="0">
                <a:solidFill>
                  <a:srgbClr val="002060"/>
                </a:solidFill>
                <a:latin typeface="+mn-ea"/>
              </a:rPr>
              <a:t>   </a:t>
            </a:r>
            <a:r>
              <a:rPr lang="zh-TW" altLang="zh-TW" dirty="0" smtClean="0">
                <a:solidFill>
                  <a:srgbClr val="002060"/>
                </a:solidFill>
                <a:latin typeface="+mn-ea"/>
              </a:rPr>
              <a:t>光碟以及電子資料合併統一出一個最能受到大家公認的版本</a:t>
            </a:r>
            <a:endParaRPr lang="zh-TW" altLang="en-US" dirty="0" smtClean="0">
              <a:solidFill>
                <a:srgbClr val="002060"/>
              </a:solidFill>
              <a:latin typeface="+mn-ea"/>
            </a:endParaRPr>
          </a:p>
          <a:p>
            <a:endParaRPr lang="zh-TW"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57158" y="928670"/>
            <a:ext cx="8501122" cy="5429288"/>
          </a:xfrm>
        </p:spPr>
        <p:txBody>
          <a:bodyPr>
            <a:normAutofit fontScale="62500" lnSpcReduction="20000"/>
          </a:bodyPr>
          <a:lstStyle/>
          <a:p>
            <a:pPr>
              <a:lnSpc>
                <a:spcPct val="170000"/>
              </a:lnSpc>
            </a:pPr>
            <a:r>
              <a:rPr lang="zh-TW" altLang="zh-TW" dirty="0" smtClean="0">
                <a:solidFill>
                  <a:srgbClr val="002060"/>
                </a:solidFill>
              </a:rPr>
              <a:t>而現在電子翻譯的版本還有包含經文</a:t>
            </a:r>
            <a:r>
              <a:rPr lang="en-US" altLang="zh-TW" dirty="0" smtClean="0">
                <a:solidFill>
                  <a:srgbClr val="002060"/>
                </a:solidFill>
              </a:rPr>
              <a:t>,</a:t>
            </a:r>
            <a:r>
              <a:rPr lang="zh-TW" altLang="zh-TW" dirty="0" smtClean="0">
                <a:solidFill>
                  <a:srgbClr val="002060"/>
                </a:solidFill>
              </a:rPr>
              <a:t>也因此許許多多的手抄本也漸漸的改用了電子的形式</a:t>
            </a:r>
            <a:r>
              <a:rPr lang="en-US" altLang="zh-TW" dirty="0" smtClean="0">
                <a:solidFill>
                  <a:srgbClr val="002060"/>
                </a:solidFill>
              </a:rPr>
              <a:t>,</a:t>
            </a:r>
          </a:p>
          <a:p>
            <a:pPr>
              <a:lnSpc>
                <a:spcPct val="170000"/>
              </a:lnSpc>
              <a:buNone/>
            </a:pPr>
            <a:r>
              <a:rPr lang="zh-TW" altLang="en-US" dirty="0" smtClean="0">
                <a:solidFill>
                  <a:schemeClr val="accent6">
                    <a:lumMod val="75000"/>
                  </a:schemeClr>
                </a:solidFill>
              </a:rPr>
              <a:t>    </a:t>
            </a:r>
            <a:r>
              <a:rPr lang="zh-TW" altLang="zh-TW" dirty="0" smtClean="0">
                <a:solidFill>
                  <a:schemeClr val="accent6">
                    <a:lumMod val="75000"/>
                  </a:schemeClr>
                </a:solidFill>
              </a:rPr>
              <a:t>一方面方便整合統一</a:t>
            </a:r>
            <a:r>
              <a:rPr lang="en-US" altLang="zh-TW" dirty="0" smtClean="0">
                <a:solidFill>
                  <a:schemeClr val="accent6">
                    <a:lumMod val="75000"/>
                  </a:schemeClr>
                </a:solidFill>
              </a:rPr>
              <a:t>,</a:t>
            </a:r>
          </a:p>
          <a:p>
            <a:pPr>
              <a:lnSpc>
                <a:spcPct val="170000"/>
              </a:lnSpc>
              <a:buNone/>
            </a:pPr>
            <a:r>
              <a:rPr lang="zh-TW" altLang="en-US" dirty="0" smtClean="0">
                <a:solidFill>
                  <a:schemeClr val="accent6">
                    <a:lumMod val="75000"/>
                  </a:schemeClr>
                </a:solidFill>
              </a:rPr>
              <a:t>    </a:t>
            </a:r>
            <a:r>
              <a:rPr lang="zh-TW" altLang="zh-TW" dirty="0" smtClean="0">
                <a:solidFill>
                  <a:schemeClr val="accent6">
                    <a:lumMod val="75000"/>
                  </a:schemeClr>
                </a:solidFill>
              </a:rPr>
              <a:t>一方面是因為計算機輔助檢查錯誤的方法已經發現出一個最關鍵的版本</a:t>
            </a:r>
            <a:endParaRPr lang="en-US" altLang="zh-TW" dirty="0" smtClean="0">
              <a:solidFill>
                <a:schemeClr val="accent6">
                  <a:lumMod val="75000"/>
                </a:schemeClr>
              </a:solidFill>
            </a:endParaRPr>
          </a:p>
          <a:p>
            <a:pPr>
              <a:lnSpc>
                <a:spcPct val="170000"/>
              </a:lnSpc>
              <a:buNone/>
            </a:pPr>
            <a:endParaRPr lang="en-US" altLang="zh-TW" dirty="0" smtClean="0">
              <a:solidFill>
                <a:srgbClr val="002060"/>
              </a:solidFill>
            </a:endParaRPr>
          </a:p>
          <a:p>
            <a:pPr>
              <a:lnSpc>
                <a:spcPct val="170000"/>
              </a:lnSpc>
            </a:pPr>
            <a:r>
              <a:rPr lang="zh-TW" altLang="zh-TW" dirty="0" smtClean="0">
                <a:solidFill>
                  <a:srgbClr val="002060"/>
                </a:solidFill>
              </a:rPr>
              <a:t>是目前所有系統主要流通知版本</a:t>
            </a:r>
            <a:r>
              <a:rPr lang="en-US" altLang="zh-TW" dirty="0" smtClean="0">
                <a:solidFill>
                  <a:srgbClr val="002060"/>
                </a:solidFill>
              </a:rPr>
              <a:t>, </a:t>
            </a:r>
          </a:p>
          <a:p>
            <a:pPr>
              <a:lnSpc>
                <a:spcPct val="170000"/>
              </a:lnSpc>
              <a:buNone/>
            </a:pPr>
            <a:r>
              <a:rPr lang="zh-TW" altLang="en-US" dirty="0">
                <a:solidFill>
                  <a:srgbClr val="002060"/>
                </a:solidFill>
              </a:rPr>
              <a:t> </a:t>
            </a:r>
            <a:r>
              <a:rPr lang="zh-TW" altLang="en-US" dirty="0" smtClean="0">
                <a:solidFill>
                  <a:srgbClr val="002060"/>
                </a:solidFill>
              </a:rPr>
              <a:t>     </a:t>
            </a:r>
            <a:r>
              <a:rPr lang="zh-TW" altLang="zh-TW" dirty="0" smtClean="0">
                <a:solidFill>
                  <a:srgbClr val="002060"/>
                </a:solidFill>
              </a:rPr>
              <a:t>無疑將導致更多的質樸和科學的方法來考證</a:t>
            </a:r>
          </a:p>
          <a:p>
            <a:pPr>
              <a:lnSpc>
                <a:spcPct val="170000"/>
              </a:lnSpc>
              <a:buNone/>
            </a:pPr>
            <a:r>
              <a:rPr lang="en-US" altLang="zh-TW" dirty="0" smtClean="0">
                <a:solidFill>
                  <a:srgbClr val="002060"/>
                </a:solidFill>
              </a:rPr>
              <a:t> </a:t>
            </a:r>
            <a:endParaRPr lang="zh-TW" altLang="zh-TW" dirty="0" smtClean="0">
              <a:solidFill>
                <a:srgbClr val="002060"/>
              </a:solidFill>
            </a:endParaRPr>
          </a:p>
          <a:p>
            <a:pPr>
              <a:lnSpc>
                <a:spcPct val="170000"/>
              </a:lnSpc>
            </a:pPr>
            <a:r>
              <a:rPr lang="zh-TW" altLang="zh-TW" dirty="0" smtClean="0">
                <a:solidFill>
                  <a:srgbClr val="002060"/>
                </a:solidFill>
              </a:rPr>
              <a:t>聖經的研究依舊進行當中</a:t>
            </a:r>
            <a:r>
              <a:rPr lang="en-US" altLang="zh-TW" dirty="0" smtClean="0">
                <a:solidFill>
                  <a:srgbClr val="002060"/>
                </a:solidFill>
              </a:rPr>
              <a:t>,</a:t>
            </a:r>
            <a:r>
              <a:rPr lang="zh-TW" altLang="zh-TW" dirty="0" smtClean="0">
                <a:solidFill>
                  <a:srgbClr val="002060"/>
                </a:solidFill>
              </a:rPr>
              <a:t>死海古捲秘辛孩等待著我們去一點一點的挖掘</a:t>
            </a:r>
            <a:endParaRPr lang="zh-TW" altLang="en-US" dirty="0">
              <a:solidFill>
                <a:srgbClr val="00206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algn="ctr">
              <a:buNone/>
            </a:pPr>
            <a:r>
              <a:rPr lang="zh-TW" altLang="en-US" b="1" dirty="0">
                <a:solidFill>
                  <a:srgbClr val="002060"/>
                </a:solidFill>
              </a:rPr>
              <a:t>古典文學</a:t>
            </a:r>
            <a:r>
              <a:rPr lang="zh-TW" altLang="en-US" b="1" dirty="0" smtClean="0">
                <a:solidFill>
                  <a:srgbClr val="002060"/>
                </a:solidFill>
              </a:rPr>
              <a:t>：</a:t>
            </a:r>
            <a:endParaRPr lang="en-US" altLang="zh-TW" b="1" dirty="0" smtClean="0">
              <a:solidFill>
                <a:srgbClr val="002060"/>
              </a:solidFill>
            </a:endParaRPr>
          </a:p>
          <a:p>
            <a:r>
              <a:rPr lang="zh-TW" altLang="en-US" b="1" dirty="0" smtClean="0">
                <a:solidFill>
                  <a:srgbClr val="002060"/>
                </a:solidFill>
              </a:rPr>
              <a:t>關於</a:t>
            </a:r>
            <a:r>
              <a:rPr lang="zh-TW" altLang="en-US" b="1" dirty="0">
                <a:solidFill>
                  <a:srgbClr val="002060"/>
                </a:solidFill>
              </a:rPr>
              <a:t>古希臘羅馬的、語言、文學、文化等。</a:t>
            </a:r>
            <a:endParaRPr lang="zh-TW" altLang="en-US" dirty="0">
              <a:solidFill>
                <a:srgbClr val="002060"/>
              </a:solidFill>
            </a:endParaRPr>
          </a:p>
          <a:p>
            <a:pPr>
              <a:buNone/>
            </a:pPr>
            <a:r>
              <a:rPr lang="zh-TW" altLang="en-US" b="1" dirty="0" smtClean="0">
                <a:solidFill>
                  <a:srgbClr val="002060"/>
                </a:solidFill>
              </a:rPr>
              <a:t>   差不多</a:t>
            </a:r>
            <a:r>
              <a:rPr lang="zh-TW" altLang="en-US" b="1" dirty="0">
                <a:solidFill>
                  <a:srgbClr val="002060"/>
                </a:solidFill>
              </a:rPr>
              <a:t>在西元</a:t>
            </a:r>
            <a:r>
              <a:rPr lang="en-US" b="1" dirty="0">
                <a:solidFill>
                  <a:srgbClr val="002060"/>
                </a:solidFill>
              </a:rPr>
              <a:t>5</a:t>
            </a:r>
            <a:r>
              <a:rPr lang="zh-TW" altLang="en-US" b="1" dirty="0">
                <a:solidFill>
                  <a:srgbClr val="002060"/>
                </a:solidFill>
              </a:rPr>
              <a:t>世紀時</a:t>
            </a:r>
            <a:r>
              <a:rPr lang="zh-TW" altLang="en-US" b="1" dirty="0" smtClean="0">
                <a:solidFill>
                  <a:srgbClr val="002060"/>
                </a:solidFill>
              </a:rPr>
              <a:t>結束。</a:t>
            </a:r>
            <a:endParaRPr lang="en-US" altLang="zh-TW" b="1" dirty="0" smtClean="0">
              <a:solidFill>
                <a:srgbClr val="002060"/>
              </a:solidFill>
            </a:endParaRPr>
          </a:p>
          <a:p>
            <a:pPr>
              <a:buNone/>
            </a:pPr>
            <a:endParaRPr lang="en-US" altLang="zh-TW" b="1" dirty="0">
              <a:solidFill>
                <a:srgbClr val="002060"/>
              </a:solidFill>
            </a:endParaRPr>
          </a:p>
          <a:p>
            <a:r>
              <a:rPr lang="zh-TW" altLang="en-US" b="1" dirty="0">
                <a:solidFill>
                  <a:srgbClr val="002060"/>
                </a:solidFill>
              </a:rPr>
              <a:t>這門科學領域與</a:t>
            </a:r>
            <a:r>
              <a:rPr lang="zh-TW" altLang="en-US" b="1" dirty="0">
                <a:solidFill>
                  <a:schemeClr val="accent6">
                    <a:lumMod val="75000"/>
                  </a:schemeClr>
                </a:solidFill>
              </a:rPr>
              <a:t>宗教</a:t>
            </a:r>
            <a:r>
              <a:rPr lang="zh-TW" altLang="en-US" b="1" dirty="0">
                <a:solidFill>
                  <a:srgbClr val="002060"/>
                </a:solidFill>
              </a:rPr>
              <a:t>有著密不可分的關係，也影響到</a:t>
            </a:r>
            <a:r>
              <a:rPr lang="zh-TW" altLang="en-US" b="1" dirty="0">
                <a:solidFill>
                  <a:schemeClr val="accent6">
                    <a:lumMod val="75000"/>
                  </a:schemeClr>
                </a:solidFill>
              </a:rPr>
              <a:t>新約與聖經</a:t>
            </a:r>
            <a:r>
              <a:rPr lang="zh-TW" altLang="en-US" b="1" dirty="0">
                <a:solidFill>
                  <a:srgbClr val="002060"/>
                </a:solidFill>
              </a:rPr>
              <a:t>上使用的語言</a:t>
            </a:r>
            <a:r>
              <a:rPr lang="zh-TW" altLang="en-US" b="1" dirty="0" smtClean="0">
                <a:solidFill>
                  <a:srgbClr val="002060"/>
                </a:solidFill>
              </a:rPr>
              <a:t>，也就是</a:t>
            </a:r>
            <a:r>
              <a:rPr lang="zh-TW" altLang="en-US" b="1" dirty="0">
                <a:solidFill>
                  <a:srgbClr val="002060"/>
                </a:solidFill>
              </a:rPr>
              <a:t>希臘語，而聖經上也提供了相關古典文明社會的研究資料。</a:t>
            </a:r>
            <a:endParaRPr lang="zh-TW" altLang="en-US" dirty="0">
              <a:solidFill>
                <a:srgbClr val="002060"/>
              </a:solidFill>
            </a:endParaRPr>
          </a:p>
          <a:p>
            <a:endParaRPr lang="zh-TW" altLang="en-US" dirty="0"/>
          </a:p>
        </p:txBody>
      </p:sp>
      <p:sp>
        <p:nvSpPr>
          <p:cNvPr id="4" name="矩形 3"/>
          <p:cNvSpPr/>
          <p:nvPr/>
        </p:nvSpPr>
        <p:spPr>
          <a:xfrm>
            <a:off x="642910" y="0"/>
            <a:ext cx="7808420" cy="1323439"/>
          </a:xfrm>
          <a:prstGeom prst="rect">
            <a:avLst/>
          </a:prstGeom>
          <a:noFill/>
        </p:spPr>
        <p:txBody>
          <a:bodyPr wrap="non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CLASSICAL</a:t>
            </a:r>
            <a:r>
              <a:rPr lang="zh-TW" altLang="en-US"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STUDIES</a:t>
            </a:r>
            <a:r>
              <a:rPr lang="zh-TW" altLang="en-US"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AND PATRISTIC</a:t>
            </a:r>
          </a:p>
          <a:p>
            <a:pPr algn="ctr"/>
            <a:r>
              <a:rPr lang="zh-TW" altLang="en-US"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古典文學 </a:t>
            </a:r>
            <a:r>
              <a:rPr lang="en-US" altLang="zh-TW"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&amp;</a:t>
            </a:r>
            <a:r>
              <a:rPr lang="zh-TW" altLang="en-US"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教父</a:t>
            </a:r>
            <a:r>
              <a:rPr lang="zh-TW" altLang="en-US"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學</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PATRISTIC </a:t>
            </a:r>
            <a:r>
              <a:rPr lang="en-US" altLang="zh-TW" sz="4000" b="1" dirty="0" smtClean="0">
                <a:solidFill>
                  <a:srgbClr val="002060"/>
                </a:solidFill>
              </a:rPr>
              <a:t/>
            </a:r>
            <a:br>
              <a:rPr lang="en-US" altLang="zh-TW" sz="4000" b="1" dirty="0" smtClean="0">
                <a:solidFill>
                  <a:srgbClr val="002060"/>
                </a:solidFill>
              </a:rPr>
            </a:br>
            <a:r>
              <a:rPr lang="zh-TW" altLang="en-US" sz="4000" b="1" dirty="0" smtClean="0">
                <a:solidFill>
                  <a:srgbClr val="002060"/>
                </a:solidFill>
              </a:rPr>
              <a:t>神父學</a:t>
            </a:r>
            <a:endParaRPr lang="zh-TW" altLang="en-US" sz="4000" dirty="0"/>
          </a:p>
        </p:txBody>
      </p:sp>
      <p:sp>
        <p:nvSpPr>
          <p:cNvPr id="3" name="內容版面配置區 2"/>
          <p:cNvSpPr>
            <a:spLocks noGrp="1"/>
          </p:cNvSpPr>
          <p:nvPr>
            <p:ph idx="1"/>
          </p:nvPr>
        </p:nvSpPr>
        <p:spPr>
          <a:xfrm>
            <a:off x="928662" y="2500306"/>
            <a:ext cx="7572428" cy="3625857"/>
          </a:xfrm>
        </p:spPr>
        <p:txBody>
          <a:bodyPr/>
          <a:lstStyle/>
          <a:p>
            <a:r>
              <a:rPr lang="zh-TW" altLang="en-US" dirty="0" smtClean="0">
                <a:solidFill>
                  <a:srgbClr val="002060"/>
                </a:solidFill>
              </a:rPr>
              <a:t>是另一個</a:t>
            </a:r>
            <a:r>
              <a:rPr lang="zh-TW" altLang="en-US" dirty="0">
                <a:solidFill>
                  <a:srgbClr val="002060"/>
                </a:solidFill>
              </a:rPr>
              <a:t>宗教</a:t>
            </a:r>
            <a:r>
              <a:rPr lang="zh-TW" altLang="en-US" dirty="0" smtClean="0">
                <a:solidFill>
                  <a:srgbClr val="002060"/>
                </a:solidFill>
              </a:rPr>
              <a:t>研究。</a:t>
            </a:r>
            <a:endParaRPr lang="en-US" altLang="zh-TW" dirty="0" smtClean="0">
              <a:solidFill>
                <a:srgbClr val="002060"/>
              </a:solidFill>
            </a:endParaRPr>
          </a:p>
          <a:p>
            <a:r>
              <a:rPr lang="zh-TW" altLang="en-US" dirty="0" smtClean="0">
                <a:solidFill>
                  <a:srgbClr val="002060"/>
                </a:solidFill>
              </a:rPr>
              <a:t>神父學：神父</a:t>
            </a:r>
            <a:r>
              <a:rPr lang="zh-TW" altLang="en-US" dirty="0">
                <a:solidFill>
                  <a:srgbClr val="002060"/>
                </a:solidFill>
              </a:rPr>
              <a:t>所撰寫的關於神學宗教上領域的</a:t>
            </a:r>
            <a:r>
              <a:rPr lang="zh-TW" altLang="en-US" dirty="0" smtClean="0">
                <a:solidFill>
                  <a:srgbClr val="002060"/>
                </a:solidFill>
              </a:rPr>
              <a:t>作品。</a:t>
            </a:r>
            <a:endParaRPr lang="en-US" altLang="zh-TW" dirty="0" smtClean="0">
              <a:solidFill>
                <a:srgbClr val="002060"/>
              </a:solidFill>
            </a:endParaRPr>
          </a:p>
          <a:p>
            <a:r>
              <a:rPr lang="zh-TW" altLang="en-US" dirty="0" smtClean="0">
                <a:solidFill>
                  <a:srgbClr val="002060"/>
                </a:solidFill>
              </a:rPr>
              <a:t>這些</a:t>
            </a:r>
            <a:r>
              <a:rPr lang="zh-TW" altLang="en-US" dirty="0">
                <a:solidFill>
                  <a:srgbClr val="002060"/>
                </a:solidFill>
              </a:rPr>
              <a:t>著作可讓人們更深入了解如何</a:t>
            </a:r>
            <a:r>
              <a:rPr lang="zh-TW" altLang="en-US" dirty="0" smtClean="0">
                <a:solidFill>
                  <a:srgbClr val="002060"/>
                </a:solidFill>
              </a:rPr>
              <a:t>制定</a:t>
            </a:r>
            <a:endParaRPr lang="en-US" altLang="zh-TW" dirty="0" smtClean="0">
              <a:solidFill>
                <a:srgbClr val="002060"/>
              </a:solidFill>
            </a:endParaRPr>
          </a:p>
          <a:p>
            <a:pPr>
              <a:buNone/>
            </a:pPr>
            <a:r>
              <a:rPr lang="zh-TW" altLang="en-US" dirty="0">
                <a:solidFill>
                  <a:srgbClr val="002060"/>
                </a:solidFill>
              </a:rPr>
              <a:t> </a:t>
            </a:r>
            <a:r>
              <a:rPr lang="zh-TW" altLang="en-US" dirty="0" smtClean="0">
                <a:solidFill>
                  <a:srgbClr val="002060"/>
                </a:solidFill>
              </a:rPr>
              <a:t>  </a:t>
            </a:r>
            <a:r>
              <a:rPr lang="zh-TW" altLang="en-US" dirty="0" smtClean="0">
                <a:solidFill>
                  <a:schemeClr val="accent6">
                    <a:lumMod val="75000"/>
                  </a:schemeClr>
                </a:solidFill>
              </a:rPr>
              <a:t>基督教</a:t>
            </a:r>
            <a:r>
              <a:rPr lang="zh-TW" altLang="en-US" dirty="0">
                <a:solidFill>
                  <a:schemeClr val="accent6">
                    <a:lumMod val="75000"/>
                  </a:schemeClr>
                </a:solidFill>
              </a:rPr>
              <a:t>的教條</a:t>
            </a:r>
            <a:r>
              <a:rPr lang="zh-TW" altLang="en-US" dirty="0">
                <a:solidFill>
                  <a:srgbClr val="002060"/>
                </a:solidFill>
              </a:rPr>
              <a:t>。</a:t>
            </a:r>
          </a:p>
          <a:p>
            <a:endParaRPr lang="zh-TW"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57224" y="1428736"/>
            <a:ext cx="7715304" cy="5000660"/>
          </a:xfrm>
        </p:spPr>
        <p:txBody>
          <a:bodyPr>
            <a:normAutofit fontScale="77500" lnSpcReduction="20000"/>
          </a:bodyPr>
          <a:lstStyle/>
          <a:p>
            <a:pPr>
              <a:lnSpc>
                <a:spcPct val="160000"/>
              </a:lnSpc>
            </a:pPr>
            <a:r>
              <a:rPr lang="zh-TW" altLang="en-US" dirty="0">
                <a:solidFill>
                  <a:srgbClr val="002060"/>
                </a:solidFill>
              </a:rPr>
              <a:t>類型：是一個光碟資料庫，搜尋工具。</a:t>
            </a:r>
          </a:p>
          <a:p>
            <a:pPr>
              <a:lnSpc>
                <a:spcPct val="160000"/>
              </a:lnSpc>
            </a:pPr>
            <a:r>
              <a:rPr lang="zh-TW" altLang="en-US" dirty="0">
                <a:solidFill>
                  <a:srgbClr val="002060"/>
                </a:solidFill>
              </a:rPr>
              <a:t>收錄範圍</a:t>
            </a:r>
            <a:r>
              <a:rPr lang="zh-TW" altLang="en-US" dirty="0" smtClean="0">
                <a:solidFill>
                  <a:srgbClr val="002060"/>
                </a:solidFill>
              </a:rPr>
              <a:t>：主要</a:t>
            </a:r>
            <a:r>
              <a:rPr lang="zh-TW" altLang="en-US" dirty="0">
                <a:solidFill>
                  <a:srgbClr val="002060"/>
                </a:solidFill>
              </a:rPr>
              <a:t>包含從荷馬至公元</a:t>
            </a:r>
            <a:r>
              <a:rPr lang="en-US" dirty="0">
                <a:solidFill>
                  <a:srgbClr val="002060"/>
                </a:solidFill>
              </a:rPr>
              <a:t>1453</a:t>
            </a:r>
            <a:r>
              <a:rPr lang="zh-TW" altLang="en-US" dirty="0">
                <a:solidFill>
                  <a:srgbClr val="002060"/>
                </a:solidFill>
              </a:rPr>
              <a:t>拜占庭的希臘語文獻。</a:t>
            </a:r>
          </a:p>
          <a:p>
            <a:pPr>
              <a:lnSpc>
                <a:spcPct val="160000"/>
              </a:lnSpc>
            </a:pPr>
            <a:r>
              <a:rPr lang="zh-TW" altLang="en-US" dirty="0">
                <a:solidFill>
                  <a:srgbClr val="002060"/>
                </a:solidFill>
              </a:rPr>
              <a:t>創立者：加州大學爾灣分校的 </a:t>
            </a:r>
            <a:r>
              <a:rPr lang="en-US" dirty="0">
                <a:solidFill>
                  <a:srgbClr val="002060"/>
                </a:solidFill>
              </a:rPr>
              <a:t>Theodore </a:t>
            </a:r>
            <a:r>
              <a:rPr lang="zh-TW" altLang="en-US" dirty="0" smtClean="0">
                <a:solidFill>
                  <a:srgbClr val="002060"/>
                </a:solidFill>
              </a:rPr>
              <a:t> </a:t>
            </a:r>
            <a:r>
              <a:rPr lang="en-US" dirty="0" smtClean="0">
                <a:solidFill>
                  <a:srgbClr val="002060"/>
                </a:solidFill>
              </a:rPr>
              <a:t>Brunner</a:t>
            </a:r>
            <a:endParaRPr lang="zh-TW" altLang="en-US" dirty="0">
              <a:solidFill>
                <a:srgbClr val="002060"/>
              </a:solidFill>
            </a:endParaRPr>
          </a:p>
          <a:p>
            <a:pPr>
              <a:lnSpc>
                <a:spcPct val="160000"/>
              </a:lnSpc>
            </a:pPr>
            <a:r>
              <a:rPr lang="zh-TW" altLang="en-US" dirty="0">
                <a:solidFill>
                  <a:srgbClr val="002060"/>
                </a:solidFill>
              </a:rPr>
              <a:t>功能：快速立即搜尋相似的文字架構，加快我們搜尋的腳步。</a:t>
            </a:r>
          </a:p>
          <a:p>
            <a:pPr>
              <a:lnSpc>
                <a:spcPct val="160000"/>
              </a:lnSpc>
            </a:pPr>
            <a:r>
              <a:rPr lang="zh-TW" altLang="en-US" dirty="0">
                <a:solidFill>
                  <a:srgbClr val="002060"/>
                </a:solidFill>
              </a:rPr>
              <a:t>益處：古典學研究者剛開始在電腦搜尋上產生困惑</a:t>
            </a:r>
            <a:r>
              <a:rPr lang="zh-TW" altLang="en-US" dirty="0" smtClean="0">
                <a:solidFill>
                  <a:srgbClr val="002060"/>
                </a:solidFill>
              </a:rPr>
              <a:t>畏懼但</a:t>
            </a:r>
            <a:r>
              <a:rPr lang="en-US" dirty="0">
                <a:solidFill>
                  <a:srgbClr val="002060"/>
                </a:solidFill>
              </a:rPr>
              <a:t>TLG</a:t>
            </a:r>
            <a:r>
              <a:rPr lang="zh-TW" altLang="en-US" dirty="0">
                <a:solidFill>
                  <a:srgbClr val="002060"/>
                </a:solidFill>
              </a:rPr>
              <a:t>成了這些</a:t>
            </a:r>
            <a:r>
              <a:rPr lang="zh-TW" altLang="en-US" dirty="0" smtClean="0">
                <a:solidFill>
                  <a:srgbClr val="002060"/>
                </a:solidFill>
              </a:rPr>
              <a:t>學者的良好</a:t>
            </a:r>
            <a:r>
              <a:rPr lang="zh-TW" altLang="en-US" dirty="0">
                <a:solidFill>
                  <a:srgbClr val="002060"/>
                </a:solidFill>
              </a:rPr>
              <a:t>的選擇工具</a:t>
            </a:r>
          </a:p>
          <a:p>
            <a:endParaRPr lang="zh-TW" altLang="en-US" dirty="0"/>
          </a:p>
        </p:txBody>
      </p:sp>
      <p:sp>
        <p:nvSpPr>
          <p:cNvPr id="4" name="矩形 3"/>
          <p:cNvSpPr/>
          <p:nvPr/>
        </p:nvSpPr>
        <p:spPr>
          <a:xfrm>
            <a:off x="500034" y="0"/>
            <a:ext cx="8308120" cy="1323439"/>
          </a:xfrm>
          <a:prstGeom prst="rect">
            <a:avLst/>
          </a:prstGeom>
          <a:noFill/>
        </p:spPr>
        <p:txBody>
          <a:bodyPr wrap="squar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Thesaurus </a:t>
            </a:r>
            <a:r>
              <a:rPr lang="en-US" altLang="zh-TW" sz="40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Linguae</a:t>
            </a: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altLang="zh-TW" sz="40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Graecae</a:t>
            </a:r>
            <a:endPar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TLG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43042" y="428604"/>
            <a:ext cx="5857916" cy="1323439"/>
          </a:xfrm>
          <a:prstGeom prst="rect">
            <a:avLst/>
          </a:prstGeom>
          <a:noFill/>
        </p:spPr>
        <p:txBody>
          <a:bodyPr wrap="squar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ABSTRACT </a:t>
            </a:r>
          </a:p>
          <a:p>
            <a:pPr algn="ctr"/>
            <a:r>
              <a:rPr lang="zh-TW" altLang="en-US" sz="4000" b="1" cap="none" spc="0" dirty="0" smtClean="0">
                <a:ln w="10541" cmpd="sng">
                  <a:solidFill>
                    <a:schemeClr val="accent1">
                      <a:shade val="88000"/>
                      <a:satMod val="110000"/>
                    </a:schemeClr>
                  </a:solidFill>
                  <a:prstDash val="solid"/>
                </a:ln>
                <a:solidFill>
                  <a:schemeClr val="accent1">
                    <a:lumMod val="50000"/>
                  </a:schemeClr>
                </a:solidFill>
                <a:effectLst/>
              </a:rPr>
              <a:t>摘要</a:t>
            </a:r>
            <a:endParaRPr lang="zh-TW" altLang="en-US" sz="4000" b="1" cap="none" spc="0" dirty="0">
              <a:ln w="10541" cmpd="sng">
                <a:solidFill>
                  <a:schemeClr val="accent1">
                    <a:shade val="88000"/>
                    <a:satMod val="110000"/>
                  </a:schemeClr>
                </a:solidFill>
                <a:prstDash val="solid"/>
              </a:ln>
              <a:solidFill>
                <a:schemeClr val="accent1">
                  <a:lumMod val="50000"/>
                </a:schemeClr>
              </a:solidFill>
              <a:effectLst/>
            </a:endParaRPr>
          </a:p>
        </p:txBody>
      </p:sp>
      <p:sp>
        <p:nvSpPr>
          <p:cNvPr id="8" name="副標題 2"/>
          <p:cNvSpPr>
            <a:spLocks noGrp="1"/>
          </p:cNvSpPr>
          <p:nvPr>
            <p:ph type="subTitle" idx="1"/>
          </p:nvPr>
        </p:nvSpPr>
        <p:spPr>
          <a:xfrm>
            <a:off x="714348" y="1785926"/>
            <a:ext cx="7715304" cy="4643470"/>
          </a:xfrm>
        </p:spPr>
        <p:txBody>
          <a:bodyPr>
            <a:noAutofit/>
          </a:bodyPr>
          <a:lstStyle/>
          <a:p>
            <a:pPr marL="514350" indent="-514350" algn="l">
              <a:lnSpc>
                <a:spcPct val="160000"/>
              </a:lnSpc>
              <a:buAutoNum type="arabicPeriod"/>
            </a:pPr>
            <a:r>
              <a:rPr lang="zh-TW" altLang="en-US" sz="2200" dirty="0" smtClean="0">
                <a:solidFill>
                  <a:srgbClr val="002060"/>
                </a:solidFill>
              </a:rPr>
              <a:t>近幾年來，宗教神學方面的研究已有有豐富的電子資源</a:t>
            </a:r>
            <a:endParaRPr lang="en-US" altLang="zh-TW" sz="2200" dirty="0" smtClean="0">
              <a:solidFill>
                <a:srgbClr val="002060"/>
              </a:solidFill>
            </a:endParaRPr>
          </a:p>
          <a:p>
            <a:pPr marL="514350" indent="-514350" algn="l">
              <a:lnSpc>
                <a:spcPct val="160000"/>
              </a:lnSpc>
              <a:buAutoNum type="arabicPeriod"/>
            </a:pPr>
            <a:endParaRPr lang="en-US" altLang="zh-TW" sz="2200" dirty="0" smtClean="0">
              <a:solidFill>
                <a:srgbClr val="002060"/>
              </a:solidFill>
            </a:endParaRPr>
          </a:p>
          <a:p>
            <a:pPr marL="514350" indent="-514350" algn="l">
              <a:lnSpc>
                <a:spcPct val="160000"/>
              </a:lnSpc>
              <a:buAutoNum type="arabicPeriod" startAt="2"/>
            </a:pPr>
            <a:r>
              <a:rPr lang="zh-TW" altLang="en-US" sz="2200" dirty="0" smtClean="0">
                <a:solidFill>
                  <a:srgbClr val="002060"/>
                </a:solidFill>
              </a:rPr>
              <a:t>圖書館視</a:t>
            </a:r>
            <a:r>
              <a:rPr lang="zh-TW" altLang="en-US" sz="2200" dirty="0">
                <a:solidFill>
                  <a:srgbClr val="002060"/>
                </a:solidFill>
              </a:rPr>
              <a:t>自己為宗教神學資源的促進者，  但根據實際數字顯示神學院和電腦中心都在與神圖競爭傳佈宗教神學電子資源的權利</a:t>
            </a:r>
            <a:endParaRPr lang="en-US" altLang="zh-TW" sz="2200" dirty="0">
              <a:solidFill>
                <a:srgbClr val="002060"/>
              </a:solidFill>
            </a:endParaRPr>
          </a:p>
          <a:p>
            <a:pPr marL="514350" indent="-514350" algn="l">
              <a:lnSpc>
                <a:spcPct val="160000"/>
              </a:lnSpc>
            </a:pPr>
            <a:r>
              <a:rPr lang="en-US" altLang="zh-TW" sz="2200" dirty="0" smtClean="0">
                <a:solidFill>
                  <a:srgbClr val="002060"/>
                </a:solidFill>
              </a:rPr>
              <a:t>3.</a:t>
            </a:r>
            <a:r>
              <a:rPr lang="zh-TW" altLang="en-US" sz="2200" dirty="0" smtClean="0">
                <a:solidFill>
                  <a:srgbClr val="002060"/>
                </a:solidFill>
              </a:rPr>
              <a:t>      這</a:t>
            </a:r>
            <a:r>
              <a:rPr lang="zh-TW" altLang="en-US" sz="2200" dirty="0">
                <a:solidFill>
                  <a:srgbClr val="002060"/>
                </a:solidFill>
              </a:rPr>
              <a:t>篇</a:t>
            </a:r>
            <a:r>
              <a:rPr lang="zh-TW" altLang="en-US" sz="2200" dirty="0" smtClean="0">
                <a:solidFill>
                  <a:srgbClr val="002060"/>
                </a:solidFill>
              </a:rPr>
              <a:t>文章是再調查宗教神學電子資源的範圍，並討論電子</a:t>
            </a:r>
            <a:r>
              <a:rPr lang="zh-TW" altLang="en-US" sz="2200" dirty="0">
                <a:solidFill>
                  <a:srgbClr val="002060"/>
                </a:solidFill>
              </a:rPr>
              <a:t>工具對神圖帶來的衝擊和影響</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28662" y="2000240"/>
            <a:ext cx="7543824" cy="4340237"/>
          </a:xfrm>
        </p:spPr>
        <p:txBody>
          <a:bodyPr/>
          <a:lstStyle/>
          <a:p>
            <a:pPr>
              <a:lnSpc>
                <a:spcPct val="150000"/>
              </a:lnSpc>
            </a:pPr>
            <a:r>
              <a:rPr lang="zh-TW" altLang="en-US" dirty="0">
                <a:solidFill>
                  <a:srgbClr val="002060"/>
                </a:solidFill>
              </a:rPr>
              <a:t>類型：光碟資料庫</a:t>
            </a:r>
          </a:p>
          <a:p>
            <a:pPr>
              <a:lnSpc>
                <a:spcPct val="150000"/>
              </a:lnSpc>
            </a:pPr>
            <a:r>
              <a:rPr lang="zh-TW" altLang="en-US" dirty="0">
                <a:solidFill>
                  <a:srgbClr val="002060"/>
                </a:solidFill>
              </a:rPr>
              <a:t>收錄範圍</a:t>
            </a:r>
            <a:r>
              <a:rPr lang="zh-TW" altLang="en-US" dirty="0" smtClean="0">
                <a:solidFill>
                  <a:srgbClr val="002060"/>
                </a:solidFill>
              </a:rPr>
              <a:t>：</a:t>
            </a:r>
            <a:endParaRPr lang="en-US" altLang="zh-TW" dirty="0" smtClean="0">
              <a:solidFill>
                <a:srgbClr val="002060"/>
              </a:solidFill>
            </a:endParaRPr>
          </a:p>
          <a:p>
            <a:pPr>
              <a:lnSpc>
                <a:spcPct val="150000"/>
              </a:lnSpc>
              <a:buNone/>
            </a:pPr>
            <a:r>
              <a:rPr lang="zh-TW" altLang="en-US" dirty="0">
                <a:solidFill>
                  <a:srgbClr val="002060"/>
                </a:solidFill>
              </a:rPr>
              <a:t> </a:t>
            </a:r>
            <a:r>
              <a:rPr lang="zh-TW" altLang="en-US" dirty="0" smtClean="0">
                <a:solidFill>
                  <a:srgbClr val="002060"/>
                </a:solidFill>
              </a:rPr>
              <a:t>  包含</a:t>
            </a:r>
            <a:r>
              <a:rPr lang="zh-TW" altLang="en-US" dirty="0">
                <a:solidFill>
                  <a:srgbClr val="002060"/>
                </a:solidFill>
              </a:rPr>
              <a:t>西元</a:t>
            </a:r>
            <a:r>
              <a:rPr lang="en-US" dirty="0">
                <a:solidFill>
                  <a:srgbClr val="002060"/>
                </a:solidFill>
              </a:rPr>
              <a:t>2</a:t>
            </a:r>
            <a:r>
              <a:rPr lang="zh-TW" altLang="en-US" dirty="0">
                <a:solidFill>
                  <a:srgbClr val="002060"/>
                </a:solidFill>
              </a:rPr>
              <a:t>世紀開始的拉丁文學</a:t>
            </a:r>
            <a:r>
              <a:rPr lang="zh-TW" altLang="en-US" dirty="0" smtClean="0">
                <a:solidFill>
                  <a:srgbClr val="002060"/>
                </a:solidFill>
              </a:rPr>
              <a:t>，</a:t>
            </a:r>
            <a:endParaRPr lang="en-US" altLang="zh-TW" dirty="0" smtClean="0">
              <a:solidFill>
                <a:srgbClr val="002060"/>
              </a:solidFill>
            </a:endParaRPr>
          </a:p>
          <a:p>
            <a:pPr>
              <a:lnSpc>
                <a:spcPct val="150000"/>
              </a:lnSpc>
              <a:buNone/>
            </a:pPr>
            <a:r>
              <a:rPr lang="zh-TW" altLang="en-US" dirty="0">
                <a:solidFill>
                  <a:srgbClr val="002060"/>
                </a:solidFill>
              </a:rPr>
              <a:t> </a:t>
            </a:r>
            <a:r>
              <a:rPr lang="zh-TW" altLang="en-US" dirty="0" smtClean="0">
                <a:solidFill>
                  <a:srgbClr val="002060"/>
                </a:solidFill>
              </a:rPr>
              <a:t>  有</a:t>
            </a:r>
            <a:r>
              <a:rPr lang="zh-TW" altLang="en-US" dirty="0">
                <a:solidFill>
                  <a:srgbClr val="002060"/>
                </a:solidFill>
              </a:rPr>
              <a:t>豐富大量的神學資料文獻</a:t>
            </a:r>
          </a:p>
          <a:p>
            <a:pPr>
              <a:lnSpc>
                <a:spcPct val="150000"/>
              </a:lnSpc>
              <a:buNone/>
            </a:pPr>
            <a:r>
              <a:rPr lang="zh-TW" altLang="en-US" dirty="0" smtClean="0">
                <a:solidFill>
                  <a:srgbClr val="002060"/>
                </a:solidFill>
              </a:rPr>
              <a:t>   包含</a:t>
            </a:r>
            <a:r>
              <a:rPr lang="en-US" dirty="0">
                <a:solidFill>
                  <a:srgbClr val="002060"/>
                </a:solidFill>
              </a:rPr>
              <a:t>87000</a:t>
            </a:r>
            <a:r>
              <a:rPr lang="zh-TW" altLang="en-US" dirty="0">
                <a:solidFill>
                  <a:srgbClr val="002060"/>
                </a:solidFill>
              </a:rPr>
              <a:t>個</a:t>
            </a:r>
            <a:r>
              <a:rPr lang="zh-TW" altLang="en-US" dirty="0" smtClean="0">
                <a:solidFill>
                  <a:srgbClr val="002060"/>
                </a:solidFill>
              </a:rPr>
              <a:t>拉丁文字以及</a:t>
            </a:r>
            <a:r>
              <a:rPr lang="en-US" dirty="0">
                <a:solidFill>
                  <a:srgbClr val="002060"/>
                </a:solidFill>
              </a:rPr>
              <a:t>32000</a:t>
            </a:r>
            <a:r>
              <a:rPr lang="zh-TW" altLang="en-US" dirty="0">
                <a:solidFill>
                  <a:srgbClr val="002060"/>
                </a:solidFill>
              </a:rPr>
              <a:t>篇</a:t>
            </a:r>
            <a:r>
              <a:rPr lang="zh-TW" altLang="en-US" dirty="0" smtClean="0">
                <a:solidFill>
                  <a:srgbClr val="002060"/>
                </a:solidFill>
              </a:rPr>
              <a:t>文獻。</a:t>
            </a:r>
            <a:endParaRPr lang="zh-TW" altLang="en-US" dirty="0">
              <a:solidFill>
                <a:srgbClr val="002060"/>
              </a:solidFill>
            </a:endParaRPr>
          </a:p>
        </p:txBody>
      </p:sp>
      <p:sp>
        <p:nvSpPr>
          <p:cNvPr id="4" name="矩形 3"/>
          <p:cNvSpPr/>
          <p:nvPr/>
        </p:nvSpPr>
        <p:spPr>
          <a:xfrm>
            <a:off x="1357290" y="285728"/>
            <a:ext cx="6331220" cy="1323439"/>
          </a:xfrm>
          <a:prstGeom prst="rect">
            <a:avLst/>
          </a:prstGeom>
          <a:noFill/>
        </p:spPr>
        <p:txBody>
          <a:bodyPr wrap="non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Packard Humanities Institute</a:t>
            </a:r>
            <a:b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b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PHI</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28662" y="1857364"/>
            <a:ext cx="7758138" cy="4268799"/>
          </a:xfrm>
        </p:spPr>
        <p:txBody>
          <a:bodyPr>
            <a:normAutofit fontScale="92500"/>
          </a:bodyPr>
          <a:lstStyle/>
          <a:p>
            <a:r>
              <a:rPr lang="zh-TW" altLang="en-US" dirty="0">
                <a:solidFill>
                  <a:srgbClr val="002060"/>
                </a:solidFill>
              </a:rPr>
              <a:t>創立：</a:t>
            </a:r>
            <a:r>
              <a:rPr lang="en-US" dirty="0">
                <a:solidFill>
                  <a:srgbClr val="002060"/>
                </a:solidFill>
              </a:rPr>
              <a:t>Gregory Crane</a:t>
            </a:r>
            <a:r>
              <a:rPr lang="zh-TW" altLang="en-US" dirty="0">
                <a:solidFill>
                  <a:srgbClr val="002060"/>
                </a:solidFill>
              </a:rPr>
              <a:t>以及哈佛大學研究人員</a:t>
            </a:r>
          </a:p>
          <a:p>
            <a:r>
              <a:rPr lang="zh-TW" altLang="en-US" dirty="0">
                <a:solidFill>
                  <a:srgbClr val="002060"/>
                </a:solidFill>
              </a:rPr>
              <a:t>內容：豐富關於希臘文明的文獻與圖片</a:t>
            </a:r>
          </a:p>
          <a:p>
            <a:r>
              <a:rPr lang="zh-TW" altLang="en-US" dirty="0">
                <a:solidFill>
                  <a:srgbClr val="002060"/>
                </a:solidFill>
              </a:rPr>
              <a:t>類別：分為三大種</a:t>
            </a:r>
          </a:p>
          <a:p>
            <a:pPr>
              <a:buNone/>
            </a:pPr>
            <a:r>
              <a:rPr lang="zh-TW" altLang="en-US" dirty="0" smtClean="0">
                <a:solidFill>
                  <a:srgbClr val="002060"/>
                </a:solidFill>
              </a:rPr>
              <a:t>    </a:t>
            </a:r>
            <a:r>
              <a:rPr lang="en-US" dirty="0" smtClean="0">
                <a:solidFill>
                  <a:srgbClr val="002060"/>
                </a:solidFill>
              </a:rPr>
              <a:t>1</a:t>
            </a:r>
            <a:r>
              <a:rPr lang="en-US" dirty="0">
                <a:solidFill>
                  <a:srgbClr val="002060"/>
                </a:solidFill>
              </a:rPr>
              <a:t>.</a:t>
            </a:r>
            <a:r>
              <a:rPr lang="zh-TW" altLang="en-US" dirty="0">
                <a:solidFill>
                  <a:srgbClr val="002060"/>
                </a:solidFill>
              </a:rPr>
              <a:t>翻譯文獻</a:t>
            </a:r>
            <a:r>
              <a:rPr lang="en-US" dirty="0">
                <a:solidFill>
                  <a:srgbClr val="002060"/>
                </a:solidFill>
              </a:rPr>
              <a:t>(</a:t>
            </a:r>
            <a:r>
              <a:rPr lang="zh-TW" altLang="en-US" dirty="0">
                <a:solidFill>
                  <a:srgbClr val="002060"/>
                </a:solidFill>
              </a:rPr>
              <a:t>希臘文→英文</a:t>
            </a:r>
            <a:r>
              <a:rPr lang="en-US" dirty="0">
                <a:solidFill>
                  <a:srgbClr val="002060"/>
                </a:solidFill>
              </a:rPr>
              <a:t>)</a:t>
            </a:r>
            <a:endParaRPr lang="zh-TW" altLang="en-US" dirty="0">
              <a:solidFill>
                <a:srgbClr val="002060"/>
              </a:solidFill>
            </a:endParaRPr>
          </a:p>
          <a:p>
            <a:pPr>
              <a:buNone/>
            </a:pPr>
            <a:r>
              <a:rPr lang="zh-TW" altLang="en-US" dirty="0" smtClean="0">
                <a:solidFill>
                  <a:srgbClr val="002060"/>
                </a:solidFill>
              </a:rPr>
              <a:t>    </a:t>
            </a:r>
            <a:r>
              <a:rPr lang="en-US" dirty="0" smtClean="0">
                <a:solidFill>
                  <a:srgbClr val="002060"/>
                </a:solidFill>
              </a:rPr>
              <a:t>2</a:t>
            </a:r>
            <a:r>
              <a:rPr lang="en-US" dirty="0">
                <a:solidFill>
                  <a:srgbClr val="002060"/>
                </a:solidFill>
              </a:rPr>
              <a:t>.</a:t>
            </a:r>
            <a:r>
              <a:rPr lang="zh-TW" altLang="en-US" dirty="0">
                <a:solidFill>
                  <a:srgbClr val="002060"/>
                </a:solidFill>
              </a:rPr>
              <a:t>希臘語、希伯來語、阿拉伯語的辭書</a:t>
            </a:r>
            <a:r>
              <a:rPr lang="en-US" dirty="0">
                <a:solidFill>
                  <a:srgbClr val="002060"/>
                </a:solidFill>
              </a:rPr>
              <a:t> </a:t>
            </a:r>
            <a:endParaRPr lang="en-US" dirty="0" smtClean="0">
              <a:solidFill>
                <a:srgbClr val="002060"/>
              </a:solidFill>
            </a:endParaRPr>
          </a:p>
          <a:p>
            <a:pPr>
              <a:buNone/>
            </a:pPr>
            <a:r>
              <a:rPr lang="zh-TW" altLang="en-US" dirty="0">
                <a:solidFill>
                  <a:srgbClr val="002060"/>
                </a:solidFill>
              </a:rPr>
              <a:t> </a:t>
            </a:r>
            <a:r>
              <a:rPr lang="zh-TW" altLang="en-US" dirty="0" smtClean="0">
                <a:solidFill>
                  <a:srgbClr val="002060"/>
                </a:solidFill>
              </a:rPr>
              <a:t>                                                                         </a:t>
            </a:r>
            <a:r>
              <a:rPr lang="en-US" dirty="0" smtClean="0">
                <a:solidFill>
                  <a:srgbClr val="002060"/>
                </a:solidFill>
              </a:rPr>
              <a:t>(</a:t>
            </a:r>
            <a:r>
              <a:rPr lang="zh-TW" altLang="en-US" dirty="0">
                <a:solidFill>
                  <a:srgbClr val="002060"/>
                </a:solidFill>
              </a:rPr>
              <a:t>英文</a:t>
            </a:r>
            <a:r>
              <a:rPr lang="en-US" dirty="0">
                <a:solidFill>
                  <a:srgbClr val="002060"/>
                </a:solidFill>
              </a:rPr>
              <a:t>)</a:t>
            </a:r>
            <a:endParaRPr lang="zh-TW" altLang="en-US" dirty="0">
              <a:solidFill>
                <a:srgbClr val="002060"/>
              </a:solidFill>
            </a:endParaRPr>
          </a:p>
          <a:p>
            <a:pPr>
              <a:buNone/>
            </a:pPr>
            <a:r>
              <a:rPr lang="zh-TW" altLang="en-US" dirty="0" smtClean="0">
                <a:solidFill>
                  <a:srgbClr val="002060"/>
                </a:solidFill>
              </a:rPr>
              <a:t>    </a:t>
            </a:r>
            <a:r>
              <a:rPr lang="en-US" dirty="0" smtClean="0">
                <a:solidFill>
                  <a:srgbClr val="002060"/>
                </a:solidFill>
              </a:rPr>
              <a:t>3</a:t>
            </a:r>
            <a:r>
              <a:rPr lang="en-US" dirty="0">
                <a:solidFill>
                  <a:srgbClr val="002060"/>
                </a:solidFill>
              </a:rPr>
              <a:t>.</a:t>
            </a:r>
            <a:r>
              <a:rPr lang="zh-TW" altLang="en-US" dirty="0">
                <a:solidFill>
                  <a:srgbClr val="002060"/>
                </a:solidFill>
              </a:rPr>
              <a:t>成千上萬的圖片資料</a:t>
            </a:r>
          </a:p>
          <a:p>
            <a:endParaRPr lang="zh-TW" altLang="en-US" dirty="0"/>
          </a:p>
        </p:txBody>
      </p:sp>
      <p:sp>
        <p:nvSpPr>
          <p:cNvPr id="4" name="矩形 3"/>
          <p:cNvSpPr/>
          <p:nvPr/>
        </p:nvSpPr>
        <p:spPr>
          <a:xfrm>
            <a:off x="2857488" y="285728"/>
            <a:ext cx="3449982" cy="707886"/>
          </a:xfrm>
          <a:prstGeom prst="rect">
            <a:avLst/>
          </a:prstGeom>
          <a:noFill/>
        </p:spPr>
        <p:txBody>
          <a:bodyPr wrap="none" lIns="91440" tIns="45720" rIns="91440" bIns="45720">
            <a:spAutoFit/>
          </a:bodyPr>
          <a:lstStyle/>
          <a:p>
            <a:pPr algn="ctr"/>
            <a:r>
              <a:rPr lang="en-US" altLang="zh-TW" sz="40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Perseus</a:t>
            </a: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Project</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en-US" dirty="0" smtClean="0">
                <a:solidFill>
                  <a:srgbClr val="002060"/>
                </a:solidFill>
              </a:rPr>
              <a:t>各種電子刊物中關於宗教領域的大部分都是</a:t>
            </a:r>
            <a:r>
              <a:rPr lang="en-US" altLang="zh-TW" dirty="0" smtClean="0">
                <a:solidFill>
                  <a:srgbClr val="002060"/>
                </a:solidFill>
              </a:rPr>
              <a:t>CD-ROM</a:t>
            </a:r>
          </a:p>
          <a:p>
            <a:r>
              <a:rPr lang="en-US" altLang="zh-TW" dirty="0" smtClean="0">
                <a:solidFill>
                  <a:srgbClr val="002060"/>
                </a:solidFill>
              </a:rPr>
              <a:t>Ellen White</a:t>
            </a:r>
            <a:r>
              <a:rPr lang="zh-TW" altLang="en-US" dirty="0" smtClean="0">
                <a:solidFill>
                  <a:srgbClr val="002060"/>
                </a:solidFill>
              </a:rPr>
              <a:t>出版體積小的光碟，這張光碟的標題是被期待的</a:t>
            </a:r>
          </a:p>
          <a:p>
            <a:r>
              <a:rPr lang="en-US" altLang="zh-TW" dirty="0" smtClean="0">
                <a:solidFill>
                  <a:srgbClr val="002060"/>
                </a:solidFill>
              </a:rPr>
              <a:t>Ellen White</a:t>
            </a:r>
            <a:r>
              <a:rPr lang="zh-TW" altLang="en-US" dirty="0" smtClean="0">
                <a:solidFill>
                  <a:srgbClr val="002060"/>
                </a:solidFill>
              </a:rPr>
              <a:t>創作豐富的工作</a:t>
            </a:r>
            <a:endParaRPr lang="en-US" altLang="zh-TW" dirty="0" smtClean="0">
              <a:solidFill>
                <a:srgbClr val="002060"/>
              </a:solidFill>
            </a:endParaRPr>
          </a:p>
          <a:p>
            <a:r>
              <a:rPr lang="zh-TW" altLang="en-US" dirty="0" smtClean="0">
                <a:solidFill>
                  <a:srgbClr val="002060"/>
                </a:solidFill>
              </a:rPr>
              <a:t> </a:t>
            </a:r>
            <a:r>
              <a:rPr lang="en-US" altLang="zh-TW" dirty="0" smtClean="0">
                <a:solidFill>
                  <a:srgbClr val="002060"/>
                </a:solidFill>
              </a:rPr>
              <a:t>(</a:t>
            </a:r>
            <a:r>
              <a:rPr lang="zh-TW" altLang="en-US" dirty="0" smtClean="0">
                <a:solidFill>
                  <a:srgbClr val="002060"/>
                </a:solidFill>
              </a:rPr>
              <a:t>包含不只</a:t>
            </a:r>
            <a:r>
              <a:rPr lang="en-US" altLang="zh-TW" dirty="0" smtClean="0">
                <a:solidFill>
                  <a:srgbClr val="002060"/>
                </a:solidFill>
              </a:rPr>
              <a:t>10</a:t>
            </a:r>
            <a:r>
              <a:rPr lang="zh-TW" altLang="en-US" dirty="0" smtClean="0">
                <a:solidFill>
                  <a:srgbClr val="002060"/>
                </a:solidFill>
              </a:rPr>
              <a:t>本書，</a:t>
            </a:r>
            <a:r>
              <a:rPr lang="en-US" altLang="zh-TW" dirty="0" smtClean="0">
                <a:solidFill>
                  <a:srgbClr val="002060"/>
                </a:solidFill>
              </a:rPr>
              <a:t>160</a:t>
            </a:r>
            <a:r>
              <a:rPr lang="zh-TW" altLang="en-US" dirty="0" smtClean="0">
                <a:solidFill>
                  <a:srgbClr val="002060"/>
                </a:solidFill>
              </a:rPr>
              <a:t>本手冊，</a:t>
            </a:r>
            <a:r>
              <a:rPr lang="en-US" altLang="zh-TW" dirty="0" smtClean="0">
                <a:solidFill>
                  <a:srgbClr val="002060"/>
                </a:solidFill>
              </a:rPr>
              <a:t>5000</a:t>
            </a:r>
            <a:r>
              <a:rPr lang="zh-TW" altLang="en-US" dirty="0" smtClean="0">
                <a:solidFill>
                  <a:srgbClr val="002060"/>
                </a:solidFill>
              </a:rPr>
              <a:t>篇雜誌文章，</a:t>
            </a:r>
            <a:r>
              <a:rPr lang="en-US" altLang="zh-TW" dirty="0" smtClean="0">
                <a:solidFill>
                  <a:srgbClr val="002060"/>
                </a:solidFill>
              </a:rPr>
              <a:t>1400</a:t>
            </a:r>
            <a:r>
              <a:rPr lang="zh-TW" altLang="en-US" dirty="0" smtClean="0">
                <a:solidFill>
                  <a:srgbClr val="002060"/>
                </a:solidFill>
              </a:rPr>
              <a:t>篇手稿</a:t>
            </a:r>
            <a:r>
              <a:rPr lang="en-US" altLang="zh-TW" dirty="0" smtClean="0">
                <a:solidFill>
                  <a:srgbClr val="002060"/>
                </a:solidFill>
              </a:rPr>
              <a:t>)</a:t>
            </a:r>
            <a:endParaRPr lang="zh-TW" altLang="en-US" dirty="0" smtClean="0">
              <a:solidFill>
                <a:srgbClr val="002060"/>
              </a:solidFill>
            </a:endParaRPr>
          </a:p>
          <a:p>
            <a:endParaRPr lang="zh-TW" altLang="en-US" dirty="0"/>
          </a:p>
        </p:txBody>
      </p:sp>
      <p:sp>
        <p:nvSpPr>
          <p:cNvPr id="4" name="矩形 3"/>
          <p:cNvSpPr/>
          <p:nvPr/>
        </p:nvSpPr>
        <p:spPr>
          <a:xfrm>
            <a:off x="1500166" y="0"/>
            <a:ext cx="6351802" cy="707886"/>
          </a:xfrm>
          <a:prstGeom prst="rect">
            <a:avLst/>
          </a:prstGeom>
          <a:noFill/>
        </p:spPr>
        <p:txBody>
          <a:bodyPr wrap="non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Other Electronic Publications</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57200" y="1071546"/>
            <a:ext cx="8329642" cy="5054617"/>
          </a:xfrm>
        </p:spPr>
        <p:txBody>
          <a:bodyPr>
            <a:noAutofit/>
          </a:bodyPr>
          <a:lstStyle/>
          <a:p>
            <a:r>
              <a:rPr lang="zh-TW" altLang="en-US" sz="3000" dirty="0" smtClean="0">
                <a:solidFill>
                  <a:srgbClr val="002060"/>
                </a:solidFill>
                <a:latin typeface="+mn-lt"/>
                <a:ea typeface="+mn-ea"/>
                <a:cs typeface="+mn-cs"/>
              </a:rPr>
              <a:t>倫敦回教計算中心創造兩個回教學術的資料庫： </a:t>
            </a:r>
            <a:br>
              <a:rPr lang="zh-TW" altLang="en-US" sz="3000" dirty="0" smtClean="0">
                <a:solidFill>
                  <a:srgbClr val="002060"/>
                </a:solidFill>
                <a:latin typeface="+mn-lt"/>
                <a:ea typeface="+mn-ea"/>
                <a:cs typeface="+mn-cs"/>
              </a:rPr>
            </a:br>
            <a:endParaRPr lang="en-US" altLang="zh-TW" sz="3000" dirty="0" smtClean="0">
              <a:solidFill>
                <a:srgbClr val="002060"/>
              </a:solidFill>
              <a:latin typeface="+mn-lt"/>
              <a:ea typeface="+mn-ea"/>
              <a:cs typeface="+mn-cs"/>
            </a:endParaRPr>
          </a:p>
          <a:p>
            <a:pPr>
              <a:buNone/>
            </a:pPr>
            <a:r>
              <a:rPr lang="zh-TW" altLang="en-US" sz="3000" dirty="0">
                <a:solidFill>
                  <a:srgbClr val="002060"/>
                </a:solidFill>
              </a:rPr>
              <a:t> </a:t>
            </a:r>
            <a:r>
              <a:rPr lang="zh-TW" altLang="en-US" sz="3000" dirty="0" smtClean="0">
                <a:solidFill>
                  <a:srgbClr val="002060"/>
                </a:solidFill>
              </a:rPr>
              <a:t>   </a:t>
            </a:r>
            <a:r>
              <a:rPr lang="en-US" altLang="zh-TW" sz="3000" dirty="0" smtClean="0">
                <a:solidFill>
                  <a:srgbClr val="002060"/>
                </a:solidFill>
                <a:latin typeface="+mn-lt"/>
                <a:ea typeface="+mn-ea"/>
                <a:cs typeface="+mn-cs"/>
              </a:rPr>
              <a:t>1.</a:t>
            </a:r>
            <a:r>
              <a:rPr lang="zh-TW" altLang="en-US" sz="3000" dirty="0" smtClean="0">
                <a:solidFill>
                  <a:srgbClr val="002060"/>
                </a:solidFill>
                <a:latin typeface="+mn-lt"/>
                <a:ea typeface="+mn-ea"/>
                <a:cs typeface="+mn-cs"/>
              </a:rPr>
              <a:t>可蘭經資料庫</a:t>
            </a:r>
            <a:br>
              <a:rPr lang="zh-TW" altLang="en-US" sz="3000" dirty="0" smtClean="0">
                <a:solidFill>
                  <a:srgbClr val="002060"/>
                </a:solidFill>
                <a:latin typeface="+mn-lt"/>
                <a:ea typeface="+mn-ea"/>
                <a:cs typeface="+mn-cs"/>
              </a:rPr>
            </a:br>
            <a:r>
              <a:rPr lang="en-US" altLang="zh-TW" sz="3000" dirty="0" smtClean="0">
                <a:solidFill>
                  <a:srgbClr val="002060"/>
                </a:solidFill>
                <a:latin typeface="+mn-lt"/>
                <a:ea typeface="+mn-ea"/>
                <a:cs typeface="+mn-cs"/>
              </a:rPr>
              <a:t/>
            </a:r>
            <a:br>
              <a:rPr lang="en-US" altLang="zh-TW" sz="3000" dirty="0" smtClean="0">
                <a:solidFill>
                  <a:srgbClr val="002060"/>
                </a:solidFill>
                <a:latin typeface="+mn-lt"/>
                <a:ea typeface="+mn-ea"/>
                <a:cs typeface="+mn-cs"/>
              </a:rPr>
            </a:br>
            <a:r>
              <a:rPr lang="en-US" altLang="zh-TW" sz="3000" dirty="0" smtClean="0">
                <a:solidFill>
                  <a:srgbClr val="002060"/>
                </a:solidFill>
                <a:latin typeface="+mn-lt"/>
                <a:ea typeface="+mn-ea"/>
                <a:cs typeface="+mn-cs"/>
              </a:rPr>
              <a:t>2.</a:t>
            </a:r>
            <a:r>
              <a:rPr lang="zh-TW" altLang="en-US" sz="3000" dirty="0" smtClean="0">
                <a:solidFill>
                  <a:srgbClr val="002060"/>
                </a:solidFill>
                <a:latin typeface="+mn-lt"/>
                <a:ea typeface="+mn-ea"/>
                <a:cs typeface="+mn-cs"/>
              </a:rPr>
              <a:t>一系列把回教傳統歸因於先知穆罕默德的資料庫</a:t>
            </a:r>
            <a:r>
              <a:rPr lang="en-US" altLang="zh-TW" sz="3000" dirty="0" smtClean="0">
                <a:solidFill>
                  <a:srgbClr val="002060"/>
                </a:solidFill>
                <a:latin typeface="+mn-lt"/>
                <a:ea typeface="+mn-ea"/>
                <a:cs typeface="+mn-cs"/>
              </a:rPr>
              <a:t/>
            </a:r>
            <a:br>
              <a:rPr lang="en-US" altLang="zh-TW" sz="3000" dirty="0" smtClean="0">
                <a:solidFill>
                  <a:srgbClr val="002060"/>
                </a:solidFill>
                <a:latin typeface="+mn-lt"/>
                <a:ea typeface="+mn-ea"/>
                <a:cs typeface="+mn-cs"/>
              </a:rPr>
            </a:br>
            <a:r>
              <a:rPr lang="en-US" altLang="zh-TW" sz="3000" dirty="0" smtClean="0">
                <a:solidFill>
                  <a:srgbClr val="002060"/>
                </a:solidFill>
                <a:latin typeface="+mn-lt"/>
                <a:ea typeface="+mn-ea"/>
                <a:cs typeface="+mn-cs"/>
              </a:rPr>
              <a:t/>
            </a:r>
            <a:br>
              <a:rPr lang="en-US" altLang="zh-TW" sz="3000" dirty="0" smtClean="0">
                <a:solidFill>
                  <a:srgbClr val="002060"/>
                </a:solidFill>
                <a:latin typeface="+mn-lt"/>
                <a:ea typeface="+mn-ea"/>
                <a:cs typeface="+mn-cs"/>
              </a:rPr>
            </a:br>
            <a:r>
              <a:rPr lang="zh-TW" altLang="en-US" sz="3000" dirty="0" smtClean="0">
                <a:solidFill>
                  <a:srgbClr val="002060"/>
                </a:solidFill>
                <a:latin typeface="+mn-lt"/>
                <a:ea typeface="+mn-ea"/>
                <a:cs typeface="+mn-cs"/>
              </a:rPr>
              <a:t>限制：只允許學者或研究生使用</a:t>
            </a:r>
            <a:r>
              <a:rPr lang="en-US" altLang="zh-TW" sz="3000" dirty="0" smtClean="0">
                <a:solidFill>
                  <a:srgbClr val="002060"/>
                </a:solidFill>
                <a:latin typeface="+mn-lt"/>
                <a:ea typeface="+mn-ea"/>
                <a:cs typeface="+mn-cs"/>
              </a:rPr>
              <a:t/>
            </a:r>
            <a:br>
              <a:rPr lang="en-US" altLang="zh-TW" sz="3000" dirty="0" smtClean="0">
                <a:solidFill>
                  <a:srgbClr val="002060"/>
                </a:solidFill>
                <a:latin typeface="+mn-lt"/>
                <a:ea typeface="+mn-ea"/>
                <a:cs typeface="+mn-cs"/>
              </a:rPr>
            </a:br>
            <a:r>
              <a:rPr lang="en-US" altLang="zh-TW" sz="3000" dirty="0" smtClean="0">
                <a:solidFill>
                  <a:srgbClr val="002060"/>
                </a:solidFill>
                <a:latin typeface="+mn-lt"/>
                <a:ea typeface="+mn-ea"/>
                <a:cs typeface="+mn-cs"/>
              </a:rPr>
              <a:t>(</a:t>
            </a:r>
            <a:r>
              <a:rPr lang="zh-TW" altLang="en-US" sz="3000" dirty="0" smtClean="0">
                <a:solidFill>
                  <a:srgbClr val="002060"/>
                </a:solidFill>
                <a:latin typeface="+mn-lt"/>
                <a:ea typeface="+mn-ea"/>
                <a:cs typeface="+mn-cs"/>
              </a:rPr>
              <a:t>這些計畫大概是第一步在刺激那些學術成就的回教電子文本</a:t>
            </a:r>
            <a:r>
              <a:rPr lang="en-US" altLang="zh-TW" sz="3000" dirty="0" smtClean="0">
                <a:solidFill>
                  <a:srgbClr val="002060"/>
                </a:solidFill>
                <a:latin typeface="+mn-lt"/>
                <a:ea typeface="+mn-ea"/>
                <a:cs typeface="+mn-cs"/>
              </a:rPr>
              <a:t>)</a:t>
            </a:r>
            <a:endParaRPr lang="zh-TW" altLang="en-US" sz="3000" dirty="0">
              <a:solidFill>
                <a:srgbClr val="002060"/>
              </a:solidFill>
            </a:endParaRPr>
          </a:p>
        </p:txBody>
      </p:sp>
      <p:sp>
        <p:nvSpPr>
          <p:cNvPr id="5" name="矩形 4"/>
          <p:cNvSpPr/>
          <p:nvPr/>
        </p:nvSpPr>
        <p:spPr>
          <a:xfrm>
            <a:off x="3143240" y="214290"/>
            <a:ext cx="2749471" cy="707886"/>
          </a:xfrm>
          <a:prstGeom prst="rect">
            <a:avLst/>
          </a:prstGeom>
          <a:noFill/>
        </p:spPr>
        <p:txBody>
          <a:bodyPr wrap="none" lIns="91440" tIns="45720" rIns="91440" bIns="45720">
            <a:spAutoFit/>
          </a:bodyPr>
          <a:lstStyle/>
          <a:p>
            <a:pPr algn="ctr"/>
            <a:r>
              <a:rPr lang="zh-TW" altLang="en-US"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回教出版品</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en-US" dirty="0" smtClean="0">
                <a:solidFill>
                  <a:srgbClr val="002060"/>
                </a:solidFill>
              </a:rPr>
              <a:t>文章示範了許多關於宗教受歡迎及學術水平高的研究之電子出版物</a:t>
            </a:r>
            <a:endParaRPr lang="en-US" altLang="zh-TW" dirty="0" smtClean="0">
              <a:solidFill>
                <a:srgbClr val="002060"/>
              </a:solidFill>
            </a:endParaRPr>
          </a:p>
          <a:p>
            <a:pPr>
              <a:buNone/>
            </a:pPr>
            <a:endParaRPr lang="en-US" altLang="zh-TW" dirty="0" smtClean="0">
              <a:solidFill>
                <a:srgbClr val="002060"/>
              </a:solidFill>
            </a:endParaRPr>
          </a:p>
          <a:p>
            <a:r>
              <a:rPr lang="zh-TW" altLang="en-US" dirty="0" smtClean="0">
                <a:solidFill>
                  <a:srgbClr val="002060"/>
                </a:solidFill>
              </a:rPr>
              <a:t>不過館員將面臨專業領域的問題</a:t>
            </a:r>
            <a:endParaRPr lang="en-US" altLang="zh-TW" dirty="0" smtClean="0">
              <a:solidFill>
                <a:srgbClr val="002060"/>
              </a:solidFill>
            </a:endParaRPr>
          </a:p>
          <a:p>
            <a:pPr>
              <a:buNone/>
            </a:pPr>
            <a:r>
              <a:rPr lang="zh-TW" altLang="en-US" dirty="0" smtClean="0">
                <a:solidFill>
                  <a:srgbClr val="002060"/>
                </a:solidFill>
              </a:rPr>
              <a:t>  例如：</a:t>
            </a:r>
          </a:p>
          <a:p>
            <a:pPr>
              <a:buNone/>
            </a:pPr>
            <a:r>
              <a:rPr lang="zh-TW" altLang="en-US" dirty="0" smtClean="0">
                <a:solidFill>
                  <a:srgbClr val="002060"/>
                </a:solidFill>
              </a:rPr>
              <a:t>   </a:t>
            </a:r>
            <a:r>
              <a:rPr lang="en-US" altLang="zh-TW" dirty="0" smtClean="0">
                <a:solidFill>
                  <a:srgbClr val="002060"/>
                </a:solidFill>
              </a:rPr>
              <a:t>Q</a:t>
            </a:r>
            <a:r>
              <a:rPr lang="zh-TW" altLang="en-US" dirty="0" smtClean="0">
                <a:solidFill>
                  <a:srgbClr val="002060"/>
                </a:solidFill>
              </a:rPr>
              <a:t>：哪裡可以使資源繼續生存？</a:t>
            </a:r>
          </a:p>
          <a:p>
            <a:pPr>
              <a:buNone/>
            </a:pPr>
            <a:r>
              <a:rPr lang="zh-TW" altLang="en-US" dirty="0" smtClean="0">
                <a:solidFill>
                  <a:srgbClr val="002060"/>
                </a:solidFill>
              </a:rPr>
              <a:t>   </a:t>
            </a:r>
            <a:r>
              <a:rPr lang="en-US" altLang="zh-TW" dirty="0" smtClean="0">
                <a:solidFill>
                  <a:srgbClr val="002060"/>
                </a:solidFill>
              </a:rPr>
              <a:t>Q</a:t>
            </a:r>
            <a:r>
              <a:rPr lang="zh-TW" altLang="en-US" dirty="0" smtClean="0">
                <a:solidFill>
                  <a:srgbClr val="002060"/>
                </a:solidFill>
              </a:rPr>
              <a:t>：誰能夠關心他們</a:t>
            </a:r>
            <a:r>
              <a:rPr lang="en-US" altLang="zh-TW" dirty="0" smtClean="0">
                <a:solidFill>
                  <a:srgbClr val="002060"/>
                </a:solidFill>
              </a:rPr>
              <a:t>(</a:t>
            </a:r>
            <a:r>
              <a:rPr lang="zh-TW" altLang="en-US" dirty="0" smtClean="0">
                <a:solidFill>
                  <a:srgbClr val="002060"/>
                </a:solidFill>
              </a:rPr>
              <a:t>館員</a:t>
            </a:r>
            <a:r>
              <a:rPr lang="en-US" altLang="zh-TW" dirty="0" smtClean="0">
                <a:solidFill>
                  <a:srgbClr val="002060"/>
                </a:solidFill>
              </a:rPr>
              <a:t>)</a:t>
            </a:r>
            <a:r>
              <a:rPr lang="zh-TW" altLang="en-US" dirty="0" smtClean="0">
                <a:solidFill>
                  <a:srgbClr val="002060"/>
                </a:solidFill>
              </a:rPr>
              <a:t>？</a:t>
            </a:r>
          </a:p>
          <a:p>
            <a:endParaRPr lang="zh-TW" altLang="en-US" dirty="0"/>
          </a:p>
        </p:txBody>
      </p:sp>
      <p:sp>
        <p:nvSpPr>
          <p:cNvPr id="5" name="矩形 4"/>
          <p:cNvSpPr/>
          <p:nvPr/>
        </p:nvSpPr>
        <p:spPr>
          <a:xfrm>
            <a:off x="3000364" y="214290"/>
            <a:ext cx="3057825" cy="707886"/>
          </a:xfrm>
          <a:prstGeom prst="rect">
            <a:avLst/>
          </a:prstGeom>
          <a:noFill/>
        </p:spPr>
        <p:txBody>
          <a:bodyPr wrap="non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Library Issues</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dirty="0" smtClean="0">
                <a:solidFill>
                  <a:srgbClr val="002060"/>
                </a:solidFill>
              </a:rPr>
              <a:t>當一些</a:t>
            </a:r>
            <a:r>
              <a:rPr lang="en-US" altLang="zh-TW" dirty="0" smtClean="0">
                <a:solidFill>
                  <a:srgbClr val="002060"/>
                </a:solidFill>
              </a:rPr>
              <a:t>ATLA(</a:t>
            </a:r>
            <a:r>
              <a:rPr lang="zh-TW" altLang="en-US" dirty="0" smtClean="0">
                <a:solidFill>
                  <a:srgbClr val="002060"/>
                </a:solidFill>
              </a:rPr>
              <a:t>美國神學圖書館協會</a:t>
            </a:r>
            <a:r>
              <a:rPr lang="en-US" altLang="zh-TW" dirty="0" smtClean="0">
                <a:solidFill>
                  <a:srgbClr val="002060"/>
                </a:solidFill>
              </a:rPr>
              <a:t>)</a:t>
            </a:r>
            <a:r>
              <a:rPr lang="zh-TW" altLang="en-US" dirty="0" smtClean="0">
                <a:solidFill>
                  <a:srgbClr val="002060"/>
                </a:solidFill>
              </a:rPr>
              <a:t>的會員圖書館加入強大的搜尋機構時，許多其他小型神學院的圖書館卻是缺乏預算。</a:t>
            </a:r>
            <a:endParaRPr lang="en-US" altLang="zh-TW" dirty="0" smtClean="0">
              <a:solidFill>
                <a:srgbClr val="002060"/>
              </a:solidFill>
            </a:endParaRPr>
          </a:p>
          <a:p>
            <a:endParaRPr lang="zh-TW" altLang="en-US" dirty="0" smtClean="0">
              <a:solidFill>
                <a:srgbClr val="002060"/>
              </a:solidFill>
            </a:endParaRPr>
          </a:p>
          <a:p>
            <a:r>
              <a:rPr lang="zh-TW" altLang="en-US" dirty="0" smtClean="0">
                <a:solidFill>
                  <a:srgbClr val="002060"/>
                </a:solidFill>
              </a:rPr>
              <a:t>當調查的</a:t>
            </a:r>
            <a:r>
              <a:rPr lang="en-US" altLang="zh-TW" dirty="0" smtClean="0">
                <a:solidFill>
                  <a:srgbClr val="002060"/>
                </a:solidFill>
              </a:rPr>
              <a:t>2/3</a:t>
            </a:r>
            <a:r>
              <a:rPr lang="zh-TW" altLang="en-US" dirty="0" smtClean="0">
                <a:solidFill>
                  <a:srgbClr val="002060"/>
                </a:solidFill>
              </a:rPr>
              <a:t>回應者提供管道給東方的宗教書目資料庫時，只有</a:t>
            </a:r>
            <a:r>
              <a:rPr lang="en-US" altLang="zh-TW" dirty="0" smtClean="0">
                <a:solidFill>
                  <a:srgbClr val="002060"/>
                </a:solidFill>
              </a:rPr>
              <a:t>1/3</a:t>
            </a:r>
            <a:r>
              <a:rPr lang="zh-TW" altLang="en-US" dirty="0" smtClean="0">
                <a:solidFill>
                  <a:srgbClr val="002060"/>
                </a:solidFill>
              </a:rPr>
              <a:t>擁有所有電子聖經教科書</a:t>
            </a:r>
            <a:endParaRPr lang="zh-TW" altLang="en-US" dirty="0">
              <a:solidFill>
                <a:srgbClr val="00206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r>
              <a:rPr lang="zh-TW" altLang="en-US" dirty="0" smtClean="0">
                <a:solidFill>
                  <a:srgbClr val="002060"/>
                </a:solidFill>
              </a:rPr>
              <a:t>調查中的其他部分容許館員詳細計劃神學圖書館在電腦輔助搜尋和電子資訊之履行的規定規範</a:t>
            </a:r>
            <a:endParaRPr lang="en-US" altLang="zh-TW" dirty="0" smtClean="0">
              <a:solidFill>
                <a:srgbClr val="002060"/>
              </a:solidFill>
            </a:endParaRPr>
          </a:p>
          <a:p>
            <a:pPr>
              <a:buNone/>
            </a:pPr>
            <a:endParaRPr lang="en-US" altLang="zh-TW" dirty="0" smtClean="0">
              <a:solidFill>
                <a:srgbClr val="002060"/>
              </a:solidFill>
            </a:endParaRPr>
          </a:p>
          <a:p>
            <a:r>
              <a:rPr lang="zh-TW" altLang="en-US" dirty="0" smtClean="0">
                <a:solidFill>
                  <a:srgbClr val="002060"/>
                </a:solidFill>
              </a:rPr>
              <a:t>圖書館若沒有跟上科技的進步，即使是資金不充足的小型神學圖書館，也將會失去它身為主要資訊提供者的地位。</a:t>
            </a:r>
          </a:p>
          <a:p>
            <a:endParaRPr lang="zh-TW"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pPr>
              <a:buNone/>
            </a:pPr>
            <a:r>
              <a:rPr lang="zh-TW" altLang="en-US" b="1" dirty="0">
                <a:solidFill>
                  <a:srgbClr val="002060"/>
                </a:solidFill>
              </a:rPr>
              <a:t> </a:t>
            </a:r>
            <a:r>
              <a:rPr lang="zh-TW" altLang="en-US" b="1" dirty="0" smtClean="0">
                <a:solidFill>
                  <a:srgbClr val="002060"/>
                </a:solidFill>
              </a:rPr>
              <a:t>   </a:t>
            </a:r>
            <a:r>
              <a:rPr lang="zh-TW" altLang="en-US" b="1" dirty="0" smtClean="0">
                <a:solidFill>
                  <a:schemeClr val="accent6">
                    <a:lumMod val="75000"/>
                  </a:schemeClr>
                </a:solidFill>
              </a:rPr>
              <a:t>手抄本古籍</a:t>
            </a:r>
            <a:endParaRPr lang="en-US" altLang="zh-TW" b="1" dirty="0" smtClean="0">
              <a:solidFill>
                <a:schemeClr val="accent6">
                  <a:lumMod val="75000"/>
                </a:schemeClr>
              </a:solidFill>
            </a:endParaRPr>
          </a:p>
          <a:p>
            <a:r>
              <a:rPr lang="zh-TW" altLang="en-US" dirty="0" smtClean="0">
                <a:solidFill>
                  <a:srgbClr val="002060"/>
                </a:solidFill>
              </a:rPr>
              <a:t>在宗教神學資源方面扮演非常</a:t>
            </a:r>
            <a:r>
              <a:rPr lang="zh-TW" altLang="en-US" b="1" dirty="0" smtClean="0">
                <a:solidFill>
                  <a:schemeClr val="accent6">
                    <a:lumMod val="75000"/>
                  </a:schemeClr>
                </a:solidFill>
              </a:rPr>
              <a:t>重要角色</a:t>
            </a:r>
            <a:r>
              <a:rPr lang="zh-TW" altLang="en-US" dirty="0">
                <a:solidFill>
                  <a:srgbClr val="002060"/>
                </a:solidFill>
              </a:rPr>
              <a:t>。</a:t>
            </a:r>
            <a:endParaRPr lang="en-US" altLang="zh-TW" dirty="0" smtClean="0">
              <a:solidFill>
                <a:srgbClr val="002060"/>
              </a:solidFill>
            </a:endParaRPr>
          </a:p>
          <a:p>
            <a:r>
              <a:rPr lang="zh-TW" altLang="en-US" dirty="0" smtClean="0">
                <a:solidFill>
                  <a:srgbClr val="002060"/>
                </a:solidFill>
              </a:rPr>
              <a:t>原因：</a:t>
            </a:r>
            <a:endParaRPr lang="en-US" altLang="zh-TW" dirty="0" smtClean="0">
              <a:solidFill>
                <a:srgbClr val="002060"/>
              </a:solidFill>
            </a:endParaRPr>
          </a:p>
          <a:p>
            <a:pPr>
              <a:buNone/>
            </a:pPr>
            <a:r>
              <a:rPr lang="zh-TW" altLang="en-US" dirty="0">
                <a:solidFill>
                  <a:srgbClr val="002060"/>
                </a:solidFill>
              </a:rPr>
              <a:t> </a:t>
            </a:r>
            <a:r>
              <a:rPr lang="zh-TW" altLang="en-US" dirty="0" smtClean="0">
                <a:solidFill>
                  <a:srgbClr val="002060"/>
                </a:solidFill>
              </a:rPr>
              <a:t>   可傳達宗教的概念</a:t>
            </a:r>
            <a:endParaRPr lang="en-US" altLang="zh-TW" dirty="0" smtClean="0">
              <a:solidFill>
                <a:srgbClr val="002060"/>
              </a:solidFill>
            </a:endParaRPr>
          </a:p>
          <a:p>
            <a:pPr>
              <a:buNone/>
            </a:pPr>
            <a:r>
              <a:rPr lang="zh-TW" altLang="en-US" dirty="0">
                <a:solidFill>
                  <a:srgbClr val="002060"/>
                </a:solidFill>
              </a:rPr>
              <a:t> </a:t>
            </a:r>
            <a:r>
              <a:rPr lang="zh-TW" altLang="en-US" dirty="0" smtClean="0">
                <a:solidFill>
                  <a:srgbClr val="002060"/>
                </a:solidFill>
              </a:rPr>
              <a:t>   信仰者之間的溝通</a:t>
            </a:r>
            <a:endParaRPr lang="en-US" altLang="zh-TW" dirty="0" smtClean="0">
              <a:solidFill>
                <a:srgbClr val="002060"/>
              </a:solidFill>
            </a:endParaRPr>
          </a:p>
        </p:txBody>
      </p:sp>
      <p:sp>
        <p:nvSpPr>
          <p:cNvPr id="4" name="矩形 3"/>
          <p:cNvSpPr/>
          <p:nvPr/>
        </p:nvSpPr>
        <p:spPr>
          <a:xfrm>
            <a:off x="2786050" y="0"/>
            <a:ext cx="4071966" cy="1323439"/>
          </a:xfrm>
          <a:prstGeom prst="rect">
            <a:avLst/>
          </a:prstGeom>
          <a:noFill/>
        </p:spPr>
        <p:txBody>
          <a:bodyPr wrap="squar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CONCLUSION</a:t>
            </a:r>
          </a:p>
          <a:p>
            <a:pPr algn="ctr"/>
            <a:r>
              <a:rPr lang="zh-TW" altLang="en-US"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結論</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pPr>
              <a:buNone/>
            </a:pPr>
            <a:r>
              <a:rPr lang="zh-TW" altLang="en-US" dirty="0" smtClean="0">
                <a:solidFill>
                  <a:srgbClr val="002060"/>
                </a:solidFill>
              </a:rPr>
              <a:t>    </a:t>
            </a:r>
            <a:r>
              <a:rPr lang="zh-TW" altLang="en-US" b="1" dirty="0" smtClean="0">
                <a:solidFill>
                  <a:schemeClr val="accent6">
                    <a:lumMod val="75000"/>
                  </a:schemeClr>
                </a:solidFill>
              </a:rPr>
              <a:t>電子化</a:t>
            </a:r>
            <a:endParaRPr lang="en-US" altLang="zh-TW" b="1" dirty="0" smtClean="0">
              <a:solidFill>
                <a:schemeClr val="accent6">
                  <a:lumMod val="75000"/>
                </a:schemeClr>
              </a:solidFill>
            </a:endParaRPr>
          </a:p>
          <a:p>
            <a:r>
              <a:rPr lang="zh-TW" altLang="en-US" dirty="0" smtClean="0">
                <a:solidFill>
                  <a:srgbClr val="002060"/>
                </a:solidFill>
              </a:rPr>
              <a:t>比較制式化且不貼近人心，</a:t>
            </a:r>
            <a:endParaRPr lang="en-US" altLang="zh-TW" dirty="0" smtClean="0">
              <a:solidFill>
                <a:srgbClr val="002060"/>
              </a:solidFill>
            </a:endParaRPr>
          </a:p>
          <a:p>
            <a:pPr>
              <a:buNone/>
            </a:pPr>
            <a:r>
              <a:rPr lang="zh-TW" altLang="en-US" dirty="0" smtClean="0">
                <a:solidFill>
                  <a:srgbClr val="002060"/>
                </a:solidFill>
              </a:rPr>
              <a:t>   無法像紙本那樣看出人與人之間的互動。</a:t>
            </a:r>
            <a:endParaRPr lang="en-US" altLang="zh-TW" dirty="0" smtClean="0">
              <a:solidFill>
                <a:srgbClr val="002060"/>
              </a:solidFill>
            </a:endParaRPr>
          </a:p>
          <a:p>
            <a:pPr>
              <a:buNone/>
            </a:pPr>
            <a:endParaRPr lang="en-US" altLang="zh-TW" dirty="0">
              <a:solidFill>
                <a:srgbClr val="002060"/>
              </a:solidFill>
            </a:endParaRPr>
          </a:p>
          <a:p>
            <a:r>
              <a:rPr lang="zh-TW" altLang="en-US" dirty="0" smtClean="0">
                <a:solidFill>
                  <a:srgbClr val="002060"/>
                </a:solidFill>
              </a:rPr>
              <a:t>哲學家和</a:t>
            </a:r>
            <a:r>
              <a:rPr lang="zh-TW" altLang="en-US" dirty="0" smtClean="0">
                <a:solidFill>
                  <a:srgbClr val="002060"/>
                </a:solidFill>
              </a:rPr>
              <a:t>評論家</a:t>
            </a:r>
            <a:r>
              <a:rPr lang="zh-TW" altLang="en-US" dirty="0" smtClean="0">
                <a:solidFill>
                  <a:srgbClr val="002060"/>
                </a:solidFill>
              </a:rPr>
              <a:t>向</a:t>
            </a:r>
            <a:r>
              <a:rPr lang="zh-TW" altLang="en-US" dirty="0" smtClean="0">
                <a:solidFill>
                  <a:srgbClr val="002060"/>
                </a:solidFill>
              </a:rPr>
              <a:t>神</a:t>
            </a:r>
            <a:r>
              <a:rPr lang="zh-TW" altLang="en-US" dirty="0" smtClean="0">
                <a:solidFill>
                  <a:srgbClr val="002060"/>
                </a:solidFill>
              </a:rPr>
              <a:t>圖表明</a:t>
            </a:r>
            <a:r>
              <a:rPr lang="en-US" altLang="zh-TW" dirty="0" smtClean="0">
                <a:solidFill>
                  <a:srgbClr val="002060"/>
                </a:solidFill>
              </a:rPr>
              <a:t>:</a:t>
            </a:r>
          </a:p>
          <a:p>
            <a:pPr>
              <a:buNone/>
            </a:pPr>
            <a:r>
              <a:rPr lang="zh-TW" altLang="en-US" dirty="0">
                <a:solidFill>
                  <a:srgbClr val="002060"/>
                </a:solidFill>
              </a:rPr>
              <a:t> </a:t>
            </a:r>
            <a:r>
              <a:rPr lang="zh-TW" altLang="en-US" dirty="0" smtClean="0">
                <a:solidFill>
                  <a:srgbClr val="002060"/>
                </a:solidFill>
              </a:rPr>
              <a:t>   由於社會快速的變化，若不跟著改變，將會與這個社會脫節</a:t>
            </a:r>
          </a:p>
          <a:p>
            <a:endParaRPr lang="zh-TW" alt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00034" y="3000372"/>
            <a:ext cx="8229600" cy="1143000"/>
          </a:xfrm>
        </p:spPr>
        <p:txBody>
          <a:bodyPr/>
          <a:lstStyle/>
          <a:p>
            <a:r>
              <a:rPr lang="en-US" altLang="zh-TW" dirty="0" smtClean="0">
                <a:solidFill>
                  <a:schemeClr val="accent6">
                    <a:lumMod val="75000"/>
                  </a:schemeClr>
                </a:solidFill>
              </a:rPr>
              <a:t>THE     END</a:t>
            </a:r>
            <a:endParaRPr lang="zh-TW" altLang="en-US" dirty="0">
              <a:solidFill>
                <a:schemeClr val="accent6">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500034" y="2000240"/>
            <a:ext cx="8215370" cy="4357718"/>
          </a:xfrm>
        </p:spPr>
        <p:txBody>
          <a:bodyPr>
            <a:normAutofit lnSpcReduction="10000"/>
          </a:bodyPr>
          <a:lstStyle/>
          <a:p>
            <a:pPr>
              <a:lnSpc>
                <a:spcPct val="150000"/>
              </a:lnSpc>
              <a:buNone/>
            </a:pPr>
            <a:r>
              <a:rPr lang="en-US" altLang="zh-TW" sz="3000" dirty="0" smtClean="0">
                <a:solidFill>
                  <a:srgbClr val="002060"/>
                </a:solidFill>
                <a:latin typeface="+mn-ea"/>
              </a:rPr>
              <a:t>1.</a:t>
            </a:r>
            <a:r>
              <a:rPr lang="zh-TW" altLang="en-US" sz="3000" dirty="0" smtClean="0">
                <a:solidFill>
                  <a:srgbClr val="002060"/>
                </a:solidFill>
                <a:latin typeface="+mn-ea"/>
              </a:rPr>
              <a:t> 宗教神學的研究是建立於歷史學、現象學、社會科學和行為學上的人文研究</a:t>
            </a:r>
            <a:endParaRPr lang="en-US" altLang="zh-TW" sz="3000" dirty="0" smtClean="0">
              <a:solidFill>
                <a:srgbClr val="002060"/>
              </a:solidFill>
              <a:latin typeface="+mn-ea"/>
            </a:endParaRPr>
          </a:p>
          <a:p>
            <a:pPr>
              <a:lnSpc>
                <a:spcPct val="150000"/>
              </a:lnSpc>
              <a:buNone/>
            </a:pPr>
            <a:r>
              <a:rPr lang="en-US" altLang="zh-TW" sz="3000" dirty="0" smtClean="0">
                <a:solidFill>
                  <a:srgbClr val="002060"/>
                </a:solidFill>
                <a:latin typeface="+mn-ea"/>
              </a:rPr>
              <a:t>2.</a:t>
            </a:r>
            <a:r>
              <a:rPr lang="zh-TW" altLang="en-US" sz="3000" dirty="0" smtClean="0">
                <a:solidFill>
                  <a:srgbClr val="002060"/>
                </a:solidFill>
                <a:latin typeface="+mn-ea"/>
              </a:rPr>
              <a:t> 宗教神學的電子資源可追朔到</a:t>
            </a:r>
            <a:r>
              <a:rPr lang="en-US" altLang="zh-TW" sz="3000" dirty="0" smtClean="0">
                <a:solidFill>
                  <a:srgbClr val="002060"/>
                </a:solidFill>
                <a:latin typeface="+mn-ea"/>
              </a:rPr>
              <a:t>1960</a:t>
            </a:r>
            <a:r>
              <a:rPr lang="zh-TW" altLang="en-US" sz="3000" dirty="0" smtClean="0">
                <a:solidFill>
                  <a:srgbClr val="002060"/>
                </a:solidFill>
                <a:latin typeface="+mn-ea"/>
              </a:rPr>
              <a:t>年代</a:t>
            </a:r>
            <a:endParaRPr lang="en-US" altLang="zh-TW" sz="3000" dirty="0" smtClean="0">
              <a:solidFill>
                <a:srgbClr val="002060"/>
              </a:solidFill>
              <a:latin typeface="+mn-ea"/>
            </a:endParaRPr>
          </a:p>
          <a:p>
            <a:pPr>
              <a:lnSpc>
                <a:spcPct val="150000"/>
              </a:lnSpc>
              <a:buNone/>
            </a:pPr>
            <a:r>
              <a:rPr lang="en-US" altLang="zh-TW" sz="3000" dirty="0" smtClean="0">
                <a:solidFill>
                  <a:srgbClr val="002060"/>
                </a:solidFill>
                <a:latin typeface="+mn-ea"/>
              </a:rPr>
              <a:t>3.</a:t>
            </a:r>
            <a:r>
              <a:rPr lang="zh-TW" altLang="en-US" sz="3000" dirty="0" smtClean="0">
                <a:solidFill>
                  <a:srgbClr val="002060"/>
                </a:solidFill>
                <a:latin typeface="+mn-ea"/>
              </a:rPr>
              <a:t> 宗教神學電子方面發長最成熟的兩項</a:t>
            </a:r>
            <a:r>
              <a:rPr lang="en-US" altLang="zh-TW" sz="3000" dirty="0" smtClean="0">
                <a:solidFill>
                  <a:srgbClr val="002060"/>
                </a:solidFill>
                <a:latin typeface="+mn-ea"/>
              </a:rPr>
              <a:t>:</a:t>
            </a:r>
          </a:p>
          <a:p>
            <a:pPr>
              <a:lnSpc>
                <a:spcPct val="150000"/>
              </a:lnSpc>
              <a:buNone/>
            </a:pPr>
            <a:r>
              <a:rPr lang="zh-TW" altLang="en-US" sz="3000" dirty="0">
                <a:solidFill>
                  <a:srgbClr val="002060"/>
                </a:solidFill>
                <a:latin typeface="+mn-ea"/>
              </a:rPr>
              <a:t> </a:t>
            </a:r>
            <a:r>
              <a:rPr lang="zh-TW" altLang="en-US" sz="3000" dirty="0" smtClean="0">
                <a:solidFill>
                  <a:srgbClr val="002060"/>
                </a:solidFill>
                <a:latin typeface="+mn-ea"/>
              </a:rPr>
              <a:t>   ●聖經的考證</a:t>
            </a:r>
            <a:endParaRPr lang="en-US" altLang="zh-TW" sz="3000" dirty="0" smtClean="0">
              <a:solidFill>
                <a:srgbClr val="002060"/>
              </a:solidFill>
              <a:latin typeface="+mn-ea"/>
            </a:endParaRPr>
          </a:p>
          <a:p>
            <a:pPr>
              <a:lnSpc>
                <a:spcPct val="150000"/>
              </a:lnSpc>
              <a:buNone/>
            </a:pPr>
            <a:r>
              <a:rPr lang="zh-TW" altLang="en-US" sz="3000" dirty="0" smtClean="0">
                <a:solidFill>
                  <a:srgbClr val="002060"/>
                </a:solidFill>
                <a:latin typeface="+mn-ea"/>
              </a:rPr>
              <a:t>    ●聖經文學的研究</a:t>
            </a:r>
            <a:endParaRPr lang="en-US" altLang="zh-TW" sz="3000" dirty="0" smtClean="0">
              <a:solidFill>
                <a:srgbClr val="002060"/>
              </a:solidFill>
              <a:latin typeface="+mn-ea"/>
            </a:endParaRPr>
          </a:p>
          <a:p>
            <a:endParaRPr lang="zh-TW" altLang="en-US" dirty="0"/>
          </a:p>
        </p:txBody>
      </p:sp>
      <p:sp>
        <p:nvSpPr>
          <p:cNvPr id="4" name="矩形 3"/>
          <p:cNvSpPr/>
          <p:nvPr/>
        </p:nvSpPr>
        <p:spPr>
          <a:xfrm>
            <a:off x="2285984" y="428604"/>
            <a:ext cx="4500594" cy="1323439"/>
          </a:xfrm>
          <a:prstGeom prst="rect">
            <a:avLst/>
          </a:prstGeom>
          <a:noFill/>
        </p:spPr>
        <p:txBody>
          <a:bodyPr wrap="squar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INTRODUCTION</a:t>
            </a:r>
          </a:p>
          <a:p>
            <a:pPr algn="ctr"/>
            <a:r>
              <a:rPr lang="zh-TW" altLang="en-US" sz="4000" b="1" cap="none" spc="0" dirty="0" smtClean="0">
                <a:ln w="10541" cmpd="sng">
                  <a:solidFill>
                    <a:schemeClr val="accent1">
                      <a:shade val="88000"/>
                      <a:satMod val="110000"/>
                    </a:schemeClr>
                  </a:solidFill>
                  <a:prstDash val="solid"/>
                </a:ln>
                <a:solidFill>
                  <a:srgbClr val="002060"/>
                </a:solidFill>
                <a:effectLst/>
              </a:rPr>
              <a:t>介紹</a:t>
            </a:r>
            <a:endParaRPr lang="zh-TW" altLang="en-US" sz="4000" b="1" cap="none" spc="0" dirty="0">
              <a:ln w="10541" cmpd="sng">
                <a:solidFill>
                  <a:schemeClr val="accent1">
                    <a:shade val="88000"/>
                    <a:satMod val="110000"/>
                  </a:schemeClr>
                </a:solidFill>
                <a:prstDash val="solid"/>
              </a:ln>
              <a:solidFill>
                <a:srgbClr val="002060"/>
              </a:solidFill>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00034" y="285728"/>
            <a:ext cx="8229600" cy="1143008"/>
          </a:xfrm>
        </p:spPr>
        <p:txBody>
          <a:bodyPr>
            <a:normAutofit/>
          </a:bodyPr>
          <a:lstStyle/>
          <a:p>
            <a:r>
              <a:rPr lang="en-US" altLang="zh-TW"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INTRODUCTION</a:t>
            </a:r>
            <a:endParaRPr lang="zh-TW" altLang="en-US" dirty="0"/>
          </a:p>
        </p:txBody>
      </p:sp>
      <p:sp>
        <p:nvSpPr>
          <p:cNvPr id="3" name="內容版面配置區 2"/>
          <p:cNvSpPr>
            <a:spLocks noGrp="1"/>
          </p:cNvSpPr>
          <p:nvPr>
            <p:ph idx="1"/>
          </p:nvPr>
        </p:nvSpPr>
        <p:spPr>
          <a:xfrm>
            <a:off x="500034" y="1714488"/>
            <a:ext cx="8229600" cy="4525963"/>
          </a:xfrm>
        </p:spPr>
        <p:txBody>
          <a:bodyPr/>
          <a:lstStyle/>
          <a:p>
            <a:pPr>
              <a:lnSpc>
                <a:spcPct val="150000"/>
              </a:lnSpc>
              <a:buNone/>
            </a:pPr>
            <a:r>
              <a:rPr lang="en-US" altLang="zh-TW" dirty="0" smtClean="0">
                <a:solidFill>
                  <a:srgbClr val="002060"/>
                </a:solidFill>
                <a:latin typeface="+mn-ea"/>
              </a:rPr>
              <a:t>4.</a:t>
            </a:r>
            <a:r>
              <a:rPr lang="zh-TW" altLang="en-US" dirty="0" smtClean="0">
                <a:solidFill>
                  <a:srgbClr val="002060"/>
                </a:solidFill>
                <a:latin typeface="+mn-ea"/>
              </a:rPr>
              <a:t> 聖經的考證</a:t>
            </a:r>
            <a:r>
              <a:rPr lang="en-US" altLang="zh-TW" dirty="0" smtClean="0">
                <a:solidFill>
                  <a:srgbClr val="002060"/>
                </a:solidFill>
                <a:latin typeface="+mn-ea"/>
              </a:rPr>
              <a:t>:</a:t>
            </a:r>
            <a:r>
              <a:rPr lang="zh-TW" altLang="en-US" dirty="0" smtClean="0">
                <a:solidFill>
                  <a:srgbClr val="002060"/>
                </a:solidFill>
                <a:latin typeface="+mn-ea"/>
              </a:rPr>
              <a:t>跟著電腦的問世而萌發的</a:t>
            </a:r>
            <a:endParaRPr lang="en-US" altLang="zh-TW" dirty="0" smtClean="0">
              <a:solidFill>
                <a:srgbClr val="002060"/>
              </a:solidFill>
              <a:latin typeface="+mn-ea"/>
            </a:endParaRPr>
          </a:p>
          <a:p>
            <a:pPr>
              <a:lnSpc>
                <a:spcPct val="150000"/>
              </a:lnSpc>
              <a:buNone/>
            </a:pPr>
            <a:r>
              <a:rPr lang="en-US" altLang="zh-TW" dirty="0" smtClean="0">
                <a:solidFill>
                  <a:srgbClr val="002060"/>
                </a:solidFill>
                <a:latin typeface="+mn-ea"/>
              </a:rPr>
              <a:t>5.</a:t>
            </a:r>
            <a:r>
              <a:rPr lang="zh-TW" altLang="en-US" dirty="0" smtClean="0">
                <a:solidFill>
                  <a:srgbClr val="002060"/>
                </a:solidFill>
                <a:latin typeface="+mn-ea"/>
              </a:rPr>
              <a:t> 聖經文學</a:t>
            </a:r>
            <a:r>
              <a:rPr lang="en-US" altLang="zh-TW" dirty="0" smtClean="0">
                <a:solidFill>
                  <a:srgbClr val="002060"/>
                </a:solidFill>
                <a:latin typeface="+mn-ea"/>
              </a:rPr>
              <a:t>:</a:t>
            </a:r>
            <a:r>
              <a:rPr lang="zh-TW" altLang="en-US" dirty="0" smtClean="0">
                <a:solidFill>
                  <a:srgbClr val="002060"/>
                </a:solidFill>
                <a:latin typeface="+mn-ea"/>
              </a:rPr>
              <a:t>聖經學者可利用電腦更了解古籍資料</a:t>
            </a:r>
            <a:endParaRPr lang="en-US" altLang="zh-TW" dirty="0" smtClean="0">
              <a:solidFill>
                <a:srgbClr val="002060"/>
              </a:solidFill>
              <a:latin typeface="+mn-ea"/>
            </a:endParaRPr>
          </a:p>
          <a:p>
            <a:pPr>
              <a:lnSpc>
                <a:spcPct val="150000"/>
              </a:lnSpc>
              <a:buNone/>
            </a:pPr>
            <a:r>
              <a:rPr lang="en-US" altLang="zh-TW" dirty="0" smtClean="0">
                <a:solidFill>
                  <a:srgbClr val="002060"/>
                </a:solidFill>
                <a:latin typeface="+mn-ea"/>
              </a:rPr>
              <a:t>6.</a:t>
            </a:r>
            <a:r>
              <a:rPr lang="zh-TW" altLang="en-US" dirty="0" smtClean="0">
                <a:solidFill>
                  <a:srgbClr val="002060"/>
                </a:solidFill>
                <a:latin typeface="+mn-ea"/>
              </a:rPr>
              <a:t> 現在有很多電子類的宗教神學出版品</a:t>
            </a:r>
          </a:p>
          <a:p>
            <a:endParaRPr lang="zh-TW"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57158" y="1643050"/>
            <a:ext cx="8429684" cy="5000660"/>
          </a:xfrm>
        </p:spPr>
        <p:txBody>
          <a:bodyPr>
            <a:normAutofit/>
          </a:bodyPr>
          <a:lstStyle/>
          <a:p>
            <a:pPr>
              <a:lnSpc>
                <a:spcPct val="160000"/>
              </a:lnSpc>
            </a:pPr>
            <a:r>
              <a:rPr lang="en-US" altLang="zh-TW" sz="2000" dirty="0" smtClean="0">
                <a:solidFill>
                  <a:srgbClr val="002060"/>
                </a:solidFill>
                <a:latin typeface="新細明體" pitchFamily="18" charset="-120"/>
              </a:rPr>
              <a:t>1970-1980</a:t>
            </a:r>
            <a:r>
              <a:rPr lang="zh-TW" altLang="en-US" sz="2000" dirty="0" smtClean="0">
                <a:solidFill>
                  <a:srgbClr val="002060"/>
                </a:solidFill>
                <a:latin typeface="新細明體" pitchFamily="18" charset="-120"/>
              </a:rPr>
              <a:t>年代，大多數的書目資料庫是從定期出版的印刷期刊文獻索引轉變成為線上的期刊索引。</a:t>
            </a:r>
          </a:p>
          <a:p>
            <a:pPr>
              <a:lnSpc>
                <a:spcPct val="160000"/>
              </a:lnSpc>
            </a:pPr>
            <a:r>
              <a:rPr lang="en-US" altLang="zh-TW" sz="2000" dirty="0" smtClean="0">
                <a:solidFill>
                  <a:srgbClr val="002060"/>
                </a:solidFill>
                <a:latin typeface="新細明體" pitchFamily="18" charset="-120"/>
              </a:rPr>
              <a:t>1990</a:t>
            </a:r>
            <a:r>
              <a:rPr lang="zh-TW" altLang="en-US" sz="2000" dirty="0" smtClean="0">
                <a:solidFill>
                  <a:srgbClr val="002060"/>
                </a:solidFill>
                <a:latin typeface="新細明體" pitchFamily="18" charset="-120"/>
              </a:rPr>
              <a:t>年代，</a:t>
            </a:r>
            <a:r>
              <a:rPr lang="en-US" altLang="zh-TW" sz="2000" dirty="0" smtClean="0">
                <a:solidFill>
                  <a:srgbClr val="002060"/>
                </a:solidFill>
                <a:latin typeface="新細明體" pitchFamily="18" charset="-120"/>
              </a:rPr>
              <a:t>CD-ROM</a:t>
            </a:r>
            <a:r>
              <a:rPr lang="zh-TW" altLang="en-US" sz="2000" dirty="0" smtClean="0">
                <a:solidFill>
                  <a:srgbClr val="002060"/>
                </a:solidFill>
                <a:latin typeface="新細明體" pitchFamily="18" charset="-120"/>
              </a:rPr>
              <a:t>也徹底改變。</a:t>
            </a:r>
          </a:p>
          <a:p>
            <a:pPr>
              <a:lnSpc>
                <a:spcPct val="160000"/>
              </a:lnSpc>
            </a:pPr>
            <a:r>
              <a:rPr lang="zh-TW" altLang="en-US" sz="2000" dirty="0" smtClean="0">
                <a:solidFill>
                  <a:srgbClr val="002060"/>
                </a:solidFill>
                <a:latin typeface="新細明體" pitchFamily="18" charset="-120"/>
              </a:rPr>
              <a:t>宗教學家和神學圖書館館員有時候會使用跨學科的資料庫（例如：</a:t>
            </a:r>
            <a:r>
              <a:rPr lang="en-US" altLang="zh-TW" sz="2000" dirty="0" smtClean="0">
                <a:solidFill>
                  <a:srgbClr val="002060"/>
                </a:solidFill>
                <a:latin typeface="新細明體" pitchFamily="18" charset="-120"/>
              </a:rPr>
              <a:t>Dissertation</a:t>
            </a:r>
            <a:r>
              <a:rPr lang="en-US" altLang="zh-TW" sz="2000" i="1" dirty="0" smtClean="0">
                <a:solidFill>
                  <a:srgbClr val="002060"/>
                </a:solidFill>
                <a:latin typeface="新細明體" pitchFamily="18" charset="-120"/>
              </a:rPr>
              <a:t> </a:t>
            </a:r>
            <a:r>
              <a:rPr lang="en-US" altLang="zh-TW" sz="2000" dirty="0" smtClean="0">
                <a:solidFill>
                  <a:srgbClr val="002060"/>
                </a:solidFill>
                <a:latin typeface="新細明體" pitchFamily="18" charset="-120"/>
              </a:rPr>
              <a:t>Abstracts </a:t>
            </a:r>
            <a:r>
              <a:rPr lang="en-US" altLang="zh-TW" sz="2000" dirty="0" err="1" smtClean="0">
                <a:solidFill>
                  <a:srgbClr val="002060"/>
                </a:solidFill>
                <a:latin typeface="新細明體" pitchFamily="18" charset="-120"/>
              </a:rPr>
              <a:t>OnDisc</a:t>
            </a:r>
            <a:r>
              <a:rPr lang="en-US" altLang="zh-TW" sz="2000" dirty="0" smtClean="0">
                <a:solidFill>
                  <a:srgbClr val="002060"/>
                </a:solidFill>
                <a:latin typeface="新細明體" pitchFamily="18" charset="-120"/>
              </a:rPr>
              <a:t>) </a:t>
            </a:r>
            <a:r>
              <a:rPr lang="zh-TW" altLang="en-US" sz="2000" dirty="0" smtClean="0">
                <a:solidFill>
                  <a:srgbClr val="002060"/>
                </a:solidFill>
                <a:latin typeface="新細明體" pitchFamily="18" charset="-120"/>
              </a:rPr>
              <a:t>和非宗教的資料庫 </a:t>
            </a:r>
            <a:r>
              <a:rPr lang="en-US" altLang="zh-TW" sz="2000" dirty="0" smtClean="0">
                <a:solidFill>
                  <a:srgbClr val="002060"/>
                </a:solidFill>
                <a:latin typeface="新細明體" pitchFamily="18" charset="-120"/>
              </a:rPr>
              <a:t>(</a:t>
            </a:r>
            <a:r>
              <a:rPr lang="zh-TW" altLang="en-US" sz="2000" dirty="0" smtClean="0">
                <a:solidFill>
                  <a:srgbClr val="002060"/>
                </a:solidFill>
                <a:latin typeface="新細明體" pitchFamily="18" charset="-120"/>
              </a:rPr>
              <a:t>例如 </a:t>
            </a:r>
            <a:r>
              <a:rPr lang="en-US" altLang="zh-TW" sz="2000" dirty="0" smtClean="0">
                <a:solidFill>
                  <a:srgbClr val="002060"/>
                </a:solidFill>
                <a:latin typeface="新細明體" pitchFamily="18" charset="-120"/>
              </a:rPr>
              <a:t>: Philosopher’s Index </a:t>
            </a:r>
            <a:r>
              <a:rPr lang="en-US" altLang="zh-TW" sz="2000" dirty="0" err="1" smtClean="0">
                <a:solidFill>
                  <a:srgbClr val="002060"/>
                </a:solidFill>
                <a:latin typeface="新細明體" pitchFamily="18" charset="-120"/>
              </a:rPr>
              <a:t>OnDisc</a:t>
            </a:r>
            <a:r>
              <a:rPr lang="en-US" altLang="zh-TW" sz="2000" dirty="0" smtClean="0">
                <a:solidFill>
                  <a:srgbClr val="002060"/>
                </a:solidFill>
                <a:latin typeface="新細明體" pitchFamily="18" charset="-120"/>
              </a:rPr>
              <a:t>) (LaGuardia, 1991).</a:t>
            </a:r>
          </a:p>
          <a:p>
            <a:pPr>
              <a:lnSpc>
                <a:spcPct val="160000"/>
              </a:lnSpc>
            </a:pPr>
            <a:r>
              <a:rPr lang="zh-TW" altLang="en-US" sz="2000" dirty="0" smtClean="0">
                <a:solidFill>
                  <a:srgbClr val="002060"/>
                </a:solidFill>
                <a:latin typeface="新細明體" pitchFamily="18" charset="-120"/>
              </a:rPr>
              <a:t>大部分的宗教書目研究，學者和圖書館員使用兩種</a:t>
            </a:r>
            <a:r>
              <a:rPr lang="en-US" altLang="zh-TW" sz="2000" dirty="0" smtClean="0">
                <a:solidFill>
                  <a:srgbClr val="002060"/>
                </a:solidFill>
                <a:latin typeface="新細明體" pitchFamily="18" charset="-120"/>
              </a:rPr>
              <a:t>CD-ROM databases</a:t>
            </a:r>
            <a:r>
              <a:rPr lang="zh-TW" altLang="en-US" sz="2000" dirty="0" smtClean="0">
                <a:solidFill>
                  <a:srgbClr val="002060"/>
                </a:solidFill>
                <a:latin typeface="新細明體" pitchFamily="18" charset="-120"/>
              </a:rPr>
              <a:t>：</a:t>
            </a:r>
          </a:p>
          <a:p>
            <a:pPr>
              <a:lnSpc>
                <a:spcPct val="160000"/>
              </a:lnSpc>
              <a:buFont typeface="Wingdings" pitchFamily="2" charset="2"/>
              <a:buNone/>
            </a:pPr>
            <a:r>
              <a:rPr lang="zh-TW" altLang="en-US" sz="2000" i="1" dirty="0" smtClean="0">
                <a:solidFill>
                  <a:srgbClr val="002060"/>
                </a:solidFill>
                <a:latin typeface="新細明體" pitchFamily="18" charset="-120"/>
              </a:rPr>
              <a:t>      </a:t>
            </a:r>
            <a:r>
              <a:rPr lang="en-US" altLang="zh-TW" sz="2000" i="1" dirty="0" smtClean="0">
                <a:solidFill>
                  <a:srgbClr val="002060"/>
                </a:solidFill>
                <a:latin typeface="新細明體" pitchFamily="18" charset="-120"/>
              </a:rPr>
              <a:t>Religion Indexes on CD-ROM </a:t>
            </a:r>
            <a:r>
              <a:rPr lang="en-US" altLang="zh-TW" sz="2000" dirty="0" smtClean="0">
                <a:solidFill>
                  <a:srgbClr val="002060"/>
                </a:solidFill>
                <a:latin typeface="新細明體" pitchFamily="18" charset="-120"/>
              </a:rPr>
              <a:t>or </a:t>
            </a:r>
            <a:r>
              <a:rPr lang="en-US" altLang="zh-TW" sz="2000" i="1" dirty="0" smtClean="0">
                <a:solidFill>
                  <a:srgbClr val="002060"/>
                </a:solidFill>
                <a:latin typeface="新細明體" pitchFamily="18" charset="-120"/>
              </a:rPr>
              <a:t>Religious and Theological Abstracts (R 6.TA) on CD-ROM.</a:t>
            </a:r>
            <a:r>
              <a:rPr lang="en-US" altLang="zh-TW" sz="2000" dirty="0" smtClean="0">
                <a:solidFill>
                  <a:srgbClr val="002060"/>
                </a:solidFill>
                <a:latin typeface="新細明體" pitchFamily="18" charset="-120"/>
              </a:rPr>
              <a:t> </a:t>
            </a:r>
          </a:p>
          <a:p>
            <a:endParaRPr lang="zh-TW" altLang="en-US" sz="2000" dirty="0"/>
          </a:p>
        </p:txBody>
      </p:sp>
      <p:sp>
        <p:nvSpPr>
          <p:cNvPr id="4" name="矩形 3"/>
          <p:cNvSpPr/>
          <p:nvPr/>
        </p:nvSpPr>
        <p:spPr>
          <a:xfrm>
            <a:off x="1142976" y="285728"/>
            <a:ext cx="6858048" cy="1323439"/>
          </a:xfrm>
          <a:prstGeom prst="rect">
            <a:avLst/>
          </a:prstGeom>
          <a:noFill/>
        </p:spPr>
        <p:txBody>
          <a:bodyPr wrap="squar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BIBLIOGRAPHIC  DATABASES</a:t>
            </a:r>
            <a:r>
              <a:rPr lang="zh-TW" altLang="en-US"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書目</a:t>
            </a:r>
            <a:r>
              <a:rPr lang="zh-TW" altLang="en-US" sz="4000" b="1" cap="none" spc="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資料庫 </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28596" y="1857364"/>
            <a:ext cx="8229600" cy="4525963"/>
          </a:xfrm>
        </p:spPr>
        <p:txBody>
          <a:bodyPr/>
          <a:lstStyle/>
          <a:p>
            <a:r>
              <a:rPr lang="zh-TW" altLang="en-US" sz="3000" dirty="0" smtClean="0">
                <a:solidFill>
                  <a:srgbClr val="002060"/>
                </a:solidFill>
                <a:latin typeface="+mn-ea"/>
              </a:rPr>
              <a:t>聖經研究包刮舊約和新約聖經，在宗教研究上催生了大量的電子出版物。</a:t>
            </a:r>
          </a:p>
          <a:p>
            <a:endParaRPr lang="zh-TW" altLang="en-US" sz="3000" dirty="0" smtClean="0">
              <a:solidFill>
                <a:srgbClr val="002060"/>
              </a:solidFill>
              <a:latin typeface="+mn-ea"/>
            </a:endParaRPr>
          </a:p>
          <a:p>
            <a:r>
              <a:rPr lang="zh-TW" altLang="en-US" sz="3000" dirty="0" smtClean="0">
                <a:solidFill>
                  <a:srgbClr val="002060"/>
                </a:solidFill>
                <a:latin typeface="+mn-ea"/>
              </a:rPr>
              <a:t>這些出版物包括，電子聖經、</a:t>
            </a:r>
            <a:r>
              <a:rPr lang="en-US" altLang="zh-TW" sz="3000" dirty="0" smtClean="0">
                <a:solidFill>
                  <a:srgbClr val="002060"/>
                </a:solidFill>
                <a:latin typeface="+mn-ea"/>
              </a:rPr>
              <a:t>CD - ROM</a:t>
            </a:r>
            <a:r>
              <a:rPr lang="zh-TW" altLang="en-US" sz="3000" dirty="0" smtClean="0">
                <a:solidFill>
                  <a:srgbClr val="002060"/>
                </a:solidFill>
                <a:latin typeface="+mn-ea"/>
              </a:rPr>
              <a:t>的聖經參考書、不同翻譯版本的聖經資料庫，和高度分析（語法，形態，句法）聖經原文（希伯來文、阿拉姆語、希臘語）資料庫。</a:t>
            </a:r>
          </a:p>
          <a:p>
            <a:endParaRPr lang="zh-TW" altLang="en-US" dirty="0"/>
          </a:p>
        </p:txBody>
      </p:sp>
      <p:sp>
        <p:nvSpPr>
          <p:cNvPr id="5" name="矩形 4"/>
          <p:cNvSpPr/>
          <p:nvPr/>
        </p:nvSpPr>
        <p:spPr>
          <a:xfrm>
            <a:off x="357158" y="285728"/>
            <a:ext cx="8286776" cy="1323439"/>
          </a:xfrm>
          <a:prstGeom prst="rect">
            <a:avLst/>
          </a:prstGeom>
          <a:noFill/>
        </p:spPr>
        <p:txBody>
          <a:bodyPr wrap="squar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BIBLICAL  STUDIES  </a:t>
            </a:r>
          </a:p>
          <a:p>
            <a:pPr algn="ctr"/>
            <a:r>
              <a:rPr lang="zh-TW" altLang="en-US"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聖經研究</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28596" y="1928802"/>
            <a:ext cx="8229600" cy="4525963"/>
          </a:xfrm>
        </p:spPr>
        <p:txBody>
          <a:bodyPr>
            <a:normAutofit fontScale="92500" lnSpcReduction="10000"/>
          </a:bodyPr>
          <a:lstStyle/>
          <a:p>
            <a:r>
              <a:rPr lang="zh-TW" altLang="en-US" dirty="0" smtClean="0">
                <a:solidFill>
                  <a:srgbClr val="002060"/>
                </a:solidFill>
                <a:latin typeface="+mn-ea"/>
              </a:rPr>
              <a:t>原始正文：認為是舊約和新約聖經</a:t>
            </a:r>
          </a:p>
          <a:p>
            <a:pPr>
              <a:buNone/>
            </a:pPr>
            <a:endParaRPr lang="zh-TW" altLang="en-US" dirty="0" smtClean="0">
              <a:solidFill>
                <a:srgbClr val="002060"/>
              </a:solidFill>
              <a:latin typeface="+mn-ea"/>
            </a:endParaRPr>
          </a:p>
          <a:p>
            <a:r>
              <a:rPr lang="zh-TW" altLang="en-US" dirty="0" smtClean="0">
                <a:solidFill>
                  <a:srgbClr val="002060"/>
                </a:solidFill>
                <a:latin typeface="+mn-ea"/>
              </a:rPr>
              <a:t>我們今天所謂的嚴謹的版本</a:t>
            </a:r>
            <a:r>
              <a:rPr lang="en-US" altLang="zh-TW" dirty="0" smtClean="0">
                <a:solidFill>
                  <a:srgbClr val="002060"/>
                </a:solidFill>
                <a:latin typeface="+mn-ea"/>
              </a:rPr>
              <a:t>(</a:t>
            </a:r>
            <a:r>
              <a:rPr lang="zh-TW" altLang="en-US" dirty="0" smtClean="0">
                <a:solidFill>
                  <a:srgbClr val="002060"/>
                </a:solidFill>
                <a:latin typeface="+mn-ea"/>
              </a:rPr>
              <a:t>希伯來文聖經和希臘新約聖經</a:t>
            </a:r>
            <a:r>
              <a:rPr lang="en-US" altLang="zh-TW" dirty="0" smtClean="0">
                <a:solidFill>
                  <a:srgbClr val="002060"/>
                </a:solidFill>
                <a:latin typeface="+mn-ea"/>
              </a:rPr>
              <a:t>)</a:t>
            </a:r>
            <a:r>
              <a:rPr lang="zh-TW" altLang="en-US" dirty="0" smtClean="0">
                <a:solidFill>
                  <a:srgbClr val="002060"/>
                </a:solidFill>
                <a:latin typeface="+mn-ea"/>
              </a:rPr>
              <a:t>是由好幾百年來的許多學者所創建</a:t>
            </a:r>
          </a:p>
          <a:p>
            <a:endParaRPr lang="zh-TW" altLang="en-US" dirty="0" smtClean="0">
              <a:solidFill>
                <a:srgbClr val="002060"/>
              </a:solidFill>
              <a:latin typeface="+mn-ea"/>
            </a:endParaRPr>
          </a:p>
          <a:p>
            <a:r>
              <a:rPr lang="zh-TW" altLang="en-US" dirty="0" smtClean="0">
                <a:solidFill>
                  <a:srgbClr val="002060"/>
                </a:solidFill>
                <a:latin typeface="+mn-ea"/>
              </a:rPr>
              <a:t>使用半科學的方法來考證，學者重建了他們認為可能是最早書面形式的聖經文本 </a:t>
            </a:r>
            <a:r>
              <a:rPr lang="en-US" altLang="zh-TW" dirty="0" smtClean="0">
                <a:solidFill>
                  <a:srgbClr val="002060"/>
                </a:solidFill>
                <a:latin typeface="+mn-ea"/>
              </a:rPr>
              <a:t>(</a:t>
            </a:r>
            <a:r>
              <a:rPr lang="zh-TW" altLang="en-US" dirty="0" smtClean="0">
                <a:solidFill>
                  <a:srgbClr val="002060"/>
                </a:solidFill>
                <a:latin typeface="+mn-ea"/>
              </a:rPr>
              <a:t>沒有太多的探究在口頭傳達或手寫在日期上早於的編寫</a:t>
            </a:r>
            <a:r>
              <a:rPr lang="en-US" altLang="zh-TW" dirty="0" smtClean="0">
                <a:solidFill>
                  <a:srgbClr val="002060"/>
                </a:solidFill>
                <a:latin typeface="+mn-ea"/>
              </a:rPr>
              <a:t>)</a:t>
            </a:r>
          </a:p>
          <a:p>
            <a:endParaRPr lang="zh-TW" altLang="en-US" dirty="0"/>
          </a:p>
        </p:txBody>
      </p:sp>
      <p:sp>
        <p:nvSpPr>
          <p:cNvPr id="4" name="矩形 3"/>
          <p:cNvSpPr/>
          <p:nvPr/>
        </p:nvSpPr>
        <p:spPr>
          <a:xfrm>
            <a:off x="857224" y="214290"/>
            <a:ext cx="7572428" cy="1323439"/>
          </a:xfrm>
          <a:prstGeom prst="rect">
            <a:avLst/>
          </a:prstGeom>
          <a:noFill/>
        </p:spPr>
        <p:txBody>
          <a:bodyPr wrap="squar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Recovering the Ancient Text</a:t>
            </a:r>
            <a:r>
              <a:rPr lang="zh-TW" altLang="en-US"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endPar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pPr algn="ctr"/>
            <a:r>
              <a:rPr lang="zh-TW" altLang="en-US" sz="4000" b="1" cap="none" spc="0" dirty="0" smtClean="0">
                <a:ln w="10541" cmpd="sng">
                  <a:solidFill>
                    <a:schemeClr val="accent1">
                      <a:shade val="88000"/>
                      <a:satMod val="110000"/>
                    </a:schemeClr>
                  </a:solidFill>
                  <a:prstDash val="solid"/>
                </a:ln>
                <a:solidFill>
                  <a:srgbClr val="002060"/>
                </a:solidFill>
                <a:effectLst/>
              </a:rPr>
              <a:t>恢復古文字 </a:t>
            </a:r>
            <a:endParaRPr lang="zh-TW" altLang="en-US" sz="4000" b="1" cap="none" spc="0" dirty="0">
              <a:ln w="10541" cmpd="sng">
                <a:solidFill>
                  <a:schemeClr val="accent1">
                    <a:shade val="88000"/>
                    <a:satMod val="110000"/>
                  </a:schemeClr>
                </a:solidFill>
                <a:prstDash val="solid"/>
              </a:ln>
              <a:solidFill>
                <a:srgbClr val="002060"/>
              </a:solidFill>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00034" y="214290"/>
            <a:ext cx="8229600" cy="939784"/>
          </a:xfrm>
        </p:spPr>
        <p:txBody>
          <a:bodyPr>
            <a:normAutofit/>
          </a:bodyPr>
          <a:lstStyle/>
          <a:p>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Recovering the Ancient Text</a:t>
            </a:r>
            <a:endParaRPr lang="zh-TW" altLang="en-US" sz="4000" dirty="0"/>
          </a:p>
        </p:txBody>
      </p:sp>
      <p:sp>
        <p:nvSpPr>
          <p:cNvPr id="3" name="內容版面配置區 2"/>
          <p:cNvSpPr>
            <a:spLocks noGrp="1"/>
          </p:cNvSpPr>
          <p:nvPr>
            <p:ph idx="1"/>
          </p:nvPr>
        </p:nvSpPr>
        <p:spPr/>
        <p:txBody>
          <a:bodyPr>
            <a:normAutofit/>
          </a:bodyPr>
          <a:lstStyle/>
          <a:p>
            <a:r>
              <a:rPr lang="zh-TW" altLang="en-US" sz="2800" dirty="0" smtClean="0">
                <a:solidFill>
                  <a:srgbClr val="002060"/>
                </a:solidFill>
                <a:latin typeface="+mn-ea"/>
              </a:rPr>
              <a:t>現存的數萬手稿和片段有很多錯誤的介紹，因為抄寫錯誤和神學主旨的校訂。</a:t>
            </a:r>
          </a:p>
          <a:p>
            <a:endParaRPr lang="zh-TW" altLang="en-US" sz="2800" dirty="0" smtClean="0">
              <a:solidFill>
                <a:srgbClr val="002060"/>
              </a:solidFill>
              <a:latin typeface="+mn-ea"/>
            </a:endParaRPr>
          </a:p>
          <a:p>
            <a:r>
              <a:rPr lang="zh-TW" altLang="en-US" sz="2800" dirty="0" smtClean="0">
                <a:solidFill>
                  <a:srgbClr val="002060"/>
                </a:solidFill>
                <a:latin typeface="+mn-ea"/>
              </a:rPr>
              <a:t>在今日最廣為被接受的希伯來文聖經版本是</a:t>
            </a:r>
            <a:r>
              <a:rPr lang="en-US" altLang="zh-TW" sz="2800" dirty="0" smtClean="0">
                <a:solidFill>
                  <a:srgbClr val="002060"/>
                </a:solidFill>
                <a:latin typeface="+mn-ea"/>
              </a:rPr>
              <a:t>the </a:t>
            </a:r>
            <a:r>
              <a:rPr lang="en-US" altLang="zh-TW" sz="2800" dirty="0" err="1" smtClean="0">
                <a:solidFill>
                  <a:srgbClr val="002060"/>
                </a:solidFill>
                <a:latin typeface="+mn-ea"/>
              </a:rPr>
              <a:t>Biblia</a:t>
            </a:r>
            <a:r>
              <a:rPr lang="en-US" altLang="zh-TW" sz="2800" dirty="0" smtClean="0">
                <a:solidFill>
                  <a:srgbClr val="002060"/>
                </a:solidFill>
                <a:latin typeface="+mn-ea"/>
              </a:rPr>
              <a:t> </a:t>
            </a:r>
            <a:r>
              <a:rPr lang="en-US" altLang="zh-TW" sz="2800" dirty="0" err="1" smtClean="0">
                <a:solidFill>
                  <a:srgbClr val="002060"/>
                </a:solidFill>
                <a:latin typeface="+mn-ea"/>
              </a:rPr>
              <a:t>Hebraica</a:t>
            </a:r>
            <a:r>
              <a:rPr lang="en-US" altLang="zh-TW" sz="2800" dirty="0" smtClean="0">
                <a:solidFill>
                  <a:srgbClr val="002060"/>
                </a:solidFill>
                <a:latin typeface="+mn-ea"/>
              </a:rPr>
              <a:t> </a:t>
            </a:r>
            <a:r>
              <a:rPr lang="en-US" altLang="zh-TW" sz="2800" dirty="0" err="1" smtClean="0">
                <a:solidFill>
                  <a:srgbClr val="002060"/>
                </a:solidFill>
                <a:latin typeface="+mn-ea"/>
              </a:rPr>
              <a:t>Stuttgartensia</a:t>
            </a:r>
            <a:r>
              <a:rPr lang="en-US" altLang="zh-TW" sz="2800" dirty="0" smtClean="0">
                <a:solidFill>
                  <a:srgbClr val="002060"/>
                </a:solidFill>
                <a:latin typeface="+mn-ea"/>
              </a:rPr>
              <a:t> (BHS).</a:t>
            </a:r>
          </a:p>
          <a:p>
            <a:endParaRPr lang="en-US" altLang="zh-TW" sz="2800" dirty="0" smtClean="0">
              <a:solidFill>
                <a:srgbClr val="002060"/>
              </a:solidFill>
              <a:latin typeface="+mn-ea"/>
            </a:endParaRPr>
          </a:p>
          <a:p>
            <a:r>
              <a:rPr lang="zh-TW" altLang="en-US" sz="2800" dirty="0" smtClean="0">
                <a:solidFill>
                  <a:srgbClr val="002060"/>
                </a:solidFill>
                <a:latin typeface="+mn-ea"/>
              </a:rPr>
              <a:t>現存最古老的馬所拉抄本（</a:t>
            </a:r>
            <a:r>
              <a:rPr lang="en-US" altLang="zh-TW" sz="2800" dirty="0" err="1" smtClean="0">
                <a:solidFill>
                  <a:srgbClr val="002060"/>
                </a:solidFill>
                <a:latin typeface="+mn-ea"/>
              </a:rPr>
              <a:t>Masoretic</a:t>
            </a:r>
            <a:r>
              <a:rPr lang="en-US" altLang="zh-TW" sz="2800" dirty="0" smtClean="0">
                <a:solidFill>
                  <a:srgbClr val="002060"/>
                </a:solidFill>
                <a:latin typeface="+mn-ea"/>
              </a:rPr>
              <a:t> Text</a:t>
            </a:r>
            <a:r>
              <a:rPr lang="zh-TW" altLang="en-US" sz="2800" dirty="0" smtClean="0">
                <a:solidFill>
                  <a:srgbClr val="002060"/>
                </a:solidFill>
                <a:latin typeface="+mn-ea"/>
              </a:rPr>
              <a:t>）手稿是來自十世紀的行政官，雖然比較老舊，但還是很準確。</a:t>
            </a:r>
          </a:p>
          <a:p>
            <a:endParaRPr lang="zh-TW"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lnSpcReduction="10000"/>
          </a:bodyPr>
          <a:lstStyle/>
          <a:p>
            <a:pPr>
              <a:buNone/>
            </a:pPr>
            <a:r>
              <a:rPr lang="en-US" altLang="zh-TW" b="1" dirty="0" smtClean="0">
                <a:solidFill>
                  <a:srgbClr val="002060"/>
                </a:solidFill>
                <a:latin typeface="+mj-ea"/>
                <a:ea typeface="+mj-ea"/>
              </a:rPr>
              <a:t>e-Bibles</a:t>
            </a:r>
          </a:p>
          <a:p>
            <a:r>
              <a:rPr lang="zh-TW" altLang="zh-TW" dirty="0" smtClean="0">
                <a:solidFill>
                  <a:srgbClr val="002060"/>
                </a:solidFill>
                <a:latin typeface="+mn-ea"/>
              </a:rPr>
              <a:t>就是</a:t>
            </a:r>
            <a:r>
              <a:rPr lang="zh-TW" altLang="zh-TW" b="1" dirty="0" smtClean="0">
                <a:solidFill>
                  <a:schemeClr val="accent6">
                    <a:lumMod val="75000"/>
                  </a:schemeClr>
                </a:solidFill>
                <a:latin typeface="+mn-ea"/>
              </a:rPr>
              <a:t>電子化的聖經</a:t>
            </a:r>
            <a:r>
              <a:rPr lang="zh-TW" altLang="zh-TW" dirty="0" smtClean="0">
                <a:solidFill>
                  <a:srgbClr val="002060"/>
                </a:solidFill>
                <a:latin typeface="+mn-ea"/>
              </a:rPr>
              <a:t>。</a:t>
            </a:r>
            <a:endParaRPr lang="en-US" altLang="zh-TW" dirty="0" smtClean="0">
              <a:solidFill>
                <a:srgbClr val="002060"/>
              </a:solidFill>
              <a:latin typeface="+mn-ea"/>
            </a:endParaRPr>
          </a:p>
          <a:p>
            <a:pPr>
              <a:buNone/>
            </a:pPr>
            <a:r>
              <a:rPr lang="zh-TW" altLang="en-US" dirty="0">
                <a:solidFill>
                  <a:srgbClr val="002060"/>
                </a:solidFill>
                <a:latin typeface="+mn-ea"/>
              </a:rPr>
              <a:t> </a:t>
            </a:r>
            <a:r>
              <a:rPr lang="zh-TW" altLang="en-US" dirty="0" smtClean="0">
                <a:solidFill>
                  <a:srgbClr val="002060"/>
                </a:solidFill>
                <a:latin typeface="+mn-ea"/>
              </a:rPr>
              <a:t>   </a:t>
            </a:r>
            <a:r>
              <a:rPr lang="zh-TW" altLang="zh-TW" dirty="0" smtClean="0">
                <a:solidFill>
                  <a:srgbClr val="002060"/>
                </a:solidFill>
                <a:latin typeface="+mn-ea"/>
              </a:rPr>
              <a:t>由於經費低廉使其融入教會辦公室，圖書館，家庭，和學者的工作站。</a:t>
            </a:r>
            <a:endParaRPr lang="en-US" altLang="zh-TW" dirty="0" smtClean="0">
              <a:solidFill>
                <a:srgbClr val="002060"/>
              </a:solidFill>
              <a:latin typeface="+mn-ea"/>
            </a:endParaRPr>
          </a:p>
          <a:p>
            <a:r>
              <a:rPr lang="zh-TW" altLang="zh-TW" dirty="0" smtClean="0">
                <a:solidFill>
                  <a:srgbClr val="002060"/>
                </a:solidFill>
                <a:latin typeface="+mn-ea"/>
              </a:rPr>
              <a:t>在市場上做出</a:t>
            </a:r>
            <a:r>
              <a:rPr lang="zh-TW" altLang="en-US" dirty="0" smtClean="0">
                <a:solidFill>
                  <a:srgbClr val="002060"/>
                </a:solidFill>
                <a:latin typeface="+mn-ea"/>
              </a:rPr>
              <a:t>好</a:t>
            </a:r>
            <a:r>
              <a:rPr lang="zh-TW" altLang="zh-TW" dirty="0" smtClean="0">
                <a:solidFill>
                  <a:srgbClr val="002060"/>
                </a:solidFill>
                <a:latin typeface="+mn-ea"/>
              </a:rPr>
              <a:t>幾個不同的英語翻譯的聖經可供選擇，包括國王詹姆斯版本，新的國際版本和修訂標準版。</a:t>
            </a:r>
            <a:endParaRPr lang="en-US" altLang="zh-TW" dirty="0" smtClean="0">
              <a:solidFill>
                <a:srgbClr val="002060"/>
              </a:solidFill>
              <a:latin typeface="+mn-ea"/>
            </a:endParaRPr>
          </a:p>
          <a:p>
            <a:r>
              <a:rPr lang="zh-TW" altLang="zh-TW" dirty="0" smtClean="0">
                <a:solidFill>
                  <a:srgbClr val="002060"/>
                </a:solidFill>
                <a:latin typeface="+mn-ea"/>
              </a:rPr>
              <a:t>其中的某些程序可以兩個或更多的屏幕窗口的不同的翻譯同時進行。</a:t>
            </a:r>
          </a:p>
          <a:p>
            <a:endParaRPr lang="zh-TW" altLang="en-US" dirty="0"/>
          </a:p>
        </p:txBody>
      </p:sp>
      <p:sp>
        <p:nvSpPr>
          <p:cNvPr id="4" name="矩形 3"/>
          <p:cNvSpPr/>
          <p:nvPr/>
        </p:nvSpPr>
        <p:spPr>
          <a:xfrm>
            <a:off x="1571604" y="214290"/>
            <a:ext cx="6225742" cy="707886"/>
          </a:xfrm>
          <a:prstGeom prst="rect">
            <a:avLst/>
          </a:prstGeom>
          <a:noFill/>
        </p:spPr>
        <p:txBody>
          <a:bodyPr wrap="none" lIns="91440" tIns="45720" rIns="91440" bIns="45720">
            <a:spAutoFit/>
          </a:bodyPr>
          <a:lstStyle/>
          <a:p>
            <a:pPr algn="ctr"/>
            <a:r>
              <a:rPr lang="en-US" altLang="zh-TW"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Microcomputer-based Bible</a:t>
            </a:r>
            <a:r>
              <a:rPr lang="zh-TW" altLang="en-US" sz="4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endParaRPr lang="zh-TW" altLang="en-US" sz="4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宣紙">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1810</Words>
  <Application>Microsoft Office PowerPoint</Application>
  <PresentationFormat>如螢幕大小 (4:3)</PresentationFormat>
  <Paragraphs>166</Paragraphs>
  <Slides>29</Slides>
  <Notes>0</Notes>
  <HiddenSlides>0</HiddenSlides>
  <MMClips>0</MMClips>
  <ScaleCrop>false</ScaleCrop>
  <HeadingPairs>
    <vt:vector size="4" baseType="variant">
      <vt:variant>
        <vt:lpstr>佈景主題</vt:lpstr>
      </vt:variant>
      <vt:variant>
        <vt:i4>1</vt:i4>
      </vt:variant>
      <vt:variant>
        <vt:lpstr>投影片標題</vt:lpstr>
      </vt:variant>
      <vt:variant>
        <vt:i4>29</vt:i4>
      </vt:variant>
    </vt:vector>
  </HeadingPairs>
  <TitlesOfParts>
    <vt:vector size="30" baseType="lpstr">
      <vt:lpstr>Office 佈景主題</vt:lpstr>
      <vt:lpstr>宗教研究和電子資源:圖書館員的看法</vt:lpstr>
      <vt:lpstr>投影片 2</vt:lpstr>
      <vt:lpstr>投影片 3</vt:lpstr>
      <vt:lpstr>INTRODUCTION</vt:lpstr>
      <vt:lpstr>投影片 5</vt:lpstr>
      <vt:lpstr>投影片 6</vt:lpstr>
      <vt:lpstr>投影片 7</vt:lpstr>
      <vt:lpstr>Recovering the Ancient Text</vt:lpstr>
      <vt:lpstr>投影片 9</vt:lpstr>
      <vt:lpstr>e-Bibles</vt:lpstr>
      <vt:lpstr>投影片 11</vt:lpstr>
      <vt:lpstr>投影片 12</vt:lpstr>
      <vt:lpstr>投影片 13</vt:lpstr>
      <vt:lpstr>投影片 14</vt:lpstr>
      <vt:lpstr>投影片 15</vt:lpstr>
      <vt:lpstr>投影片 16</vt:lpstr>
      <vt:lpstr>投影片 17</vt:lpstr>
      <vt:lpstr>PATRISTIC  神父學</vt:lpstr>
      <vt:lpstr>投影片 19</vt:lpstr>
      <vt:lpstr>投影片 20</vt:lpstr>
      <vt:lpstr>投影片 21</vt:lpstr>
      <vt:lpstr>投影片 22</vt:lpstr>
      <vt:lpstr>投影片 23</vt:lpstr>
      <vt:lpstr>投影片 24</vt:lpstr>
      <vt:lpstr>投影片 25</vt:lpstr>
      <vt:lpstr>投影片 26</vt:lpstr>
      <vt:lpstr>投影片 27</vt:lpstr>
      <vt:lpstr>投影片 28</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宗教研究和電子資源:圖書館員的看法</dc:title>
  <dc:creator>顯B</dc:creator>
  <cp:lastModifiedBy>宜庭</cp:lastModifiedBy>
  <cp:revision>19</cp:revision>
  <dcterms:created xsi:type="dcterms:W3CDTF">2010-12-06T02:07:08Z</dcterms:created>
  <dcterms:modified xsi:type="dcterms:W3CDTF">2010-12-07T10:30:24Z</dcterms:modified>
</cp:coreProperties>
</file>