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2" r:id="rId3"/>
    <p:sldId id="257" r:id="rId4"/>
    <p:sldId id="258" r:id="rId5"/>
    <p:sldId id="263" r:id="rId6"/>
    <p:sldId id="264" r:id="rId7"/>
    <p:sldId id="265" r:id="rId8"/>
    <p:sldId id="270" r:id="rId9"/>
    <p:sldId id="268" r:id="rId10"/>
    <p:sldId id="269" r:id="rId11"/>
    <p:sldId id="267" r:id="rId12"/>
    <p:sldId id="262" r:id="rId13"/>
    <p:sldId id="271" r:id="rId14"/>
    <p:sldId id="259" r:id="rId15"/>
    <p:sldId id="273" r:id="rId16"/>
    <p:sldId id="276" r:id="rId17"/>
    <p:sldId id="274" r:id="rId18"/>
    <p:sldId id="275" r:id="rId19"/>
    <p:sldId id="260" r:id="rId20"/>
    <p:sldId id="26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03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C0B145-7C5F-48C0-BB97-6A527E1CCA53}" type="datetimeFigureOut">
              <a:rPr lang="en-US" smtClean="0"/>
              <a:pPr/>
              <a:t>4/15/2010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9D238B-91D3-4AA6-AE74-4FBE9AC9D56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F9D238B-91D3-4AA6-AE74-4FBE9AC9D563}"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9D238B-91D3-4AA6-AE74-4FBE9AC9D563}"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F9D238B-91D3-4AA6-AE74-4FBE9AC9D563}"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我的博士論文</a:t>
            </a:r>
            <a:endParaRPr lang="en-US" altLang="zh-TW" dirty="0" smtClean="0"/>
          </a:p>
        </p:txBody>
      </p:sp>
      <p:sp>
        <p:nvSpPr>
          <p:cNvPr id="4" name="Slide Number Placeholder 3"/>
          <p:cNvSpPr>
            <a:spLocks noGrp="1"/>
          </p:cNvSpPr>
          <p:nvPr>
            <p:ph type="sldNum" sz="quarter" idx="10"/>
          </p:nvPr>
        </p:nvSpPr>
        <p:spPr/>
        <p:txBody>
          <a:bodyPr/>
          <a:lstStyle/>
          <a:p>
            <a:fld id="{DF9D238B-91D3-4AA6-AE74-4FBE9AC9D563}"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9D238B-91D3-4AA6-AE74-4FBE9AC9D563}"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9D238B-91D3-4AA6-AE74-4FBE9AC9D563}"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F9D238B-91D3-4AA6-AE74-4FBE9AC9D563}"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9D238B-91D3-4AA6-AE74-4FBE9AC9D563}"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ltLang="zh-TW" dirty="0" smtClean="0"/>
          </a:p>
        </p:txBody>
      </p:sp>
      <p:sp>
        <p:nvSpPr>
          <p:cNvPr id="4" name="Slide Number Placeholder 3"/>
          <p:cNvSpPr>
            <a:spLocks noGrp="1"/>
          </p:cNvSpPr>
          <p:nvPr>
            <p:ph type="sldNum" sz="quarter" idx="10"/>
          </p:nvPr>
        </p:nvSpPr>
        <p:spPr/>
        <p:txBody>
          <a:bodyPr/>
          <a:lstStyle/>
          <a:p>
            <a:fld id="{DF9D238B-91D3-4AA6-AE74-4FBE9AC9D563}"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9D238B-91D3-4AA6-AE74-4FBE9AC9D563}"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37F4EC-26F0-45B9-AC00-458B049943A1}" type="datetimeFigureOut">
              <a:rPr lang="en-US" smtClean="0"/>
              <a:pPr/>
              <a:t>4/15/2010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6F8E5-8491-4A29-A0F3-1494B950C1D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37F4EC-26F0-45B9-AC00-458B049943A1}" type="datetimeFigureOut">
              <a:rPr lang="en-US" smtClean="0"/>
              <a:pPr/>
              <a:t>4/15/2010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6F8E5-8491-4A29-A0F3-1494B950C1D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37F4EC-26F0-45B9-AC00-458B049943A1}" type="datetimeFigureOut">
              <a:rPr lang="en-US" smtClean="0"/>
              <a:pPr/>
              <a:t>4/15/2010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6F8E5-8491-4A29-A0F3-1494B950C1D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37F4EC-26F0-45B9-AC00-458B049943A1}" type="datetimeFigureOut">
              <a:rPr lang="en-US" smtClean="0"/>
              <a:pPr/>
              <a:t>4/15/2010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6F8E5-8491-4A29-A0F3-1494B950C1D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37F4EC-26F0-45B9-AC00-458B049943A1}" type="datetimeFigureOut">
              <a:rPr lang="en-US" smtClean="0"/>
              <a:pPr/>
              <a:t>4/15/2010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6F8E5-8491-4A29-A0F3-1494B950C1D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37F4EC-26F0-45B9-AC00-458B049943A1}" type="datetimeFigureOut">
              <a:rPr lang="en-US" smtClean="0"/>
              <a:pPr/>
              <a:t>4/15/2010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56F8E5-8491-4A29-A0F3-1494B950C1D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37F4EC-26F0-45B9-AC00-458B049943A1}" type="datetimeFigureOut">
              <a:rPr lang="en-US" smtClean="0"/>
              <a:pPr/>
              <a:t>4/15/2010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56F8E5-8491-4A29-A0F3-1494B950C1D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37F4EC-26F0-45B9-AC00-458B049943A1}" type="datetimeFigureOut">
              <a:rPr lang="en-US" smtClean="0"/>
              <a:pPr/>
              <a:t>4/15/2010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56F8E5-8491-4A29-A0F3-1494B950C1D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37F4EC-26F0-45B9-AC00-458B049943A1}" type="datetimeFigureOut">
              <a:rPr lang="en-US" smtClean="0"/>
              <a:pPr/>
              <a:t>4/15/2010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56F8E5-8491-4A29-A0F3-1494B950C1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37F4EC-26F0-45B9-AC00-458B049943A1}" type="datetimeFigureOut">
              <a:rPr lang="en-US" smtClean="0"/>
              <a:pPr/>
              <a:t>4/15/2010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56F8E5-8491-4A29-A0F3-1494B950C1D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37F4EC-26F0-45B9-AC00-458B049943A1}" type="datetimeFigureOut">
              <a:rPr lang="en-US" smtClean="0"/>
              <a:pPr/>
              <a:t>4/15/2010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56F8E5-8491-4A29-A0F3-1494B950C1D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37F4EC-26F0-45B9-AC00-458B049943A1}" type="datetimeFigureOut">
              <a:rPr lang="en-US" smtClean="0"/>
              <a:pPr/>
              <a:t>4/15/2010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6F8E5-8491-4A29-A0F3-1494B950C1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hyperlink" Target="http://www.essential-architecture.com/IMAGES/Maison_Bequette-Ribault.jpg" TargetMode="Externa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hyperlink" Target="http://en.wikipedia.org/wiki/File:FallingwaterWright.jp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greatbuildings.com/"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17.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1"/>
            <a:ext cx="7772400" cy="2533650"/>
          </a:xfrm>
        </p:spPr>
        <p:txBody>
          <a:bodyPr>
            <a:normAutofit/>
          </a:bodyPr>
          <a:lstStyle/>
          <a:p>
            <a:r>
              <a:rPr lang="en-US" altLang="zh-TW" sz="3600" dirty="0" smtClean="0"/>
              <a:t>Learning from Architecture-- </a:t>
            </a:r>
            <a:r>
              <a:rPr lang="en-US" sz="3200" dirty="0" smtClean="0"/>
              <a:t/>
            </a:r>
            <a:br>
              <a:rPr lang="en-US" sz="3200" dirty="0" smtClean="0"/>
            </a:br>
            <a:r>
              <a:rPr lang="en-US" sz="2800" dirty="0" smtClean="0"/>
              <a:t>Information inquiry on architectural history</a:t>
            </a:r>
            <a:r>
              <a:rPr lang="en-US" sz="3200" dirty="0" smtClean="0"/>
              <a:t> </a:t>
            </a:r>
            <a:endParaRPr lang="en-US" sz="3200" dirty="0"/>
          </a:p>
        </p:txBody>
      </p:sp>
      <p:sp>
        <p:nvSpPr>
          <p:cNvPr id="3" name="Subtitle 2"/>
          <p:cNvSpPr>
            <a:spLocks noGrp="1"/>
          </p:cNvSpPr>
          <p:nvPr>
            <p:ph type="subTitle" idx="1"/>
          </p:nvPr>
        </p:nvSpPr>
        <p:spPr>
          <a:xfrm>
            <a:off x="1371600" y="4648200"/>
            <a:ext cx="6400800" cy="990600"/>
          </a:xfrm>
        </p:spPr>
        <p:txBody>
          <a:bodyPr>
            <a:normAutofit/>
          </a:bodyPr>
          <a:lstStyle/>
          <a:p>
            <a:r>
              <a:rPr lang="en-US" sz="2000" dirty="0" smtClean="0"/>
              <a:t>Chen-</a:t>
            </a:r>
            <a:r>
              <a:rPr lang="en-US" sz="2000" dirty="0" err="1" smtClean="0"/>
              <a:t>shan</a:t>
            </a:r>
            <a:r>
              <a:rPr lang="en-US" sz="2000" dirty="0" smtClean="0"/>
              <a:t> Wang</a:t>
            </a:r>
          </a:p>
          <a:p>
            <a:r>
              <a:rPr lang="en-US" sz="2000" dirty="0" smtClean="0"/>
              <a:t>University of Pennsylvania</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amil-Wu_460"/>
          <p:cNvPicPr>
            <a:picLocks noChangeAspect="1" noChangeArrowheads="1"/>
          </p:cNvPicPr>
          <p:nvPr/>
        </p:nvPicPr>
        <p:blipFill>
          <a:blip r:embed="rId3" cstate="print"/>
          <a:srcRect/>
          <a:stretch>
            <a:fillRect/>
          </a:stretch>
        </p:blipFill>
        <p:spPr bwMode="auto">
          <a:xfrm>
            <a:off x="0" y="3124200"/>
            <a:ext cx="9086964" cy="2667000"/>
          </a:xfrm>
          <a:prstGeom prst="rect">
            <a:avLst/>
          </a:prstGeom>
          <a:noFill/>
          <a:ln w="9525">
            <a:noFill/>
            <a:miter lim="800000"/>
            <a:headEnd/>
            <a:tailEnd/>
          </a:ln>
        </p:spPr>
      </p:pic>
      <p:sp>
        <p:nvSpPr>
          <p:cNvPr id="5" name="TextBox 4"/>
          <p:cNvSpPr txBox="1"/>
          <p:nvPr/>
        </p:nvSpPr>
        <p:spPr>
          <a:xfrm>
            <a:off x="0" y="152400"/>
            <a:ext cx="9144000" cy="2677656"/>
          </a:xfrm>
          <a:prstGeom prst="rect">
            <a:avLst/>
          </a:prstGeom>
          <a:noFill/>
        </p:spPr>
        <p:txBody>
          <a:bodyPr wrap="square" rtlCol="0">
            <a:spAutoFit/>
          </a:bodyPr>
          <a:lstStyle/>
          <a:p>
            <a:r>
              <a:rPr lang="en-US" dirty="0" smtClean="0"/>
              <a:t>“Obeisance to Hara (</a:t>
            </a:r>
            <a:r>
              <a:rPr lang="en-US" dirty="0" err="1" smtClean="0"/>
              <a:t>Śiva</a:t>
            </a:r>
            <a:r>
              <a:rPr lang="en-US" dirty="0" smtClean="0"/>
              <a:t>). Let there be prosperity! On the day (having) the </a:t>
            </a:r>
            <a:r>
              <a:rPr lang="en-US" dirty="0" err="1" smtClean="0"/>
              <a:t>Chitrā</a:t>
            </a:r>
            <a:r>
              <a:rPr lang="en-US" dirty="0" smtClean="0"/>
              <a:t> (asterism) in the month of </a:t>
            </a:r>
            <a:r>
              <a:rPr lang="en-US" dirty="0" err="1" smtClean="0"/>
              <a:t>Chittirai</a:t>
            </a:r>
            <a:r>
              <a:rPr lang="en-US" dirty="0" smtClean="0"/>
              <a:t> of the </a:t>
            </a:r>
            <a:r>
              <a:rPr lang="en-US" dirty="0" err="1" smtClean="0"/>
              <a:t>Śaka</a:t>
            </a:r>
            <a:r>
              <a:rPr lang="en-US" dirty="0" smtClean="0"/>
              <a:t> Year 1203 (April 5, 1281), the </a:t>
            </a:r>
            <a:r>
              <a:rPr lang="en-US" dirty="0" err="1" smtClean="0"/>
              <a:t>Tavachehakkaravarttigaļ</a:t>
            </a:r>
            <a:r>
              <a:rPr lang="en-US" dirty="0" smtClean="0"/>
              <a:t> alias </a:t>
            </a:r>
            <a:r>
              <a:rPr lang="en-US" dirty="0" err="1" smtClean="0"/>
              <a:t>Sambandhap-perumāļ</a:t>
            </a:r>
            <a:r>
              <a:rPr lang="en-US" dirty="0" smtClean="0"/>
              <a:t> caused, in accordance with the </a:t>
            </a:r>
            <a:r>
              <a:rPr lang="en-US" i="1" dirty="0" err="1" smtClean="0"/>
              <a:t>firman</a:t>
            </a:r>
            <a:r>
              <a:rPr lang="en-US" dirty="0" smtClean="0"/>
              <a:t> of </a:t>
            </a:r>
            <a:r>
              <a:rPr lang="en-US" dirty="0" err="1" smtClean="0"/>
              <a:t>Chekachai-Khān</a:t>
            </a:r>
            <a:r>
              <a:rPr lang="en-US" dirty="0" smtClean="0"/>
              <a:t>, to be graciously installed the God </a:t>
            </a:r>
            <a:r>
              <a:rPr lang="en-US" dirty="0" err="1" smtClean="0"/>
              <a:t>Udaiyār</a:t>
            </a:r>
            <a:r>
              <a:rPr lang="en-US" dirty="0" smtClean="0"/>
              <a:t> </a:t>
            </a:r>
            <a:r>
              <a:rPr lang="en-US" dirty="0" err="1" smtClean="0"/>
              <a:t>Tirukkadalīśvaram</a:t>
            </a:r>
            <a:r>
              <a:rPr lang="en-US" dirty="0" smtClean="0"/>
              <a:t> </a:t>
            </a:r>
            <a:r>
              <a:rPr lang="en-US" dirty="0" err="1" smtClean="0"/>
              <a:t>Udaiya-nāyinār</a:t>
            </a:r>
            <a:r>
              <a:rPr lang="en-US" dirty="0" smtClean="0"/>
              <a:t>, for the welfare of the illustrious body of the illustrious </a:t>
            </a:r>
            <a:r>
              <a:rPr lang="en-US" dirty="0" err="1" smtClean="0"/>
              <a:t>Chekachai</a:t>
            </a:r>
            <a:r>
              <a:rPr lang="en-US" dirty="0" smtClean="0"/>
              <a:t> </a:t>
            </a:r>
            <a:r>
              <a:rPr lang="en-US" dirty="0" err="1" smtClean="0"/>
              <a:t>Khān</a:t>
            </a:r>
            <a:r>
              <a:rPr lang="en-US" dirty="0" smtClean="0"/>
              <a:t>.” According to </a:t>
            </a:r>
            <a:r>
              <a:rPr lang="en-US" dirty="0" err="1" smtClean="0"/>
              <a:t>Subrahmaniam</a:t>
            </a:r>
            <a:r>
              <a:rPr lang="en-US" dirty="0" smtClean="0"/>
              <a:t>, the temple was dedicated to </a:t>
            </a:r>
            <a:r>
              <a:rPr lang="en-US" dirty="0" err="1" smtClean="0"/>
              <a:t>Śiva</a:t>
            </a:r>
            <a:r>
              <a:rPr lang="en-US" dirty="0" smtClean="0"/>
              <a:t> by the Mongolian King </a:t>
            </a:r>
            <a:r>
              <a:rPr lang="en-US" dirty="0" err="1" smtClean="0"/>
              <a:t>Chekachai-Khān</a:t>
            </a:r>
            <a:r>
              <a:rPr lang="en-US" dirty="0" smtClean="0"/>
              <a:t>, who might be Kublai Khan (1215-1294, reigned 1264-1294) or his son </a:t>
            </a:r>
            <a:r>
              <a:rPr lang="en-US" dirty="0" err="1" smtClean="0"/>
              <a:t>Jurji</a:t>
            </a:r>
            <a:r>
              <a:rPr lang="en-US" dirty="0" smtClean="0"/>
              <a:t>. </a:t>
            </a:r>
          </a:p>
          <a:p>
            <a:endParaRPr lang="en-US" altLang="zh-TW" sz="1400" dirty="0" smtClean="0"/>
          </a:p>
          <a:p>
            <a:r>
              <a:rPr lang="en-US" altLang="zh-TW" sz="1400" dirty="0" smtClean="0"/>
              <a:t>Ref. </a:t>
            </a:r>
            <a:r>
              <a:rPr lang="en-US" sz="1400" dirty="0" smtClean="0"/>
              <a:t>T. N. </a:t>
            </a:r>
            <a:r>
              <a:rPr lang="en-US" sz="1400" dirty="0" err="1" smtClean="0"/>
              <a:t>Subrahmaniam</a:t>
            </a:r>
            <a:r>
              <a:rPr lang="en-US" sz="1400" dirty="0" smtClean="0"/>
              <a:t>. “A Tamil Colony in Medieval China,” in </a:t>
            </a:r>
            <a:r>
              <a:rPr lang="en-US" sz="1400" i="1" dirty="0" smtClean="0"/>
              <a:t>South Indian Studies</a:t>
            </a:r>
            <a:r>
              <a:rPr lang="en-US" sz="1400" dirty="0" smtClean="0"/>
              <a:t>, ed., R. </a:t>
            </a:r>
            <a:r>
              <a:rPr lang="en-US" sz="1400" dirty="0" err="1" smtClean="0"/>
              <a:t>Nagaswamy</a:t>
            </a:r>
            <a:r>
              <a:rPr lang="en-US" sz="1400" dirty="0" smtClean="0"/>
              <a:t> (Madras: Society for Archaeological, Historical and </a:t>
            </a:r>
            <a:r>
              <a:rPr lang="en-US" sz="1400" dirty="0" err="1" smtClean="0"/>
              <a:t>Epigraphical</a:t>
            </a:r>
            <a:r>
              <a:rPr lang="en-US" sz="1400" dirty="0" smtClean="0"/>
              <a:t> Research, 1978), p. 8. </a:t>
            </a:r>
            <a:endParaRPr lang="en-US" sz="1400" dirty="0"/>
          </a:p>
        </p:txBody>
      </p:sp>
      <p:sp>
        <p:nvSpPr>
          <p:cNvPr id="7" name="TextBox 6"/>
          <p:cNvSpPr txBox="1"/>
          <p:nvPr/>
        </p:nvSpPr>
        <p:spPr>
          <a:xfrm>
            <a:off x="0" y="6019800"/>
            <a:ext cx="9144000" cy="369332"/>
          </a:xfrm>
          <a:prstGeom prst="rect">
            <a:avLst/>
          </a:prstGeom>
          <a:noFill/>
        </p:spPr>
        <p:txBody>
          <a:bodyPr wrap="square" rtlCol="0">
            <a:spAutoFit/>
          </a:bodyPr>
          <a:lstStyle/>
          <a:p>
            <a:r>
              <a:rPr lang="en-US" dirty="0" smtClean="0"/>
              <a:t>Chinese: mistaken by early scholarship</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755422"/>
          </a:xfrm>
          <a:prstGeom prst="rect">
            <a:avLst/>
          </a:prstGeom>
        </p:spPr>
        <p:txBody>
          <a:bodyPr wrap="square">
            <a:spAutoFit/>
          </a:bodyPr>
          <a:lstStyle/>
          <a:p>
            <a:r>
              <a:rPr lang="en-US" altLang="zh-TW" sz="2400" dirty="0" smtClean="0"/>
              <a:t>Main R</a:t>
            </a:r>
            <a:r>
              <a:rPr lang="en-US" sz="2400" dirty="0" smtClean="0"/>
              <a:t>esources</a:t>
            </a:r>
            <a:r>
              <a:rPr lang="en-US" sz="2800" dirty="0" smtClean="0"/>
              <a:t>:</a:t>
            </a:r>
          </a:p>
          <a:p>
            <a:pPr marL="342900" indent="-342900"/>
            <a:endParaRPr lang="en-US" dirty="0" smtClean="0"/>
          </a:p>
          <a:p>
            <a:pPr marL="342900" indent="-342900"/>
            <a:r>
              <a:rPr lang="en-US" dirty="0" smtClean="0"/>
              <a:t>1. General history and historic records: </a:t>
            </a:r>
            <a:r>
              <a:rPr lang="zh-TW" altLang="en-US" sz="1600" dirty="0" smtClean="0"/>
              <a:t>中研院漢籍電子文獻</a:t>
            </a:r>
            <a:r>
              <a:rPr lang="en-US" altLang="zh-TW" sz="1600" dirty="0" smtClean="0"/>
              <a:t>, </a:t>
            </a:r>
            <a:r>
              <a:rPr lang="zh-TW" altLang="en-US" sz="1600" dirty="0" smtClean="0"/>
              <a:t>電子佛典協會 </a:t>
            </a:r>
            <a:r>
              <a:rPr lang="en-US" altLang="zh-TW" dirty="0" smtClean="0"/>
              <a:t>(</a:t>
            </a:r>
            <a:r>
              <a:rPr lang="en-US" dirty="0" smtClean="0"/>
              <a:t>Chinese Buddhist Electronic Texts</a:t>
            </a:r>
            <a:r>
              <a:rPr lang="en-US" altLang="zh-TW" dirty="0" smtClean="0"/>
              <a:t>)</a:t>
            </a:r>
            <a:r>
              <a:rPr lang="en-US" dirty="0" smtClean="0"/>
              <a:t>, </a:t>
            </a:r>
            <a:r>
              <a:rPr lang="zh-TW" altLang="en-US" sz="1600" dirty="0" smtClean="0"/>
              <a:t>中國佛寺志</a:t>
            </a:r>
            <a:r>
              <a:rPr lang="en-US" altLang="zh-TW" sz="1600" dirty="0" smtClean="0"/>
              <a:t>, </a:t>
            </a:r>
            <a:r>
              <a:rPr lang="zh-TW" altLang="en-US" sz="1600" dirty="0" smtClean="0"/>
              <a:t>方志等</a:t>
            </a:r>
            <a:endParaRPr lang="en-US" altLang="zh-TW" sz="1600" dirty="0" smtClean="0"/>
          </a:p>
          <a:p>
            <a:endParaRPr lang="en-US" dirty="0" smtClean="0"/>
          </a:p>
          <a:p>
            <a:r>
              <a:rPr lang="en-US" dirty="0" smtClean="0"/>
              <a:t>2. Related books and articles through UPENN library and its E-Resources </a:t>
            </a:r>
            <a:r>
              <a:rPr lang="en-US" altLang="zh-TW" dirty="0" smtClean="0"/>
              <a:t>(subscribers only)</a:t>
            </a:r>
            <a:r>
              <a:rPr lang="en-US" dirty="0" smtClean="0"/>
              <a:t>:</a:t>
            </a:r>
            <a:endParaRPr lang="en-US" altLang="zh-TW" dirty="0" smtClean="0"/>
          </a:p>
          <a:p>
            <a:r>
              <a:rPr lang="en-US" altLang="zh-TW" dirty="0" smtClean="0"/>
              <a:t>    Bibliography</a:t>
            </a:r>
            <a:r>
              <a:rPr lang="zh-TW" altLang="en-US" dirty="0" smtClean="0"/>
              <a:t> </a:t>
            </a:r>
            <a:r>
              <a:rPr lang="en-US" altLang="zh-TW" dirty="0" smtClean="0"/>
              <a:t>of Asian Studies, Grove Art (Oxford Art Online)</a:t>
            </a:r>
          </a:p>
          <a:p>
            <a:endParaRPr lang="en-US" dirty="0" smtClean="0"/>
          </a:p>
          <a:p>
            <a:r>
              <a:rPr lang="en-US" dirty="0" smtClean="0"/>
              <a:t>3. Google Scholar</a:t>
            </a:r>
          </a:p>
          <a:p>
            <a:endParaRPr lang="en-US" dirty="0" smtClean="0"/>
          </a:p>
          <a:p>
            <a:r>
              <a:rPr lang="en-US" dirty="0" smtClean="0"/>
              <a:t>4. </a:t>
            </a:r>
            <a:r>
              <a:rPr lang="en-US" dirty="0" err="1" smtClean="0"/>
              <a:t>ProQuest</a:t>
            </a:r>
            <a:r>
              <a:rPr lang="en-US" dirty="0" smtClean="0"/>
              <a:t> (Ann Arbor) - Ph.D. Dissertations and Master Theses</a:t>
            </a:r>
          </a:p>
          <a:p>
            <a:endParaRPr lang="en-US" dirty="0" smtClean="0"/>
          </a:p>
          <a:p>
            <a:r>
              <a:rPr lang="en-US" dirty="0" smtClean="0"/>
              <a:t>5. Image comparison: published books, </a:t>
            </a:r>
            <a:r>
              <a:rPr lang="en-US" sz="2000" dirty="0" smtClean="0">
                <a:solidFill>
                  <a:srgbClr val="C00000"/>
                </a:solidFill>
              </a:rPr>
              <a:t>Fine Arts Image Collection </a:t>
            </a:r>
            <a:r>
              <a:rPr lang="en-US" dirty="0" smtClean="0"/>
              <a:t>(</a:t>
            </a:r>
            <a:r>
              <a:rPr lang="en-US" dirty="0" err="1" smtClean="0"/>
              <a:t>UPenn</a:t>
            </a:r>
            <a:r>
              <a:rPr lang="en-US" dirty="0" smtClean="0"/>
              <a:t>), South Asian </a:t>
            </a:r>
          </a:p>
          <a:p>
            <a:r>
              <a:rPr lang="en-US" dirty="0" smtClean="0"/>
              <a:t>     library image collections (search through photo piles- categorized by Periods and Sites)</a:t>
            </a:r>
          </a:p>
          <a:p>
            <a:endParaRPr lang="en-US" dirty="0" smtClean="0"/>
          </a:p>
          <a:p>
            <a:r>
              <a:rPr lang="en-US" dirty="0" smtClean="0"/>
              <a:t>6. </a:t>
            </a:r>
            <a:r>
              <a:rPr lang="en-US" sz="2000" dirty="0" smtClean="0">
                <a:solidFill>
                  <a:srgbClr val="C00000"/>
                </a:solidFill>
              </a:rPr>
              <a:t>Huntington Art Archive</a:t>
            </a:r>
            <a:r>
              <a:rPr lang="en-US" dirty="0" smtClean="0">
                <a:solidFill>
                  <a:srgbClr val="C00000"/>
                </a:solidFill>
              </a:rPr>
              <a:t> </a:t>
            </a:r>
            <a:r>
              <a:rPr lang="en-US" dirty="0" smtClean="0"/>
              <a:t>(search or browse by Iconography, Original Location, Current Location, Material, Dynasty/Period, Religious Category)</a:t>
            </a:r>
          </a:p>
          <a:p>
            <a:endParaRPr lang="en-US" sz="1600" dirty="0" smtClean="0"/>
          </a:p>
          <a:p>
            <a:r>
              <a:rPr lang="en-US" sz="1600" dirty="0" smtClean="0"/>
              <a:t>7. UNESCO World Heritage - http://whc.unesco.org/pg.cfm?cid=31&amp;id_site=250 </a:t>
            </a:r>
          </a:p>
          <a:p>
            <a:r>
              <a:rPr lang="en-US" sz="1600" dirty="0" smtClean="0"/>
              <a:t>    The lost wax process - http://www.asia.si.edu/exhibitions/online/chola/chola.htm</a:t>
            </a:r>
            <a:endParaRPr lang="en-US" dirty="0" smtClean="0">
              <a:solidFill>
                <a:srgbClr val="C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noFill/>
        </p:spPr>
        <p:txBody>
          <a:bodyPr wrap="square" rtlCol="0">
            <a:spAutoFit/>
          </a:bodyPr>
          <a:lstStyle/>
          <a:p>
            <a:r>
              <a:rPr lang="en-US" sz="2800" b="1" dirty="0" smtClean="0"/>
              <a:t>Issues</a:t>
            </a:r>
            <a:r>
              <a:rPr lang="zh-TW" altLang="en-US" sz="2800" b="1" dirty="0" smtClean="0"/>
              <a:t> </a:t>
            </a:r>
            <a:r>
              <a:rPr lang="en-US" altLang="zh-TW" sz="2800" b="1" dirty="0" smtClean="0"/>
              <a:t>on image search</a:t>
            </a:r>
            <a:r>
              <a:rPr lang="en-US" sz="2800" b="1" dirty="0" smtClean="0"/>
              <a:t>:</a:t>
            </a:r>
            <a:endParaRPr lang="en-US" sz="2800" b="1" dirty="0" smtClean="0"/>
          </a:p>
        </p:txBody>
      </p:sp>
      <p:sp>
        <p:nvSpPr>
          <p:cNvPr id="6" name="Rectangle 5"/>
          <p:cNvSpPr/>
          <p:nvPr/>
        </p:nvSpPr>
        <p:spPr>
          <a:xfrm>
            <a:off x="0" y="3200400"/>
            <a:ext cx="9144000" cy="830997"/>
          </a:xfrm>
          <a:prstGeom prst="rect">
            <a:avLst/>
          </a:prstGeom>
        </p:spPr>
        <p:txBody>
          <a:bodyPr wrap="square">
            <a:spAutoFit/>
          </a:bodyPr>
          <a:lstStyle/>
          <a:p>
            <a:r>
              <a:rPr lang="en-US" dirty="0" smtClean="0"/>
              <a:t>2. </a:t>
            </a:r>
            <a:r>
              <a:rPr lang="en-US" sz="2400" dirty="0" smtClean="0">
                <a:solidFill>
                  <a:srgbClr val="C00000"/>
                </a:solidFill>
              </a:rPr>
              <a:t>Image quality</a:t>
            </a:r>
          </a:p>
          <a:p>
            <a:r>
              <a:rPr lang="en-US" sz="2400" dirty="0" smtClean="0">
                <a:solidFill>
                  <a:srgbClr val="C00000"/>
                </a:solidFill>
              </a:rPr>
              <a:t>     </a:t>
            </a:r>
            <a:r>
              <a:rPr lang="en-US" dirty="0" smtClean="0"/>
              <a:t>Resolution, Color, Material, etc</a:t>
            </a:r>
            <a:endParaRPr lang="en-US" sz="2400" dirty="0">
              <a:solidFill>
                <a:srgbClr val="C00000"/>
              </a:solidFill>
            </a:endParaRPr>
          </a:p>
        </p:txBody>
      </p:sp>
      <p:sp>
        <p:nvSpPr>
          <p:cNvPr id="7" name="Rectangle 6"/>
          <p:cNvSpPr/>
          <p:nvPr/>
        </p:nvSpPr>
        <p:spPr>
          <a:xfrm>
            <a:off x="0" y="4648200"/>
            <a:ext cx="9144000" cy="738664"/>
          </a:xfrm>
          <a:prstGeom prst="rect">
            <a:avLst/>
          </a:prstGeom>
        </p:spPr>
        <p:txBody>
          <a:bodyPr wrap="square">
            <a:spAutoFit/>
          </a:bodyPr>
          <a:lstStyle/>
          <a:p>
            <a:pPr marL="342900" indent="-342900"/>
            <a:r>
              <a:rPr lang="en-US" altLang="zh-TW" dirty="0" smtClean="0"/>
              <a:t>3. </a:t>
            </a:r>
            <a:r>
              <a:rPr lang="en-US" altLang="zh-TW" sz="2400" dirty="0" smtClean="0">
                <a:solidFill>
                  <a:srgbClr val="C00000"/>
                </a:solidFill>
              </a:rPr>
              <a:t>R</a:t>
            </a:r>
            <a:r>
              <a:rPr lang="en-US" sz="2400" dirty="0" smtClean="0">
                <a:solidFill>
                  <a:srgbClr val="C00000"/>
                </a:solidFill>
              </a:rPr>
              <a:t>eferences</a:t>
            </a:r>
            <a:r>
              <a:rPr lang="en-US" dirty="0" smtClean="0"/>
              <a:t> </a:t>
            </a:r>
            <a:endParaRPr lang="en-US" dirty="0" smtClean="0"/>
          </a:p>
          <a:p>
            <a:pPr marL="342900" indent="-342900"/>
            <a:r>
              <a:rPr lang="en-US" dirty="0" smtClean="0"/>
              <a:t>	Missing</a:t>
            </a:r>
            <a:r>
              <a:rPr lang="en-US" dirty="0" smtClean="0"/>
              <a:t>, </a:t>
            </a:r>
            <a:r>
              <a:rPr lang="en-US" dirty="0" smtClean="0"/>
              <a:t>Misleading</a:t>
            </a:r>
            <a:r>
              <a:rPr lang="en-US" dirty="0" smtClean="0"/>
              <a:t>, </a:t>
            </a:r>
            <a:r>
              <a:rPr lang="en-US" dirty="0" smtClean="0"/>
              <a:t>Mistaken</a:t>
            </a:r>
            <a:endParaRPr lang="en-US" dirty="0"/>
          </a:p>
        </p:txBody>
      </p:sp>
      <p:sp>
        <p:nvSpPr>
          <p:cNvPr id="9" name="Rectangle 8"/>
          <p:cNvSpPr/>
          <p:nvPr/>
        </p:nvSpPr>
        <p:spPr>
          <a:xfrm>
            <a:off x="0" y="1219200"/>
            <a:ext cx="9144000" cy="1292662"/>
          </a:xfrm>
          <a:prstGeom prst="rect">
            <a:avLst/>
          </a:prstGeom>
        </p:spPr>
        <p:txBody>
          <a:bodyPr wrap="square">
            <a:spAutoFit/>
          </a:bodyPr>
          <a:lstStyle/>
          <a:p>
            <a:pPr marL="342900" indent="-342900"/>
            <a:r>
              <a:rPr lang="en-US" dirty="0" smtClean="0"/>
              <a:t>1. </a:t>
            </a:r>
            <a:r>
              <a:rPr lang="en-US" sz="2400" dirty="0" smtClean="0">
                <a:solidFill>
                  <a:srgbClr val="C00000"/>
                </a:solidFill>
              </a:rPr>
              <a:t>Spelling confusion</a:t>
            </a:r>
            <a:r>
              <a:rPr lang="en-US" dirty="0" smtClean="0"/>
              <a:t>: </a:t>
            </a:r>
          </a:p>
          <a:p>
            <a:pPr marL="342900" indent="-342900"/>
            <a:r>
              <a:rPr lang="en-US" dirty="0" smtClean="0"/>
              <a:t>	</a:t>
            </a:r>
            <a:r>
              <a:rPr lang="en-US" dirty="0" smtClean="0"/>
              <a:t>This research encounters mainly </a:t>
            </a:r>
            <a:r>
              <a:rPr lang="en-US" dirty="0" smtClean="0"/>
              <a:t>Chinese (pinyin, Wales-Giles</a:t>
            </a:r>
            <a:r>
              <a:rPr lang="en-US" dirty="0" smtClean="0"/>
              <a:t>) and </a:t>
            </a:r>
            <a:r>
              <a:rPr lang="en-US" dirty="0" smtClean="0"/>
              <a:t>Indian (Hindi, Sanskrit and Bali)</a:t>
            </a:r>
          </a:p>
          <a:p>
            <a:pPr marL="342900" indent="-342900"/>
            <a:r>
              <a:rPr lang="en-US" dirty="0" smtClean="0"/>
              <a:t>	Example:  </a:t>
            </a:r>
            <a:r>
              <a:rPr lang="en-US" dirty="0" err="1" smtClean="0"/>
              <a:t>Chola</a:t>
            </a:r>
            <a:r>
              <a:rPr lang="en-US" dirty="0" smtClean="0"/>
              <a:t> or Cola, </a:t>
            </a:r>
            <a:r>
              <a:rPr lang="en-US" dirty="0" err="1" smtClean="0"/>
              <a:t>Quanzhou</a:t>
            </a:r>
            <a:r>
              <a:rPr lang="en-US" dirty="0" smtClean="0"/>
              <a:t> or </a:t>
            </a:r>
            <a:r>
              <a:rPr lang="en-US" dirty="0" err="1" smtClean="0"/>
              <a:t>Chuen-chou</a:t>
            </a:r>
            <a:endParaRPr lang="en-US" dirty="0" smtClean="0"/>
          </a:p>
        </p:txBody>
      </p:sp>
      <p:sp>
        <p:nvSpPr>
          <p:cNvPr id="10" name="Rectangle 9"/>
          <p:cNvSpPr/>
          <p:nvPr/>
        </p:nvSpPr>
        <p:spPr>
          <a:xfrm>
            <a:off x="0" y="2286000"/>
            <a:ext cx="45719" cy="369332"/>
          </a:xfrm>
          <a:prstGeom prst="rect">
            <a:avLst/>
          </a:prstGeom>
        </p:spPr>
        <p:txBody>
          <a:bodyPr wrap="square">
            <a:spAutoFit/>
          </a:bodyPr>
          <a:lstStyle/>
          <a:p>
            <a:pPr marL="342900" indent="-342900"/>
            <a:r>
              <a:rPr lang="en-US" altLang="zh-TW" dirty="0" smtClean="0"/>
              <a:t> </a:t>
            </a:r>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33400"/>
            <a:ext cx="9144000" cy="461665"/>
          </a:xfrm>
          <a:prstGeom prst="rect">
            <a:avLst/>
          </a:prstGeom>
          <a:noFill/>
        </p:spPr>
        <p:txBody>
          <a:bodyPr wrap="square" rtlCol="0">
            <a:spAutoFit/>
          </a:bodyPr>
          <a:lstStyle/>
          <a:p>
            <a:r>
              <a:rPr lang="en-US" sz="2400" b="1" dirty="0" smtClean="0"/>
              <a:t>Colonial Period:</a:t>
            </a:r>
          </a:p>
        </p:txBody>
      </p:sp>
      <p:sp>
        <p:nvSpPr>
          <p:cNvPr id="4" name="Rectangle 3"/>
          <p:cNvSpPr/>
          <p:nvPr/>
        </p:nvSpPr>
        <p:spPr>
          <a:xfrm>
            <a:off x="0" y="0"/>
            <a:ext cx="9144000" cy="523220"/>
          </a:xfrm>
          <a:prstGeom prst="rect">
            <a:avLst/>
          </a:prstGeom>
        </p:spPr>
        <p:txBody>
          <a:bodyPr wrap="square">
            <a:spAutoFit/>
          </a:bodyPr>
          <a:lstStyle/>
          <a:p>
            <a:r>
              <a:rPr lang="en-US" sz="2800" b="1" dirty="0" smtClean="0"/>
              <a:t>Example 2. Pre-Modernism American Architecture History</a:t>
            </a:r>
            <a:endParaRPr lang="en-US" sz="2800" b="1" dirty="0"/>
          </a:p>
        </p:txBody>
      </p:sp>
      <p:pic>
        <p:nvPicPr>
          <p:cNvPr id="35842" name="Picture 2"/>
          <p:cNvPicPr>
            <a:picLocks noChangeAspect="1" noChangeArrowheads="1"/>
          </p:cNvPicPr>
          <p:nvPr/>
        </p:nvPicPr>
        <p:blipFill>
          <a:blip r:embed="rId2" cstate="print"/>
          <a:srcRect/>
          <a:stretch>
            <a:fillRect/>
          </a:stretch>
        </p:blipFill>
        <p:spPr bwMode="auto">
          <a:xfrm>
            <a:off x="0" y="1524000"/>
            <a:ext cx="2819400" cy="2048764"/>
          </a:xfrm>
          <a:prstGeom prst="rect">
            <a:avLst/>
          </a:prstGeom>
          <a:noFill/>
          <a:ln w="9525">
            <a:noFill/>
            <a:miter lim="800000"/>
            <a:headEnd/>
            <a:tailEnd/>
          </a:ln>
        </p:spPr>
      </p:pic>
      <p:sp>
        <p:nvSpPr>
          <p:cNvPr id="6" name="Rectangle 5"/>
          <p:cNvSpPr/>
          <p:nvPr/>
        </p:nvSpPr>
        <p:spPr>
          <a:xfrm>
            <a:off x="0" y="3581400"/>
            <a:ext cx="2819400" cy="584775"/>
          </a:xfrm>
          <a:prstGeom prst="rect">
            <a:avLst/>
          </a:prstGeom>
        </p:spPr>
        <p:txBody>
          <a:bodyPr wrap="square">
            <a:spAutoFit/>
          </a:bodyPr>
          <a:lstStyle/>
          <a:p>
            <a:r>
              <a:rPr lang="en-US" sz="1600" dirty="0" err="1" smtClean="0"/>
              <a:t>Ximenez-Fatio</a:t>
            </a:r>
            <a:r>
              <a:rPr lang="en-US" sz="1600" dirty="0" smtClean="0"/>
              <a:t> House, 22 Aviles Street, Saint Augustine, FL</a:t>
            </a:r>
            <a:endParaRPr lang="en-US" sz="1600" dirty="0"/>
          </a:p>
        </p:txBody>
      </p:sp>
      <p:sp>
        <p:nvSpPr>
          <p:cNvPr id="7" name="TextBox 6"/>
          <p:cNvSpPr txBox="1"/>
          <p:nvPr/>
        </p:nvSpPr>
        <p:spPr>
          <a:xfrm>
            <a:off x="5867400" y="4267200"/>
            <a:ext cx="2729209" cy="400110"/>
          </a:xfrm>
          <a:prstGeom prst="rect">
            <a:avLst/>
          </a:prstGeom>
          <a:noFill/>
        </p:spPr>
        <p:txBody>
          <a:bodyPr wrap="none" rtlCol="0">
            <a:spAutoFit/>
          </a:bodyPr>
          <a:lstStyle/>
          <a:p>
            <a:r>
              <a:rPr lang="en-US" sz="2000" dirty="0" smtClean="0">
                <a:solidFill>
                  <a:srgbClr val="C00000"/>
                </a:solidFill>
              </a:rPr>
              <a:t>(5) Early English Colonial</a:t>
            </a:r>
            <a:endParaRPr lang="en-US" sz="2000" dirty="0">
              <a:solidFill>
                <a:srgbClr val="C00000"/>
              </a:solidFill>
            </a:endParaRPr>
          </a:p>
        </p:txBody>
      </p:sp>
      <p:sp>
        <p:nvSpPr>
          <p:cNvPr id="8" name="Rectangle 7"/>
          <p:cNvSpPr/>
          <p:nvPr/>
        </p:nvSpPr>
        <p:spPr>
          <a:xfrm>
            <a:off x="0" y="1066800"/>
            <a:ext cx="2234907" cy="400110"/>
          </a:xfrm>
          <a:prstGeom prst="rect">
            <a:avLst/>
          </a:prstGeom>
        </p:spPr>
        <p:txBody>
          <a:bodyPr wrap="none">
            <a:spAutoFit/>
          </a:bodyPr>
          <a:lstStyle/>
          <a:p>
            <a:r>
              <a:rPr lang="en-US" sz="2000" dirty="0" smtClean="0">
                <a:solidFill>
                  <a:srgbClr val="C00000"/>
                </a:solidFill>
              </a:rPr>
              <a:t>(1) Spanish Colonial</a:t>
            </a:r>
          </a:p>
        </p:txBody>
      </p:sp>
      <p:sp>
        <p:nvSpPr>
          <p:cNvPr id="9" name="Rectangle 8"/>
          <p:cNvSpPr/>
          <p:nvPr/>
        </p:nvSpPr>
        <p:spPr>
          <a:xfrm>
            <a:off x="3200400" y="1066800"/>
            <a:ext cx="2047420" cy="400110"/>
          </a:xfrm>
          <a:prstGeom prst="rect">
            <a:avLst/>
          </a:prstGeom>
        </p:spPr>
        <p:txBody>
          <a:bodyPr wrap="none">
            <a:spAutoFit/>
          </a:bodyPr>
          <a:lstStyle/>
          <a:p>
            <a:r>
              <a:rPr lang="en-US" sz="2000" dirty="0" smtClean="0">
                <a:solidFill>
                  <a:srgbClr val="C00000"/>
                </a:solidFill>
              </a:rPr>
              <a:t>(2) Dutch Colonial</a:t>
            </a:r>
          </a:p>
        </p:txBody>
      </p:sp>
      <p:sp>
        <p:nvSpPr>
          <p:cNvPr id="10" name="Rectangle 9"/>
          <p:cNvSpPr/>
          <p:nvPr/>
        </p:nvSpPr>
        <p:spPr>
          <a:xfrm>
            <a:off x="3276600" y="3581400"/>
            <a:ext cx="2133600" cy="584775"/>
          </a:xfrm>
          <a:prstGeom prst="rect">
            <a:avLst/>
          </a:prstGeom>
        </p:spPr>
        <p:txBody>
          <a:bodyPr wrap="square">
            <a:spAutoFit/>
          </a:bodyPr>
          <a:lstStyle/>
          <a:p>
            <a:r>
              <a:rPr lang="en-US" sz="1600" dirty="0" smtClean="0"/>
              <a:t>Ira H. Brooks House, Fresno, CA </a:t>
            </a:r>
            <a:endParaRPr lang="en-US" sz="1600" dirty="0"/>
          </a:p>
        </p:txBody>
      </p:sp>
      <p:pic>
        <p:nvPicPr>
          <p:cNvPr id="35844" name="Picture 4"/>
          <p:cNvPicPr>
            <a:picLocks noChangeAspect="1" noChangeArrowheads="1"/>
          </p:cNvPicPr>
          <p:nvPr/>
        </p:nvPicPr>
        <p:blipFill>
          <a:blip r:embed="rId3" cstate="print"/>
          <a:srcRect/>
          <a:stretch>
            <a:fillRect/>
          </a:stretch>
        </p:blipFill>
        <p:spPr bwMode="auto">
          <a:xfrm>
            <a:off x="3200400" y="1524000"/>
            <a:ext cx="2667000" cy="2133600"/>
          </a:xfrm>
          <a:prstGeom prst="rect">
            <a:avLst/>
          </a:prstGeom>
          <a:noFill/>
          <a:ln w="9525">
            <a:noFill/>
            <a:miter lim="800000"/>
            <a:headEnd/>
            <a:tailEnd/>
          </a:ln>
        </p:spPr>
      </p:pic>
      <p:sp>
        <p:nvSpPr>
          <p:cNvPr id="13" name="Rectangle 12"/>
          <p:cNvSpPr/>
          <p:nvPr/>
        </p:nvSpPr>
        <p:spPr>
          <a:xfrm>
            <a:off x="6076674" y="1066800"/>
            <a:ext cx="3067326" cy="400110"/>
          </a:xfrm>
          <a:prstGeom prst="rect">
            <a:avLst/>
          </a:prstGeom>
        </p:spPr>
        <p:txBody>
          <a:bodyPr wrap="square">
            <a:spAutoFit/>
          </a:bodyPr>
          <a:lstStyle/>
          <a:p>
            <a:r>
              <a:rPr lang="en-US" sz="2000" dirty="0" smtClean="0">
                <a:solidFill>
                  <a:srgbClr val="C00000"/>
                </a:solidFill>
              </a:rPr>
              <a:t>3. German/Swiss Colonial</a:t>
            </a:r>
          </a:p>
        </p:txBody>
      </p:sp>
      <p:pic>
        <p:nvPicPr>
          <p:cNvPr id="35845" name="Picture 5"/>
          <p:cNvPicPr>
            <a:picLocks noChangeAspect="1" noChangeArrowheads="1"/>
          </p:cNvPicPr>
          <p:nvPr/>
        </p:nvPicPr>
        <p:blipFill>
          <a:blip r:embed="rId4" cstate="print"/>
          <a:srcRect/>
          <a:stretch>
            <a:fillRect/>
          </a:stretch>
        </p:blipFill>
        <p:spPr bwMode="auto">
          <a:xfrm>
            <a:off x="6096000" y="1524000"/>
            <a:ext cx="2857500" cy="2057400"/>
          </a:xfrm>
          <a:prstGeom prst="rect">
            <a:avLst/>
          </a:prstGeom>
          <a:noFill/>
          <a:ln w="9525">
            <a:noFill/>
            <a:miter lim="800000"/>
            <a:headEnd/>
            <a:tailEnd/>
          </a:ln>
        </p:spPr>
      </p:pic>
      <p:sp>
        <p:nvSpPr>
          <p:cNvPr id="15" name="Rectangle 14"/>
          <p:cNvSpPr/>
          <p:nvPr/>
        </p:nvSpPr>
        <p:spPr>
          <a:xfrm>
            <a:off x="6248400" y="3505200"/>
            <a:ext cx="2438400" cy="584775"/>
          </a:xfrm>
          <a:prstGeom prst="rect">
            <a:avLst/>
          </a:prstGeom>
        </p:spPr>
        <p:txBody>
          <a:bodyPr wrap="square">
            <a:spAutoFit/>
          </a:bodyPr>
          <a:lstStyle/>
          <a:p>
            <a:r>
              <a:rPr lang="en-US" sz="1600" dirty="0" smtClean="0"/>
              <a:t>Knapp Farm, Montgomeryville, PA</a:t>
            </a:r>
            <a:endParaRPr lang="en-US" sz="1600" dirty="0"/>
          </a:p>
        </p:txBody>
      </p:sp>
      <p:sp>
        <p:nvSpPr>
          <p:cNvPr id="16" name="Rectangle 15"/>
          <p:cNvSpPr/>
          <p:nvPr/>
        </p:nvSpPr>
        <p:spPr>
          <a:xfrm>
            <a:off x="0" y="4246047"/>
            <a:ext cx="2727209" cy="400110"/>
          </a:xfrm>
          <a:prstGeom prst="rect">
            <a:avLst/>
          </a:prstGeom>
        </p:spPr>
        <p:txBody>
          <a:bodyPr wrap="square">
            <a:spAutoFit/>
          </a:bodyPr>
          <a:lstStyle/>
          <a:p>
            <a:pPr lvl="0"/>
            <a:r>
              <a:rPr lang="en-US" dirty="0" smtClean="0">
                <a:solidFill>
                  <a:srgbClr val="C00000"/>
                </a:solidFill>
              </a:rPr>
              <a:t>(</a:t>
            </a:r>
            <a:r>
              <a:rPr lang="en-US" sz="2000" dirty="0" smtClean="0">
                <a:solidFill>
                  <a:srgbClr val="C00000"/>
                </a:solidFill>
              </a:rPr>
              <a:t>4) French Colonial</a:t>
            </a:r>
          </a:p>
        </p:txBody>
      </p:sp>
      <p:pic>
        <p:nvPicPr>
          <p:cNvPr id="17" name="Picture 16" descr="http://www.essential-architecture.com/IMAGES/Maison_Bequette-Ribault_small.jpg">
            <a:hlinkClick r:id="rId5"/>
          </p:cNvPr>
          <p:cNvPicPr/>
          <p:nvPr/>
        </p:nvPicPr>
        <p:blipFill>
          <a:blip r:embed="rId6" cstate="print">
            <a:lum bright="9000"/>
          </a:blip>
          <a:srcRect/>
          <a:stretch>
            <a:fillRect/>
          </a:stretch>
        </p:blipFill>
        <p:spPr bwMode="auto">
          <a:xfrm>
            <a:off x="0" y="4648200"/>
            <a:ext cx="3124200" cy="1981200"/>
          </a:xfrm>
          <a:prstGeom prst="rect">
            <a:avLst/>
          </a:prstGeom>
          <a:noFill/>
          <a:ln w="9525">
            <a:noFill/>
            <a:miter lim="800000"/>
            <a:headEnd/>
            <a:tailEnd/>
          </a:ln>
        </p:spPr>
      </p:pic>
      <p:pic>
        <p:nvPicPr>
          <p:cNvPr id="18" name="Picture 4"/>
          <p:cNvPicPr>
            <a:picLocks noChangeAspect="1" noChangeArrowheads="1"/>
          </p:cNvPicPr>
          <p:nvPr/>
        </p:nvPicPr>
        <p:blipFill>
          <a:blip r:embed="rId7" cstate="print">
            <a:lum bright="28000"/>
          </a:blip>
          <a:srcRect/>
          <a:stretch>
            <a:fillRect/>
          </a:stretch>
        </p:blipFill>
        <p:spPr bwMode="auto">
          <a:xfrm>
            <a:off x="5638800" y="4618913"/>
            <a:ext cx="3505200" cy="2239087"/>
          </a:xfrm>
          <a:prstGeom prst="rect">
            <a:avLst/>
          </a:prstGeom>
          <a:noFill/>
          <a:ln w="9525">
            <a:noFill/>
            <a:miter lim="800000"/>
            <a:headEnd/>
            <a:tailEnd/>
          </a:ln>
        </p:spPr>
      </p:pic>
      <p:sp>
        <p:nvSpPr>
          <p:cNvPr id="19" name="Rectangle 18"/>
          <p:cNvSpPr/>
          <p:nvPr/>
        </p:nvSpPr>
        <p:spPr>
          <a:xfrm>
            <a:off x="3048000" y="5029200"/>
            <a:ext cx="2590800" cy="1569660"/>
          </a:xfrm>
          <a:prstGeom prst="rect">
            <a:avLst/>
          </a:prstGeom>
        </p:spPr>
        <p:txBody>
          <a:bodyPr wrap="square">
            <a:spAutoFit/>
          </a:bodyPr>
          <a:lstStyle/>
          <a:p>
            <a:r>
              <a:rPr lang="en-US" sz="1600" dirty="0" err="1" smtClean="0"/>
              <a:t>Bequette-Ribault</a:t>
            </a:r>
            <a:r>
              <a:rPr lang="en-US" sz="1600" dirty="0" smtClean="0"/>
              <a:t> House, Ste. </a:t>
            </a:r>
            <a:r>
              <a:rPr lang="en-US" sz="1600" dirty="0" err="1" smtClean="0"/>
              <a:t>Geneviève</a:t>
            </a:r>
            <a:r>
              <a:rPr lang="en-US" sz="1600" dirty="0" smtClean="0"/>
              <a:t>, Missouri, 1778 (left)</a:t>
            </a:r>
          </a:p>
          <a:p>
            <a:endParaRPr lang="en-US" sz="1600" dirty="0" smtClean="0"/>
          </a:p>
          <a:p>
            <a:r>
              <a:rPr lang="en-US" sz="1600" dirty="0" smtClean="0"/>
              <a:t>Fairbanks House, Dedham, MA, 1636 (right)</a:t>
            </a:r>
            <a:endParaRPr lang="en-US" sz="1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2136339"/>
            <a:ext cx="4572000" cy="369332"/>
          </a:xfrm>
          <a:prstGeom prst="rect">
            <a:avLst/>
          </a:prstGeom>
        </p:spPr>
        <p:txBody>
          <a:bodyPr>
            <a:spAutoFit/>
          </a:bodyPr>
          <a:lstStyle/>
          <a:p>
            <a:endParaRPr lang="en-US" dirty="0" smtClean="0"/>
          </a:p>
        </p:txBody>
      </p:sp>
      <p:sp>
        <p:nvSpPr>
          <p:cNvPr id="5" name="Rectangle 4"/>
          <p:cNvSpPr/>
          <p:nvPr/>
        </p:nvSpPr>
        <p:spPr>
          <a:xfrm>
            <a:off x="0" y="0"/>
            <a:ext cx="4572000" cy="461665"/>
          </a:xfrm>
          <a:prstGeom prst="rect">
            <a:avLst/>
          </a:prstGeom>
        </p:spPr>
        <p:txBody>
          <a:bodyPr>
            <a:spAutoFit/>
          </a:bodyPr>
          <a:lstStyle/>
          <a:p>
            <a:r>
              <a:rPr lang="en-US" sz="2400" b="1" dirty="0" smtClean="0"/>
              <a:t>Georgian Era:</a:t>
            </a:r>
          </a:p>
        </p:txBody>
      </p:sp>
      <p:pic>
        <p:nvPicPr>
          <p:cNvPr id="6" name="Picture 5"/>
          <p:cNvPicPr>
            <a:picLocks noChangeAspect="1" noChangeArrowheads="1"/>
          </p:cNvPicPr>
          <p:nvPr/>
        </p:nvPicPr>
        <p:blipFill>
          <a:blip r:embed="rId2" cstate="print"/>
          <a:srcRect/>
          <a:stretch>
            <a:fillRect/>
          </a:stretch>
        </p:blipFill>
        <p:spPr bwMode="auto">
          <a:xfrm>
            <a:off x="0" y="914400"/>
            <a:ext cx="6339838" cy="1981200"/>
          </a:xfrm>
          <a:prstGeom prst="rect">
            <a:avLst/>
          </a:prstGeom>
          <a:noFill/>
          <a:ln w="9525">
            <a:noFill/>
            <a:miter lim="800000"/>
            <a:headEnd/>
            <a:tailEnd/>
          </a:ln>
        </p:spPr>
      </p:pic>
      <p:sp>
        <p:nvSpPr>
          <p:cNvPr id="7" name="Rectangle 6"/>
          <p:cNvSpPr/>
          <p:nvPr/>
        </p:nvSpPr>
        <p:spPr>
          <a:xfrm>
            <a:off x="0" y="3352800"/>
            <a:ext cx="4572000" cy="400110"/>
          </a:xfrm>
          <a:prstGeom prst="rect">
            <a:avLst/>
          </a:prstGeom>
        </p:spPr>
        <p:txBody>
          <a:bodyPr>
            <a:spAutoFit/>
          </a:bodyPr>
          <a:lstStyle/>
          <a:p>
            <a:r>
              <a:rPr lang="en-US" sz="2000" dirty="0" smtClean="0">
                <a:solidFill>
                  <a:srgbClr val="C00000"/>
                </a:solidFill>
              </a:rPr>
              <a:t>Federal </a:t>
            </a:r>
          </a:p>
        </p:txBody>
      </p:sp>
      <p:sp>
        <p:nvSpPr>
          <p:cNvPr id="8" name="Rectangle 7"/>
          <p:cNvSpPr/>
          <p:nvPr/>
        </p:nvSpPr>
        <p:spPr>
          <a:xfrm>
            <a:off x="5181600" y="3276600"/>
            <a:ext cx="1595180" cy="400110"/>
          </a:xfrm>
          <a:prstGeom prst="rect">
            <a:avLst/>
          </a:prstGeom>
        </p:spPr>
        <p:txBody>
          <a:bodyPr wrap="none">
            <a:spAutoFit/>
          </a:bodyPr>
          <a:lstStyle/>
          <a:p>
            <a:r>
              <a:rPr lang="en-US" sz="2000" dirty="0" smtClean="0">
                <a:solidFill>
                  <a:srgbClr val="C00000"/>
                </a:solidFill>
              </a:rPr>
              <a:t>Greek Revival</a:t>
            </a:r>
          </a:p>
        </p:txBody>
      </p:sp>
      <p:sp>
        <p:nvSpPr>
          <p:cNvPr id="9" name="Rectangle 8"/>
          <p:cNvSpPr/>
          <p:nvPr/>
        </p:nvSpPr>
        <p:spPr>
          <a:xfrm>
            <a:off x="0" y="533400"/>
            <a:ext cx="1133324" cy="400110"/>
          </a:xfrm>
          <a:prstGeom prst="rect">
            <a:avLst/>
          </a:prstGeom>
        </p:spPr>
        <p:txBody>
          <a:bodyPr wrap="none">
            <a:spAutoFit/>
          </a:bodyPr>
          <a:lstStyle/>
          <a:p>
            <a:r>
              <a:rPr lang="en-US" sz="2000" dirty="0" smtClean="0">
                <a:solidFill>
                  <a:srgbClr val="C00000"/>
                </a:solidFill>
              </a:rPr>
              <a:t>Georgian</a:t>
            </a:r>
          </a:p>
        </p:txBody>
      </p:sp>
      <p:sp>
        <p:nvSpPr>
          <p:cNvPr id="10" name="Rectangle 9"/>
          <p:cNvSpPr/>
          <p:nvPr/>
        </p:nvSpPr>
        <p:spPr>
          <a:xfrm>
            <a:off x="0" y="2819400"/>
            <a:ext cx="5486400" cy="369332"/>
          </a:xfrm>
          <a:prstGeom prst="rect">
            <a:avLst/>
          </a:prstGeom>
        </p:spPr>
        <p:txBody>
          <a:bodyPr wrap="square">
            <a:spAutoFit/>
          </a:bodyPr>
          <a:lstStyle/>
          <a:p>
            <a:r>
              <a:rPr lang="en-US" dirty="0" smtClean="0"/>
              <a:t>Hammond-Harwood House, Annapolis, ML, 1774</a:t>
            </a:r>
            <a:endParaRPr lang="en-US" dirty="0"/>
          </a:p>
        </p:txBody>
      </p:sp>
      <p:pic>
        <p:nvPicPr>
          <p:cNvPr id="11" name="Picture 10"/>
          <p:cNvPicPr>
            <a:picLocks noChangeAspect="1" noChangeArrowheads="1"/>
          </p:cNvPicPr>
          <p:nvPr/>
        </p:nvPicPr>
        <p:blipFill>
          <a:blip r:embed="rId3" cstate="print"/>
          <a:srcRect/>
          <a:stretch>
            <a:fillRect/>
          </a:stretch>
        </p:blipFill>
        <p:spPr bwMode="auto">
          <a:xfrm>
            <a:off x="0" y="3886200"/>
            <a:ext cx="4343400" cy="2642671"/>
          </a:xfrm>
          <a:prstGeom prst="rect">
            <a:avLst/>
          </a:prstGeom>
          <a:noFill/>
          <a:ln w="9525">
            <a:noFill/>
            <a:miter lim="800000"/>
            <a:headEnd/>
            <a:tailEnd/>
          </a:ln>
        </p:spPr>
      </p:pic>
      <p:sp>
        <p:nvSpPr>
          <p:cNvPr id="12" name="Rectangle 11"/>
          <p:cNvSpPr/>
          <p:nvPr/>
        </p:nvSpPr>
        <p:spPr>
          <a:xfrm>
            <a:off x="0" y="6488668"/>
            <a:ext cx="4077206" cy="369332"/>
          </a:xfrm>
          <a:prstGeom prst="rect">
            <a:avLst/>
          </a:prstGeom>
        </p:spPr>
        <p:txBody>
          <a:bodyPr wrap="none">
            <a:spAutoFit/>
          </a:bodyPr>
          <a:lstStyle/>
          <a:p>
            <a:r>
              <a:rPr lang="en-US" dirty="0" smtClean="0">
                <a:solidFill>
                  <a:schemeClr val="tx1">
                    <a:lumMod val="95000"/>
                    <a:lumOff val="5000"/>
                  </a:schemeClr>
                </a:solidFill>
              </a:rPr>
              <a:t>Kellogg-Eddy House,</a:t>
            </a:r>
            <a:r>
              <a:rPr lang="en-US" b="1" dirty="0" smtClean="0">
                <a:solidFill>
                  <a:schemeClr val="tx1">
                    <a:lumMod val="95000"/>
                    <a:lumOff val="5000"/>
                  </a:schemeClr>
                </a:solidFill>
              </a:rPr>
              <a:t> </a:t>
            </a:r>
            <a:r>
              <a:rPr lang="en-US" dirty="0" smtClean="0"/>
              <a:t>Newington, CT, 1808</a:t>
            </a:r>
            <a:endParaRPr lang="en-US" dirty="0"/>
          </a:p>
        </p:txBody>
      </p:sp>
      <p:pic>
        <p:nvPicPr>
          <p:cNvPr id="13" name="Picture 3"/>
          <p:cNvPicPr>
            <a:picLocks noChangeAspect="1" noChangeArrowheads="1"/>
          </p:cNvPicPr>
          <p:nvPr/>
        </p:nvPicPr>
        <p:blipFill>
          <a:blip r:embed="rId4" cstate="print"/>
          <a:srcRect/>
          <a:stretch>
            <a:fillRect/>
          </a:stretch>
        </p:blipFill>
        <p:spPr bwMode="auto">
          <a:xfrm>
            <a:off x="5181600" y="3733800"/>
            <a:ext cx="3505200" cy="2623892"/>
          </a:xfrm>
          <a:prstGeom prst="rect">
            <a:avLst/>
          </a:prstGeom>
          <a:noFill/>
          <a:ln w="9525">
            <a:noFill/>
            <a:miter lim="800000"/>
            <a:headEnd/>
            <a:tailEnd/>
          </a:ln>
        </p:spPr>
      </p:pic>
      <p:sp>
        <p:nvSpPr>
          <p:cNvPr id="14" name="Rectangle 13"/>
          <p:cNvSpPr/>
          <p:nvPr/>
        </p:nvSpPr>
        <p:spPr>
          <a:xfrm>
            <a:off x="5020371" y="6488668"/>
            <a:ext cx="4123629" cy="369332"/>
          </a:xfrm>
          <a:prstGeom prst="rect">
            <a:avLst/>
          </a:prstGeom>
        </p:spPr>
        <p:txBody>
          <a:bodyPr wrap="none">
            <a:spAutoFit/>
          </a:bodyPr>
          <a:lstStyle/>
          <a:p>
            <a:r>
              <a:rPr lang="en-US" dirty="0" smtClean="0"/>
              <a:t>Second Bank of US, Philadelphia, PA, 1824</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00" cy="738664"/>
          </a:xfrm>
          <a:prstGeom prst="rect">
            <a:avLst/>
          </a:prstGeom>
        </p:spPr>
        <p:txBody>
          <a:bodyPr>
            <a:spAutoFit/>
          </a:bodyPr>
          <a:lstStyle/>
          <a:p>
            <a:r>
              <a:rPr lang="en-US" sz="2400" b="1" dirty="0" smtClean="0"/>
              <a:t>Victorian Era:</a:t>
            </a:r>
          </a:p>
          <a:p>
            <a:r>
              <a:rPr lang="en-US" dirty="0" smtClean="0"/>
              <a:t> </a:t>
            </a:r>
          </a:p>
        </p:txBody>
      </p:sp>
      <p:sp>
        <p:nvSpPr>
          <p:cNvPr id="3" name="Rectangle 2"/>
          <p:cNvSpPr/>
          <p:nvPr/>
        </p:nvSpPr>
        <p:spPr>
          <a:xfrm>
            <a:off x="0" y="457200"/>
            <a:ext cx="1659493" cy="400110"/>
          </a:xfrm>
          <a:prstGeom prst="rect">
            <a:avLst/>
          </a:prstGeom>
        </p:spPr>
        <p:txBody>
          <a:bodyPr wrap="none">
            <a:spAutoFit/>
          </a:bodyPr>
          <a:lstStyle/>
          <a:p>
            <a:r>
              <a:rPr lang="en-US" sz="2000" dirty="0" smtClean="0">
                <a:solidFill>
                  <a:srgbClr val="C00000"/>
                </a:solidFill>
              </a:rPr>
              <a:t>Gothic Revival</a:t>
            </a:r>
          </a:p>
        </p:txBody>
      </p:sp>
      <p:pic>
        <p:nvPicPr>
          <p:cNvPr id="4" name="Picture 13"/>
          <p:cNvPicPr>
            <a:picLocks noChangeAspect="1" noChangeArrowheads="1"/>
          </p:cNvPicPr>
          <p:nvPr/>
        </p:nvPicPr>
        <p:blipFill>
          <a:blip r:embed="rId2" cstate="print"/>
          <a:srcRect/>
          <a:stretch>
            <a:fillRect/>
          </a:stretch>
        </p:blipFill>
        <p:spPr bwMode="auto">
          <a:xfrm>
            <a:off x="0" y="838200"/>
            <a:ext cx="3200400" cy="2491915"/>
          </a:xfrm>
          <a:prstGeom prst="rect">
            <a:avLst/>
          </a:prstGeom>
          <a:noFill/>
          <a:ln w="9525">
            <a:noFill/>
            <a:miter lim="800000"/>
            <a:headEnd/>
            <a:tailEnd/>
          </a:ln>
        </p:spPr>
      </p:pic>
      <p:sp>
        <p:nvSpPr>
          <p:cNvPr id="5" name="Rectangle 4"/>
          <p:cNvSpPr/>
          <p:nvPr/>
        </p:nvSpPr>
        <p:spPr>
          <a:xfrm>
            <a:off x="3581400" y="457200"/>
            <a:ext cx="1165447" cy="400110"/>
          </a:xfrm>
          <a:prstGeom prst="rect">
            <a:avLst/>
          </a:prstGeom>
        </p:spPr>
        <p:txBody>
          <a:bodyPr wrap="none">
            <a:spAutoFit/>
          </a:bodyPr>
          <a:lstStyle/>
          <a:p>
            <a:r>
              <a:rPr lang="en-US" sz="2000" dirty="0" smtClean="0">
                <a:solidFill>
                  <a:srgbClr val="C00000"/>
                </a:solidFill>
              </a:rPr>
              <a:t>Italianate</a:t>
            </a:r>
          </a:p>
        </p:txBody>
      </p:sp>
      <p:sp>
        <p:nvSpPr>
          <p:cNvPr id="6" name="Rectangle 5"/>
          <p:cNvSpPr/>
          <p:nvPr/>
        </p:nvSpPr>
        <p:spPr>
          <a:xfrm>
            <a:off x="7010400" y="457200"/>
            <a:ext cx="1738874" cy="400110"/>
          </a:xfrm>
          <a:prstGeom prst="rect">
            <a:avLst/>
          </a:prstGeom>
        </p:spPr>
        <p:txBody>
          <a:bodyPr wrap="none">
            <a:spAutoFit/>
          </a:bodyPr>
          <a:lstStyle/>
          <a:p>
            <a:r>
              <a:rPr lang="en-US" sz="2000" dirty="0" smtClean="0">
                <a:solidFill>
                  <a:srgbClr val="C00000"/>
                </a:solidFill>
              </a:rPr>
              <a:t>Second Empire</a:t>
            </a:r>
          </a:p>
        </p:txBody>
      </p:sp>
      <p:sp>
        <p:nvSpPr>
          <p:cNvPr id="7" name="Rectangle 6"/>
          <p:cNvSpPr/>
          <p:nvPr/>
        </p:nvSpPr>
        <p:spPr>
          <a:xfrm>
            <a:off x="0" y="3657600"/>
            <a:ext cx="732893" cy="400110"/>
          </a:xfrm>
          <a:prstGeom prst="rect">
            <a:avLst/>
          </a:prstGeom>
        </p:spPr>
        <p:txBody>
          <a:bodyPr wrap="none">
            <a:spAutoFit/>
          </a:bodyPr>
          <a:lstStyle/>
          <a:p>
            <a:r>
              <a:rPr lang="en-US" sz="2000" dirty="0" smtClean="0">
                <a:solidFill>
                  <a:srgbClr val="C00000"/>
                </a:solidFill>
              </a:rPr>
              <a:t>Stick </a:t>
            </a:r>
          </a:p>
        </p:txBody>
      </p:sp>
      <p:sp>
        <p:nvSpPr>
          <p:cNvPr id="8" name="Rectangle 7"/>
          <p:cNvSpPr/>
          <p:nvPr/>
        </p:nvSpPr>
        <p:spPr>
          <a:xfrm>
            <a:off x="3429000" y="3505200"/>
            <a:ext cx="1359668" cy="400110"/>
          </a:xfrm>
          <a:prstGeom prst="rect">
            <a:avLst/>
          </a:prstGeom>
        </p:spPr>
        <p:txBody>
          <a:bodyPr wrap="none">
            <a:spAutoFit/>
          </a:bodyPr>
          <a:lstStyle/>
          <a:p>
            <a:r>
              <a:rPr lang="en-US" sz="2000" dirty="0" smtClean="0">
                <a:solidFill>
                  <a:srgbClr val="C00000"/>
                </a:solidFill>
              </a:rPr>
              <a:t>Queen Ann</a:t>
            </a:r>
          </a:p>
        </p:txBody>
      </p:sp>
      <p:sp>
        <p:nvSpPr>
          <p:cNvPr id="9" name="Rectangle 8"/>
          <p:cNvSpPr/>
          <p:nvPr/>
        </p:nvSpPr>
        <p:spPr>
          <a:xfrm>
            <a:off x="5867400" y="3657600"/>
            <a:ext cx="939681" cy="400110"/>
          </a:xfrm>
          <a:prstGeom prst="rect">
            <a:avLst/>
          </a:prstGeom>
        </p:spPr>
        <p:txBody>
          <a:bodyPr wrap="square">
            <a:spAutoFit/>
          </a:bodyPr>
          <a:lstStyle/>
          <a:p>
            <a:r>
              <a:rPr lang="en-US" sz="2000" dirty="0" smtClean="0">
                <a:solidFill>
                  <a:srgbClr val="C00000"/>
                </a:solidFill>
              </a:rPr>
              <a:t>Shingle</a:t>
            </a:r>
            <a:endParaRPr lang="en-US" sz="2000" dirty="0">
              <a:solidFill>
                <a:srgbClr val="C00000"/>
              </a:solidFill>
            </a:endParaRPr>
          </a:p>
        </p:txBody>
      </p:sp>
      <p:pic>
        <p:nvPicPr>
          <p:cNvPr id="10" name="Picture 2"/>
          <p:cNvPicPr>
            <a:picLocks noChangeAspect="1" noChangeArrowheads="1"/>
          </p:cNvPicPr>
          <p:nvPr/>
        </p:nvPicPr>
        <p:blipFill>
          <a:blip r:embed="rId3" cstate="print"/>
          <a:srcRect/>
          <a:stretch>
            <a:fillRect/>
          </a:stretch>
        </p:blipFill>
        <p:spPr bwMode="auto">
          <a:xfrm>
            <a:off x="3200400" y="990600"/>
            <a:ext cx="3020122" cy="1981200"/>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6063327" y="838200"/>
            <a:ext cx="3080673" cy="2514600"/>
          </a:xfrm>
          <a:prstGeom prst="rect">
            <a:avLst/>
          </a:prstGeom>
          <a:noFill/>
          <a:ln w="9525">
            <a:noFill/>
            <a:miter lim="800000"/>
            <a:headEnd/>
            <a:tailEnd/>
          </a:ln>
        </p:spPr>
      </p:pic>
      <p:pic>
        <p:nvPicPr>
          <p:cNvPr id="12" name="Picture 5"/>
          <p:cNvPicPr>
            <a:picLocks noChangeAspect="1" noChangeArrowheads="1"/>
          </p:cNvPicPr>
          <p:nvPr/>
        </p:nvPicPr>
        <p:blipFill>
          <a:blip r:embed="rId5" cstate="print"/>
          <a:srcRect/>
          <a:stretch>
            <a:fillRect/>
          </a:stretch>
        </p:blipFill>
        <p:spPr bwMode="auto">
          <a:xfrm>
            <a:off x="3200400" y="3886200"/>
            <a:ext cx="1936468" cy="2625852"/>
          </a:xfrm>
          <a:prstGeom prst="rect">
            <a:avLst/>
          </a:prstGeom>
          <a:noFill/>
          <a:ln w="9525">
            <a:noFill/>
            <a:miter lim="800000"/>
            <a:headEnd/>
            <a:tailEnd/>
          </a:ln>
        </p:spPr>
      </p:pic>
      <p:sp>
        <p:nvSpPr>
          <p:cNvPr id="13" name="Rectangle 12"/>
          <p:cNvSpPr/>
          <p:nvPr/>
        </p:nvSpPr>
        <p:spPr>
          <a:xfrm>
            <a:off x="3048000" y="6488668"/>
            <a:ext cx="2054793" cy="338554"/>
          </a:xfrm>
          <a:prstGeom prst="rect">
            <a:avLst/>
          </a:prstGeom>
        </p:spPr>
        <p:txBody>
          <a:bodyPr wrap="none">
            <a:spAutoFit/>
          </a:bodyPr>
          <a:lstStyle/>
          <a:p>
            <a:r>
              <a:rPr lang="en-US" sz="1600" dirty="0" smtClean="0"/>
              <a:t>Queen’s University, CA</a:t>
            </a:r>
            <a:endParaRPr lang="en-US" sz="1600" dirty="0"/>
          </a:p>
        </p:txBody>
      </p:sp>
      <p:sp>
        <p:nvSpPr>
          <p:cNvPr id="14" name="Rectangle 13"/>
          <p:cNvSpPr/>
          <p:nvPr/>
        </p:nvSpPr>
        <p:spPr>
          <a:xfrm>
            <a:off x="6019800" y="3352800"/>
            <a:ext cx="2973891" cy="338554"/>
          </a:xfrm>
          <a:prstGeom prst="rect">
            <a:avLst/>
          </a:prstGeom>
        </p:spPr>
        <p:txBody>
          <a:bodyPr wrap="none">
            <a:spAutoFit/>
          </a:bodyPr>
          <a:lstStyle/>
          <a:p>
            <a:r>
              <a:rPr lang="en-US" sz="1600" dirty="0" smtClean="0"/>
              <a:t>Philadelphia City Hall, 1871-1901 </a:t>
            </a:r>
            <a:endParaRPr lang="en-US" sz="1600" dirty="0"/>
          </a:p>
        </p:txBody>
      </p:sp>
      <p:sp>
        <p:nvSpPr>
          <p:cNvPr id="15" name="Rectangle 14"/>
          <p:cNvSpPr/>
          <p:nvPr/>
        </p:nvSpPr>
        <p:spPr>
          <a:xfrm>
            <a:off x="3581400" y="2971800"/>
            <a:ext cx="1291572" cy="338554"/>
          </a:xfrm>
          <a:prstGeom prst="rect">
            <a:avLst/>
          </a:prstGeom>
        </p:spPr>
        <p:txBody>
          <a:bodyPr wrap="none">
            <a:spAutoFit/>
          </a:bodyPr>
          <a:lstStyle/>
          <a:p>
            <a:r>
              <a:rPr lang="en-US" sz="1600" dirty="0" smtClean="0"/>
              <a:t>Cape May, NJ</a:t>
            </a:r>
            <a:endParaRPr lang="en-US" sz="1600" dirty="0"/>
          </a:p>
        </p:txBody>
      </p:sp>
      <p:sp>
        <p:nvSpPr>
          <p:cNvPr id="16" name="Rectangle 15"/>
          <p:cNvSpPr/>
          <p:nvPr/>
        </p:nvSpPr>
        <p:spPr>
          <a:xfrm>
            <a:off x="0" y="3276600"/>
            <a:ext cx="3166701" cy="338554"/>
          </a:xfrm>
          <a:prstGeom prst="rect">
            <a:avLst/>
          </a:prstGeom>
        </p:spPr>
        <p:txBody>
          <a:bodyPr wrap="none">
            <a:spAutoFit/>
          </a:bodyPr>
          <a:lstStyle/>
          <a:p>
            <a:r>
              <a:rPr lang="en-US" sz="1600" dirty="0" smtClean="0"/>
              <a:t>Woodstock, CT. Bowen House, 1846</a:t>
            </a:r>
            <a:endParaRPr lang="en-US" sz="1600" dirty="0"/>
          </a:p>
        </p:txBody>
      </p:sp>
      <p:pic>
        <p:nvPicPr>
          <p:cNvPr id="17" name="Picture 2"/>
          <p:cNvPicPr>
            <a:picLocks noChangeAspect="1" noChangeArrowheads="1"/>
          </p:cNvPicPr>
          <p:nvPr/>
        </p:nvPicPr>
        <p:blipFill>
          <a:blip r:embed="rId6" cstate="print"/>
          <a:srcRect/>
          <a:stretch>
            <a:fillRect/>
          </a:stretch>
        </p:blipFill>
        <p:spPr bwMode="auto">
          <a:xfrm>
            <a:off x="0" y="4114800"/>
            <a:ext cx="2667000" cy="2341033"/>
          </a:xfrm>
          <a:prstGeom prst="rect">
            <a:avLst/>
          </a:prstGeom>
          <a:noFill/>
          <a:ln w="9525">
            <a:noFill/>
            <a:miter lim="800000"/>
            <a:headEnd/>
            <a:tailEnd/>
          </a:ln>
        </p:spPr>
      </p:pic>
      <p:sp>
        <p:nvSpPr>
          <p:cNvPr id="18" name="Rectangle 17"/>
          <p:cNvSpPr/>
          <p:nvPr/>
        </p:nvSpPr>
        <p:spPr>
          <a:xfrm>
            <a:off x="304800" y="6519446"/>
            <a:ext cx="1316514" cy="338554"/>
          </a:xfrm>
          <a:prstGeom prst="rect">
            <a:avLst/>
          </a:prstGeom>
        </p:spPr>
        <p:txBody>
          <a:bodyPr wrap="none">
            <a:spAutoFit/>
          </a:bodyPr>
          <a:lstStyle/>
          <a:p>
            <a:r>
              <a:rPr lang="en-US" sz="1600" dirty="0" smtClean="0"/>
              <a:t>Galveston, TX</a:t>
            </a:r>
            <a:endParaRPr lang="en-US" sz="1600" dirty="0"/>
          </a:p>
        </p:txBody>
      </p:sp>
      <p:pic>
        <p:nvPicPr>
          <p:cNvPr id="38914" name="Picture 2"/>
          <p:cNvPicPr>
            <a:picLocks noChangeAspect="1" noChangeArrowheads="1"/>
          </p:cNvPicPr>
          <p:nvPr/>
        </p:nvPicPr>
        <p:blipFill>
          <a:blip r:embed="rId7" cstate="print"/>
          <a:srcRect/>
          <a:stretch>
            <a:fillRect/>
          </a:stretch>
        </p:blipFill>
        <p:spPr bwMode="auto">
          <a:xfrm>
            <a:off x="5924550" y="4038600"/>
            <a:ext cx="3219450" cy="2466099"/>
          </a:xfrm>
          <a:prstGeom prst="rect">
            <a:avLst/>
          </a:prstGeom>
          <a:noFill/>
          <a:ln w="9525">
            <a:noFill/>
            <a:miter lim="800000"/>
            <a:headEnd/>
            <a:tailEnd/>
          </a:ln>
        </p:spPr>
      </p:pic>
      <p:sp>
        <p:nvSpPr>
          <p:cNvPr id="21" name="Rectangle 20"/>
          <p:cNvSpPr/>
          <p:nvPr/>
        </p:nvSpPr>
        <p:spPr>
          <a:xfrm>
            <a:off x="5420480" y="6488668"/>
            <a:ext cx="3771482" cy="338554"/>
          </a:xfrm>
          <a:prstGeom prst="rect">
            <a:avLst/>
          </a:prstGeom>
        </p:spPr>
        <p:txBody>
          <a:bodyPr wrap="none">
            <a:spAutoFit/>
          </a:bodyPr>
          <a:lstStyle/>
          <a:p>
            <a:r>
              <a:rPr lang="en-US" sz="1600" dirty="0" smtClean="0"/>
              <a:t>Charles Lang Freer House, Detroit MI, 1890</a:t>
            </a:r>
            <a:endParaRPr lang="en-US"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61665"/>
          </a:xfrm>
          <a:prstGeom prst="rect">
            <a:avLst/>
          </a:prstGeom>
          <a:noFill/>
        </p:spPr>
        <p:txBody>
          <a:bodyPr wrap="square" rtlCol="0">
            <a:spAutoFit/>
          </a:bodyPr>
          <a:lstStyle/>
          <a:p>
            <a:r>
              <a:rPr lang="en-US" sz="2400" b="1" dirty="0" smtClean="0"/>
              <a:t>Revivals: Colonial, Renaissance, Egyptian, Tudor Revival</a:t>
            </a:r>
            <a:endParaRPr lang="en-US" sz="2400" b="1" dirty="0"/>
          </a:p>
        </p:txBody>
      </p:sp>
      <p:pic>
        <p:nvPicPr>
          <p:cNvPr id="9218" name="Picture 2"/>
          <p:cNvPicPr>
            <a:picLocks noChangeAspect="1" noChangeArrowheads="1"/>
          </p:cNvPicPr>
          <p:nvPr/>
        </p:nvPicPr>
        <p:blipFill>
          <a:blip r:embed="rId2" cstate="print"/>
          <a:srcRect/>
          <a:stretch>
            <a:fillRect/>
          </a:stretch>
        </p:blipFill>
        <p:spPr bwMode="auto">
          <a:xfrm>
            <a:off x="0" y="762000"/>
            <a:ext cx="3289209" cy="2078182"/>
          </a:xfrm>
          <a:prstGeom prst="rect">
            <a:avLst/>
          </a:prstGeom>
          <a:noFill/>
          <a:ln w="9525">
            <a:noFill/>
            <a:miter lim="800000"/>
            <a:headEnd/>
            <a:tailEnd/>
          </a:ln>
        </p:spPr>
      </p:pic>
      <p:sp>
        <p:nvSpPr>
          <p:cNvPr id="4" name="Rectangle 3"/>
          <p:cNvSpPr/>
          <p:nvPr/>
        </p:nvSpPr>
        <p:spPr>
          <a:xfrm>
            <a:off x="0" y="2819400"/>
            <a:ext cx="3276600" cy="646331"/>
          </a:xfrm>
          <a:prstGeom prst="rect">
            <a:avLst/>
          </a:prstGeom>
        </p:spPr>
        <p:txBody>
          <a:bodyPr wrap="square">
            <a:spAutoFit/>
          </a:bodyPr>
          <a:lstStyle/>
          <a:p>
            <a:r>
              <a:rPr lang="en-US" dirty="0" smtClean="0"/>
              <a:t>George </a:t>
            </a:r>
            <a:r>
              <a:rPr lang="en-US" dirty="0" err="1" smtClean="0"/>
              <a:t>Felpel</a:t>
            </a:r>
            <a:r>
              <a:rPr lang="en-US" dirty="0" smtClean="0"/>
              <a:t> House, Claverack,</a:t>
            </a:r>
          </a:p>
          <a:p>
            <a:r>
              <a:rPr lang="en-US" dirty="0" smtClean="0"/>
              <a:t>New York, 1920s</a:t>
            </a:r>
            <a:endParaRPr lang="en-US" dirty="0"/>
          </a:p>
        </p:txBody>
      </p:sp>
      <p:pic>
        <p:nvPicPr>
          <p:cNvPr id="9219" name="Picture 3"/>
          <p:cNvPicPr>
            <a:picLocks noChangeAspect="1" noChangeArrowheads="1"/>
          </p:cNvPicPr>
          <p:nvPr/>
        </p:nvPicPr>
        <p:blipFill>
          <a:blip r:embed="rId3" cstate="print"/>
          <a:srcRect/>
          <a:stretch>
            <a:fillRect/>
          </a:stretch>
        </p:blipFill>
        <p:spPr bwMode="auto">
          <a:xfrm>
            <a:off x="3276600" y="762000"/>
            <a:ext cx="2743200" cy="2057400"/>
          </a:xfrm>
          <a:prstGeom prst="rect">
            <a:avLst/>
          </a:prstGeom>
          <a:noFill/>
          <a:ln w="9525">
            <a:noFill/>
            <a:miter lim="800000"/>
            <a:headEnd/>
            <a:tailEnd/>
          </a:ln>
        </p:spPr>
      </p:pic>
      <p:sp>
        <p:nvSpPr>
          <p:cNvPr id="6" name="Rectangle 5"/>
          <p:cNvSpPr/>
          <p:nvPr/>
        </p:nvSpPr>
        <p:spPr>
          <a:xfrm>
            <a:off x="3429000" y="2819400"/>
            <a:ext cx="2819400" cy="646331"/>
          </a:xfrm>
          <a:prstGeom prst="rect">
            <a:avLst/>
          </a:prstGeom>
        </p:spPr>
        <p:txBody>
          <a:bodyPr wrap="square">
            <a:spAutoFit/>
          </a:bodyPr>
          <a:lstStyle/>
          <a:p>
            <a:r>
              <a:rPr lang="en-US" dirty="0" smtClean="0"/>
              <a:t>“La Loma de los </a:t>
            </a:r>
            <a:r>
              <a:rPr lang="en-US" dirty="0" err="1" smtClean="0"/>
              <a:t>Vientos</a:t>
            </a:r>
            <a:r>
              <a:rPr lang="en-US" dirty="0" smtClean="0"/>
              <a:t>”, Newhall, CA, 1924-8</a:t>
            </a:r>
            <a:endParaRPr lang="en-US" dirty="0"/>
          </a:p>
        </p:txBody>
      </p:sp>
      <p:pic>
        <p:nvPicPr>
          <p:cNvPr id="9220" name="Picture 4"/>
          <p:cNvPicPr>
            <a:picLocks noChangeAspect="1" noChangeArrowheads="1"/>
          </p:cNvPicPr>
          <p:nvPr/>
        </p:nvPicPr>
        <p:blipFill>
          <a:blip r:embed="rId4" cstate="print"/>
          <a:srcRect/>
          <a:stretch>
            <a:fillRect/>
          </a:stretch>
        </p:blipFill>
        <p:spPr bwMode="auto">
          <a:xfrm>
            <a:off x="6096000" y="701040"/>
            <a:ext cx="3048000" cy="2042160"/>
          </a:xfrm>
          <a:prstGeom prst="rect">
            <a:avLst/>
          </a:prstGeom>
          <a:noFill/>
          <a:ln w="9525">
            <a:noFill/>
            <a:miter lim="800000"/>
            <a:headEnd/>
            <a:tailEnd/>
          </a:ln>
        </p:spPr>
      </p:pic>
      <p:sp>
        <p:nvSpPr>
          <p:cNvPr id="8" name="Rectangle 7"/>
          <p:cNvSpPr/>
          <p:nvPr/>
        </p:nvSpPr>
        <p:spPr>
          <a:xfrm>
            <a:off x="6477000" y="2819400"/>
            <a:ext cx="2443746" cy="646331"/>
          </a:xfrm>
          <a:prstGeom prst="rect">
            <a:avLst/>
          </a:prstGeom>
        </p:spPr>
        <p:txBody>
          <a:bodyPr wrap="none">
            <a:spAutoFit/>
          </a:bodyPr>
          <a:lstStyle/>
          <a:p>
            <a:r>
              <a:rPr lang="en-US" dirty="0" smtClean="0"/>
              <a:t>The Breakers, Newport, </a:t>
            </a:r>
          </a:p>
          <a:p>
            <a:r>
              <a:rPr lang="en-US" dirty="0" smtClean="0"/>
              <a:t>Rhode Island, 1893</a:t>
            </a:r>
            <a:endParaRPr lang="en-US" dirty="0"/>
          </a:p>
        </p:txBody>
      </p:sp>
      <p:pic>
        <p:nvPicPr>
          <p:cNvPr id="9222" name="Picture 6"/>
          <p:cNvPicPr>
            <a:picLocks noChangeAspect="1" noChangeArrowheads="1"/>
          </p:cNvPicPr>
          <p:nvPr/>
        </p:nvPicPr>
        <p:blipFill>
          <a:blip r:embed="rId5" cstate="print"/>
          <a:srcRect/>
          <a:stretch>
            <a:fillRect/>
          </a:stretch>
        </p:blipFill>
        <p:spPr bwMode="auto">
          <a:xfrm>
            <a:off x="0" y="3505200"/>
            <a:ext cx="4268080" cy="2895600"/>
          </a:xfrm>
          <a:prstGeom prst="rect">
            <a:avLst/>
          </a:prstGeom>
          <a:noFill/>
          <a:ln w="9525">
            <a:noFill/>
            <a:miter lim="800000"/>
            <a:headEnd/>
            <a:tailEnd/>
          </a:ln>
        </p:spPr>
      </p:pic>
      <p:sp>
        <p:nvSpPr>
          <p:cNvPr id="11" name="Rectangle 10"/>
          <p:cNvSpPr/>
          <p:nvPr/>
        </p:nvSpPr>
        <p:spPr>
          <a:xfrm>
            <a:off x="0" y="6488668"/>
            <a:ext cx="3258649" cy="369332"/>
          </a:xfrm>
          <a:prstGeom prst="rect">
            <a:avLst/>
          </a:prstGeom>
        </p:spPr>
        <p:txBody>
          <a:bodyPr wrap="none">
            <a:spAutoFit/>
          </a:bodyPr>
          <a:lstStyle/>
          <a:p>
            <a:r>
              <a:rPr lang="en-US" dirty="0" smtClean="0"/>
              <a:t>Medical College of Virginia, 1845</a:t>
            </a:r>
            <a:endParaRPr lang="en-US" dirty="0"/>
          </a:p>
        </p:txBody>
      </p:sp>
      <p:pic>
        <p:nvPicPr>
          <p:cNvPr id="9223" name="Picture 7"/>
          <p:cNvPicPr>
            <a:picLocks noChangeAspect="1" noChangeArrowheads="1"/>
          </p:cNvPicPr>
          <p:nvPr/>
        </p:nvPicPr>
        <p:blipFill>
          <a:blip r:embed="rId6" cstate="print"/>
          <a:srcRect/>
          <a:stretch>
            <a:fillRect/>
          </a:stretch>
        </p:blipFill>
        <p:spPr bwMode="auto">
          <a:xfrm>
            <a:off x="4343400" y="3581400"/>
            <a:ext cx="3733800" cy="2800350"/>
          </a:xfrm>
          <a:prstGeom prst="rect">
            <a:avLst/>
          </a:prstGeom>
          <a:noFill/>
          <a:ln w="9525">
            <a:noFill/>
            <a:miter lim="800000"/>
            <a:headEnd/>
            <a:tailEnd/>
          </a:ln>
        </p:spPr>
      </p:pic>
      <p:sp>
        <p:nvSpPr>
          <p:cNvPr id="13" name="Rectangle 12"/>
          <p:cNvSpPr/>
          <p:nvPr/>
        </p:nvSpPr>
        <p:spPr>
          <a:xfrm>
            <a:off x="4191000" y="6488668"/>
            <a:ext cx="4247958" cy="369332"/>
          </a:xfrm>
          <a:prstGeom prst="rect">
            <a:avLst/>
          </a:prstGeom>
        </p:spPr>
        <p:txBody>
          <a:bodyPr wrap="none">
            <a:spAutoFit/>
          </a:bodyPr>
          <a:lstStyle/>
          <a:p>
            <a:r>
              <a:rPr lang="en-US" dirty="0" smtClean="0"/>
              <a:t>George W. Maher building in Gary, IN, 1921</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7200"/>
            <a:ext cx="2971800" cy="400110"/>
          </a:xfrm>
          <a:prstGeom prst="rect">
            <a:avLst/>
          </a:prstGeom>
        </p:spPr>
        <p:txBody>
          <a:bodyPr wrap="square">
            <a:spAutoFit/>
          </a:bodyPr>
          <a:lstStyle/>
          <a:p>
            <a:r>
              <a:rPr lang="en-US" sz="2000" dirty="0" err="1" smtClean="0">
                <a:solidFill>
                  <a:srgbClr val="C00000"/>
                </a:solidFill>
              </a:rPr>
              <a:t>Romanesques</a:t>
            </a:r>
            <a:r>
              <a:rPr lang="en-US" sz="2000" dirty="0" smtClean="0">
                <a:solidFill>
                  <a:srgbClr val="C00000"/>
                </a:solidFill>
              </a:rPr>
              <a:t> Revival</a:t>
            </a:r>
          </a:p>
        </p:txBody>
      </p:sp>
      <p:sp>
        <p:nvSpPr>
          <p:cNvPr id="3" name="Rectangle 2"/>
          <p:cNvSpPr/>
          <p:nvPr/>
        </p:nvSpPr>
        <p:spPr>
          <a:xfrm>
            <a:off x="0" y="0"/>
            <a:ext cx="1700915" cy="461665"/>
          </a:xfrm>
          <a:prstGeom prst="rect">
            <a:avLst/>
          </a:prstGeom>
        </p:spPr>
        <p:txBody>
          <a:bodyPr wrap="none">
            <a:spAutoFit/>
          </a:bodyPr>
          <a:lstStyle/>
          <a:p>
            <a:r>
              <a:rPr lang="en-US" sz="2400" b="1" dirty="0" smtClean="0"/>
              <a:t>Classicalism</a:t>
            </a:r>
            <a:endParaRPr lang="en-US" sz="2400" dirty="0" smtClean="0"/>
          </a:p>
        </p:txBody>
      </p:sp>
      <p:sp>
        <p:nvSpPr>
          <p:cNvPr id="4" name="Rectangle 3"/>
          <p:cNvSpPr/>
          <p:nvPr/>
        </p:nvSpPr>
        <p:spPr>
          <a:xfrm>
            <a:off x="5105400" y="381000"/>
            <a:ext cx="1326004" cy="400110"/>
          </a:xfrm>
          <a:prstGeom prst="rect">
            <a:avLst/>
          </a:prstGeom>
        </p:spPr>
        <p:txBody>
          <a:bodyPr wrap="none">
            <a:spAutoFit/>
          </a:bodyPr>
          <a:lstStyle/>
          <a:p>
            <a:r>
              <a:rPr lang="en-US" sz="2000" dirty="0" smtClean="0">
                <a:solidFill>
                  <a:srgbClr val="C00000"/>
                </a:solidFill>
              </a:rPr>
              <a:t>Beaux-Arts</a:t>
            </a:r>
          </a:p>
        </p:txBody>
      </p:sp>
      <p:pic>
        <p:nvPicPr>
          <p:cNvPr id="5" name="Picture 2"/>
          <p:cNvPicPr>
            <a:picLocks noChangeAspect="1" noChangeArrowheads="1"/>
          </p:cNvPicPr>
          <p:nvPr/>
        </p:nvPicPr>
        <p:blipFill>
          <a:blip r:embed="rId2" cstate="print"/>
          <a:srcRect/>
          <a:stretch>
            <a:fillRect/>
          </a:stretch>
        </p:blipFill>
        <p:spPr bwMode="auto">
          <a:xfrm>
            <a:off x="228600" y="838200"/>
            <a:ext cx="2527300" cy="3810000"/>
          </a:xfrm>
          <a:prstGeom prst="rect">
            <a:avLst/>
          </a:prstGeom>
          <a:noFill/>
          <a:ln w="9525">
            <a:noFill/>
            <a:miter lim="800000"/>
            <a:headEnd/>
            <a:tailEnd/>
          </a:ln>
        </p:spPr>
      </p:pic>
      <p:pic>
        <p:nvPicPr>
          <p:cNvPr id="6" name="Picture 7"/>
          <p:cNvPicPr>
            <a:picLocks noChangeAspect="1" noChangeArrowheads="1"/>
          </p:cNvPicPr>
          <p:nvPr/>
        </p:nvPicPr>
        <p:blipFill>
          <a:blip r:embed="rId3" cstate="print"/>
          <a:srcRect/>
          <a:stretch>
            <a:fillRect/>
          </a:stretch>
        </p:blipFill>
        <p:spPr bwMode="auto">
          <a:xfrm>
            <a:off x="5257800" y="762000"/>
            <a:ext cx="3237929" cy="2628900"/>
          </a:xfrm>
          <a:prstGeom prst="rect">
            <a:avLst/>
          </a:prstGeom>
          <a:noFill/>
          <a:ln w="9525">
            <a:noFill/>
            <a:miter lim="800000"/>
            <a:headEnd/>
            <a:tailEnd/>
          </a:ln>
        </p:spPr>
      </p:pic>
      <p:sp>
        <p:nvSpPr>
          <p:cNvPr id="7" name="Rectangle 6"/>
          <p:cNvSpPr/>
          <p:nvPr/>
        </p:nvSpPr>
        <p:spPr>
          <a:xfrm>
            <a:off x="5181600" y="3352800"/>
            <a:ext cx="3962400" cy="338554"/>
          </a:xfrm>
          <a:prstGeom prst="rect">
            <a:avLst/>
          </a:prstGeom>
        </p:spPr>
        <p:txBody>
          <a:bodyPr wrap="square">
            <a:spAutoFit/>
          </a:bodyPr>
          <a:lstStyle/>
          <a:p>
            <a:r>
              <a:rPr lang="en-US" sz="1600" dirty="0" smtClean="0"/>
              <a:t>Metropolitan Museum of Art, NY,1902</a:t>
            </a:r>
            <a:endParaRPr lang="en-US" sz="1600" dirty="0"/>
          </a:p>
        </p:txBody>
      </p:sp>
      <p:pic>
        <p:nvPicPr>
          <p:cNvPr id="8" name="Picture 6"/>
          <p:cNvPicPr>
            <a:picLocks noChangeAspect="1" noChangeArrowheads="1"/>
          </p:cNvPicPr>
          <p:nvPr/>
        </p:nvPicPr>
        <p:blipFill>
          <a:blip r:embed="rId4" cstate="print"/>
          <a:srcRect/>
          <a:stretch>
            <a:fillRect/>
          </a:stretch>
        </p:blipFill>
        <p:spPr bwMode="auto">
          <a:xfrm>
            <a:off x="5257800" y="3657600"/>
            <a:ext cx="3733800" cy="2634909"/>
          </a:xfrm>
          <a:prstGeom prst="rect">
            <a:avLst/>
          </a:prstGeom>
          <a:noFill/>
          <a:ln w="9525">
            <a:noFill/>
            <a:miter lim="800000"/>
            <a:headEnd/>
            <a:tailEnd/>
          </a:ln>
        </p:spPr>
      </p:pic>
      <p:sp>
        <p:nvSpPr>
          <p:cNvPr id="9" name="Rectangle 8"/>
          <p:cNvSpPr/>
          <p:nvPr/>
        </p:nvSpPr>
        <p:spPr>
          <a:xfrm>
            <a:off x="5181600" y="6273225"/>
            <a:ext cx="3962400" cy="584775"/>
          </a:xfrm>
          <a:prstGeom prst="rect">
            <a:avLst/>
          </a:prstGeom>
        </p:spPr>
        <p:txBody>
          <a:bodyPr wrap="square">
            <a:spAutoFit/>
          </a:bodyPr>
          <a:lstStyle/>
          <a:p>
            <a:r>
              <a:rPr lang="en-US" sz="1600" dirty="0" smtClean="0"/>
              <a:t>Pennsylvania Station, NY, 1910</a:t>
            </a:r>
          </a:p>
          <a:p>
            <a:r>
              <a:rPr lang="en-US" sz="1600" dirty="0" smtClean="0"/>
              <a:t>Demolished 1964</a:t>
            </a:r>
            <a:endParaRPr lang="en-US" sz="1600" dirty="0"/>
          </a:p>
        </p:txBody>
      </p:sp>
      <p:pic>
        <p:nvPicPr>
          <p:cNvPr id="10" name="Picture 3"/>
          <p:cNvPicPr>
            <a:picLocks noChangeAspect="1" noChangeArrowheads="1"/>
          </p:cNvPicPr>
          <p:nvPr/>
        </p:nvPicPr>
        <p:blipFill>
          <a:blip r:embed="rId5" cstate="print"/>
          <a:srcRect/>
          <a:stretch>
            <a:fillRect/>
          </a:stretch>
        </p:blipFill>
        <p:spPr bwMode="auto">
          <a:xfrm>
            <a:off x="228600" y="4495800"/>
            <a:ext cx="4191000" cy="2739725"/>
          </a:xfrm>
          <a:prstGeom prst="rect">
            <a:avLst/>
          </a:prstGeom>
          <a:noFill/>
          <a:ln w="9525">
            <a:noFill/>
            <a:miter lim="800000"/>
            <a:headEnd/>
            <a:tailEnd/>
          </a:ln>
        </p:spPr>
      </p:pic>
      <p:sp>
        <p:nvSpPr>
          <p:cNvPr id="11" name="Rectangle 10"/>
          <p:cNvSpPr/>
          <p:nvPr/>
        </p:nvSpPr>
        <p:spPr>
          <a:xfrm>
            <a:off x="2819400" y="3124200"/>
            <a:ext cx="1981200" cy="1323439"/>
          </a:xfrm>
          <a:prstGeom prst="rect">
            <a:avLst/>
          </a:prstGeom>
        </p:spPr>
        <p:txBody>
          <a:bodyPr wrap="square">
            <a:spAutoFit/>
          </a:bodyPr>
          <a:lstStyle/>
          <a:p>
            <a:r>
              <a:rPr lang="en-US" sz="1600" dirty="0" smtClean="0"/>
              <a:t>Trinity Church, Boston, MA (1872)</a:t>
            </a:r>
          </a:p>
          <a:p>
            <a:endParaRPr lang="en-US" sz="1600" dirty="0" smtClean="0"/>
          </a:p>
          <a:p>
            <a:r>
              <a:rPr lang="en-US" sz="1600" dirty="0" smtClean="0"/>
              <a:t>Crane Library, Quincy, MA, 1881 </a:t>
            </a:r>
            <a:endParaRPr lang="en-US"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2" cstate="print"/>
          <a:srcRect/>
          <a:stretch>
            <a:fillRect/>
          </a:stretch>
        </p:blipFill>
        <p:spPr bwMode="auto">
          <a:xfrm>
            <a:off x="3124200" y="1219200"/>
            <a:ext cx="2109707" cy="2057400"/>
          </a:xfrm>
          <a:prstGeom prst="rect">
            <a:avLst/>
          </a:prstGeom>
          <a:noFill/>
          <a:ln w="9525">
            <a:noFill/>
            <a:miter lim="800000"/>
            <a:headEnd/>
            <a:tailEnd/>
          </a:ln>
        </p:spPr>
      </p:pic>
      <p:sp>
        <p:nvSpPr>
          <p:cNvPr id="2" name="Rectangle 1"/>
          <p:cNvSpPr/>
          <p:nvPr/>
        </p:nvSpPr>
        <p:spPr>
          <a:xfrm>
            <a:off x="0" y="0"/>
            <a:ext cx="4572000" cy="461665"/>
          </a:xfrm>
          <a:prstGeom prst="rect">
            <a:avLst/>
          </a:prstGeom>
        </p:spPr>
        <p:txBody>
          <a:bodyPr>
            <a:spAutoFit/>
          </a:bodyPr>
          <a:lstStyle/>
          <a:p>
            <a:r>
              <a:rPr lang="en-US" sz="2400" b="1" dirty="0" smtClean="0"/>
              <a:t>New American Visions:</a:t>
            </a:r>
            <a:r>
              <a:rPr lang="en-US" sz="2400" dirty="0" smtClean="0"/>
              <a:t> </a:t>
            </a:r>
          </a:p>
        </p:txBody>
      </p:sp>
      <p:pic>
        <p:nvPicPr>
          <p:cNvPr id="3" name="Picture 3"/>
          <p:cNvPicPr>
            <a:picLocks noChangeAspect="1" noChangeArrowheads="1"/>
          </p:cNvPicPr>
          <p:nvPr/>
        </p:nvPicPr>
        <p:blipFill>
          <a:blip r:embed="rId3" cstate="print"/>
          <a:srcRect/>
          <a:stretch>
            <a:fillRect/>
          </a:stretch>
        </p:blipFill>
        <p:spPr bwMode="auto">
          <a:xfrm>
            <a:off x="0" y="990600"/>
            <a:ext cx="3454400" cy="2590800"/>
          </a:xfrm>
          <a:prstGeom prst="rect">
            <a:avLst/>
          </a:prstGeom>
          <a:noFill/>
          <a:ln w="9525">
            <a:noFill/>
            <a:miter lim="800000"/>
            <a:headEnd/>
            <a:tailEnd/>
          </a:ln>
        </p:spPr>
      </p:pic>
      <p:sp>
        <p:nvSpPr>
          <p:cNvPr id="4" name="Rectangle 3"/>
          <p:cNvSpPr/>
          <p:nvPr/>
        </p:nvSpPr>
        <p:spPr>
          <a:xfrm>
            <a:off x="0" y="4038600"/>
            <a:ext cx="1306768" cy="400110"/>
          </a:xfrm>
          <a:prstGeom prst="rect">
            <a:avLst/>
          </a:prstGeom>
        </p:spPr>
        <p:txBody>
          <a:bodyPr wrap="none">
            <a:spAutoFit/>
          </a:bodyPr>
          <a:lstStyle/>
          <a:p>
            <a:r>
              <a:rPr lang="en-US" sz="2000" dirty="0" smtClean="0">
                <a:solidFill>
                  <a:srgbClr val="C00000"/>
                </a:solidFill>
              </a:rPr>
              <a:t>Bungalows</a:t>
            </a:r>
            <a:endParaRPr lang="en-US" sz="2000" dirty="0">
              <a:solidFill>
                <a:srgbClr val="C00000"/>
              </a:solidFill>
            </a:endParaRPr>
          </a:p>
        </p:txBody>
      </p:sp>
      <p:sp>
        <p:nvSpPr>
          <p:cNvPr id="5" name="Rectangle 4"/>
          <p:cNvSpPr/>
          <p:nvPr/>
        </p:nvSpPr>
        <p:spPr>
          <a:xfrm>
            <a:off x="0" y="533400"/>
            <a:ext cx="4068037" cy="400110"/>
          </a:xfrm>
          <a:prstGeom prst="rect">
            <a:avLst/>
          </a:prstGeom>
        </p:spPr>
        <p:txBody>
          <a:bodyPr wrap="none">
            <a:spAutoFit/>
          </a:bodyPr>
          <a:lstStyle/>
          <a:p>
            <a:r>
              <a:rPr lang="en-US" sz="2000" dirty="0" smtClean="0">
                <a:solidFill>
                  <a:srgbClr val="C00000"/>
                </a:solidFill>
              </a:rPr>
              <a:t>Prairie School and Frank Lloyd Wright</a:t>
            </a:r>
          </a:p>
        </p:txBody>
      </p:sp>
      <p:pic>
        <p:nvPicPr>
          <p:cNvPr id="6" name="Picture 11" descr="http://upload.wikimedia.org/wikipedia/commons/thumb/f/f6/FallingwaterWright.jpg/220px-FallingwaterWright.jpg">
            <a:hlinkClick r:id="rId4"/>
          </p:cNvPr>
          <p:cNvPicPr>
            <a:picLocks noChangeAspect="1" noChangeArrowheads="1"/>
          </p:cNvPicPr>
          <p:nvPr/>
        </p:nvPicPr>
        <p:blipFill>
          <a:blip r:embed="rId5" cstate="print"/>
          <a:srcRect/>
          <a:stretch>
            <a:fillRect/>
          </a:stretch>
        </p:blipFill>
        <p:spPr bwMode="auto">
          <a:xfrm>
            <a:off x="4953000" y="457200"/>
            <a:ext cx="4191000" cy="3143250"/>
          </a:xfrm>
          <a:prstGeom prst="rect">
            <a:avLst/>
          </a:prstGeom>
          <a:noFill/>
        </p:spPr>
      </p:pic>
      <p:sp>
        <p:nvSpPr>
          <p:cNvPr id="7" name="Rectangle 6"/>
          <p:cNvSpPr/>
          <p:nvPr/>
        </p:nvSpPr>
        <p:spPr>
          <a:xfrm>
            <a:off x="5029200" y="3581400"/>
            <a:ext cx="2858539" cy="338554"/>
          </a:xfrm>
          <a:prstGeom prst="rect">
            <a:avLst/>
          </a:prstGeom>
        </p:spPr>
        <p:txBody>
          <a:bodyPr wrap="none">
            <a:spAutoFit/>
          </a:bodyPr>
          <a:lstStyle/>
          <a:p>
            <a:pPr lvl="0" fontAlgn="base">
              <a:spcBef>
                <a:spcPct val="0"/>
              </a:spcBef>
              <a:spcAft>
                <a:spcPct val="0"/>
              </a:spcAft>
            </a:pPr>
            <a:r>
              <a:rPr lang="en-US" sz="1600" dirty="0" err="1" smtClean="0">
                <a:latin typeface="Calibri" pitchFamily="34" charset="0"/>
                <a:ea typeface="Times New Roman" pitchFamily="18" charset="0"/>
                <a:cs typeface="Times New Roman" pitchFamily="18" charset="0"/>
              </a:rPr>
              <a:t>Fallingwater</a:t>
            </a:r>
            <a:r>
              <a:rPr lang="en-US" sz="1600" dirty="0" smtClean="0">
                <a:latin typeface="Calibri" pitchFamily="34" charset="0"/>
                <a:ea typeface="Times New Roman" pitchFamily="18" charset="0"/>
                <a:cs typeface="Times New Roman" pitchFamily="18" charset="0"/>
              </a:rPr>
              <a:t>, Bear Run, </a:t>
            </a:r>
            <a:r>
              <a:rPr lang="en-US" altLang="zh-TW" sz="1600" dirty="0" smtClean="0">
                <a:latin typeface="Calibri" pitchFamily="34" charset="0"/>
                <a:ea typeface="Times New Roman" pitchFamily="18" charset="0"/>
                <a:cs typeface="Times New Roman" pitchFamily="18" charset="0"/>
              </a:rPr>
              <a:t>PA, </a:t>
            </a:r>
            <a:r>
              <a:rPr lang="en-US" sz="1600" dirty="0" smtClean="0">
                <a:latin typeface="Calibri" pitchFamily="34" charset="0"/>
                <a:ea typeface="Times New Roman" pitchFamily="18" charset="0"/>
                <a:cs typeface="Times New Roman" pitchFamily="18" charset="0"/>
              </a:rPr>
              <a:t>1937</a:t>
            </a:r>
            <a:endParaRPr lang="en-US" sz="1600" dirty="0" smtClean="0">
              <a:latin typeface="Arial" pitchFamily="34" charset="0"/>
              <a:cs typeface="Arial" pitchFamily="34" charset="0"/>
            </a:endParaRPr>
          </a:p>
        </p:txBody>
      </p:sp>
      <p:sp>
        <p:nvSpPr>
          <p:cNvPr id="8" name="Rectangle 7"/>
          <p:cNvSpPr/>
          <p:nvPr/>
        </p:nvSpPr>
        <p:spPr>
          <a:xfrm>
            <a:off x="0" y="3581400"/>
            <a:ext cx="3510385" cy="338554"/>
          </a:xfrm>
          <a:prstGeom prst="rect">
            <a:avLst/>
          </a:prstGeom>
        </p:spPr>
        <p:txBody>
          <a:bodyPr wrap="none">
            <a:spAutoFit/>
          </a:bodyPr>
          <a:lstStyle/>
          <a:p>
            <a:r>
              <a:rPr lang="en-US" sz="1600" dirty="0" smtClean="0"/>
              <a:t>Frank Thomas House, Oak Park, IL, 1901</a:t>
            </a:r>
            <a:endParaRPr lang="en-US" sz="1600" dirty="0"/>
          </a:p>
        </p:txBody>
      </p:sp>
      <p:sp>
        <p:nvSpPr>
          <p:cNvPr id="10" name="Rectangle 9"/>
          <p:cNvSpPr/>
          <p:nvPr/>
        </p:nvSpPr>
        <p:spPr>
          <a:xfrm>
            <a:off x="0" y="6324600"/>
            <a:ext cx="4267200" cy="338554"/>
          </a:xfrm>
          <a:prstGeom prst="rect">
            <a:avLst/>
          </a:prstGeom>
        </p:spPr>
        <p:txBody>
          <a:bodyPr wrap="square">
            <a:spAutoFit/>
          </a:bodyPr>
          <a:lstStyle/>
          <a:p>
            <a:r>
              <a:rPr lang="en-US" sz="1600" dirty="0" smtClean="0"/>
              <a:t>Pasadena, CA. Gamble House, 1908 </a:t>
            </a:r>
            <a:endParaRPr lang="en-US" sz="1600" dirty="0"/>
          </a:p>
        </p:txBody>
      </p:sp>
      <p:pic>
        <p:nvPicPr>
          <p:cNvPr id="11" name="Picture 2"/>
          <p:cNvPicPr>
            <a:picLocks noChangeAspect="1" noChangeArrowheads="1"/>
          </p:cNvPicPr>
          <p:nvPr/>
        </p:nvPicPr>
        <p:blipFill>
          <a:blip r:embed="rId6" cstate="print"/>
          <a:srcRect/>
          <a:stretch>
            <a:fillRect/>
          </a:stretch>
        </p:blipFill>
        <p:spPr bwMode="auto">
          <a:xfrm>
            <a:off x="0" y="4495800"/>
            <a:ext cx="3352800" cy="1869186"/>
          </a:xfrm>
          <a:prstGeom prst="rect">
            <a:avLst/>
          </a:prstGeom>
          <a:noFill/>
          <a:ln w="9525">
            <a:noFill/>
            <a:miter lim="800000"/>
            <a:headEnd/>
            <a:tailEnd/>
          </a:ln>
        </p:spPr>
      </p:pic>
      <p:pic>
        <p:nvPicPr>
          <p:cNvPr id="12" name="Picture 5"/>
          <p:cNvPicPr>
            <a:picLocks noChangeAspect="1" noChangeArrowheads="1"/>
          </p:cNvPicPr>
          <p:nvPr/>
        </p:nvPicPr>
        <p:blipFill>
          <a:blip r:embed="rId7" cstate="print"/>
          <a:srcRect/>
          <a:stretch>
            <a:fillRect/>
          </a:stretch>
        </p:blipFill>
        <p:spPr bwMode="auto">
          <a:xfrm>
            <a:off x="3581400" y="4567574"/>
            <a:ext cx="2590800" cy="1939561"/>
          </a:xfrm>
          <a:prstGeom prst="rect">
            <a:avLst/>
          </a:prstGeom>
          <a:noFill/>
          <a:ln w="9525">
            <a:noFill/>
            <a:miter lim="800000"/>
            <a:headEnd/>
            <a:tailEnd/>
          </a:ln>
        </p:spPr>
      </p:pic>
      <p:sp>
        <p:nvSpPr>
          <p:cNvPr id="13" name="Rectangle 12"/>
          <p:cNvSpPr/>
          <p:nvPr/>
        </p:nvSpPr>
        <p:spPr>
          <a:xfrm>
            <a:off x="3733800" y="6488668"/>
            <a:ext cx="2069076" cy="338554"/>
          </a:xfrm>
          <a:prstGeom prst="rect">
            <a:avLst/>
          </a:prstGeom>
        </p:spPr>
        <p:txBody>
          <a:bodyPr wrap="square">
            <a:spAutoFit/>
          </a:bodyPr>
          <a:lstStyle/>
          <a:p>
            <a:r>
              <a:rPr lang="en-US" sz="1600" dirty="0" smtClean="0"/>
              <a:t>Long Beach, CA</a:t>
            </a:r>
            <a:endParaRPr lang="en-US" sz="1600" dirty="0"/>
          </a:p>
        </p:txBody>
      </p:sp>
      <p:pic>
        <p:nvPicPr>
          <p:cNvPr id="14" name="Picture 6"/>
          <p:cNvPicPr>
            <a:picLocks noChangeAspect="1" noChangeArrowheads="1"/>
          </p:cNvPicPr>
          <p:nvPr/>
        </p:nvPicPr>
        <p:blipFill>
          <a:blip r:embed="rId8" cstate="print"/>
          <a:srcRect/>
          <a:stretch>
            <a:fillRect/>
          </a:stretch>
        </p:blipFill>
        <p:spPr bwMode="auto">
          <a:xfrm>
            <a:off x="6324600" y="4572000"/>
            <a:ext cx="2449095" cy="1828800"/>
          </a:xfrm>
          <a:prstGeom prst="rect">
            <a:avLst/>
          </a:prstGeom>
          <a:noFill/>
          <a:ln w="9525">
            <a:noFill/>
            <a:miter lim="800000"/>
            <a:headEnd/>
            <a:tailEnd/>
          </a:ln>
        </p:spPr>
      </p:pic>
      <p:sp>
        <p:nvSpPr>
          <p:cNvPr id="15" name="Rectangle 14"/>
          <p:cNvSpPr/>
          <p:nvPr/>
        </p:nvSpPr>
        <p:spPr>
          <a:xfrm>
            <a:off x="6705600" y="6488668"/>
            <a:ext cx="1856301" cy="338554"/>
          </a:xfrm>
          <a:prstGeom prst="rect">
            <a:avLst/>
          </a:prstGeom>
        </p:spPr>
        <p:txBody>
          <a:bodyPr wrap="square">
            <a:spAutoFit/>
          </a:bodyPr>
          <a:lstStyle/>
          <a:p>
            <a:r>
              <a:rPr lang="en-US" sz="1600" dirty="0" smtClean="0"/>
              <a:t>San Antonio, TX</a:t>
            </a:r>
            <a:endParaRPr lang="en-US" sz="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09600"/>
            <a:ext cx="9144000" cy="2800767"/>
          </a:xfrm>
          <a:prstGeom prst="rect">
            <a:avLst/>
          </a:prstGeom>
          <a:noFill/>
        </p:spPr>
        <p:txBody>
          <a:bodyPr wrap="square" rtlCol="0">
            <a:spAutoFit/>
          </a:bodyPr>
          <a:lstStyle/>
          <a:p>
            <a:r>
              <a:rPr lang="en-US" dirty="0" smtClean="0"/>
              <a:t>1. </a:t>
            </a:r>
            <a:r>
              <a:rPr lang="en-US" sz="2400" b="1" dirty="0" smtClean="0"/>
              <a:t>Library of Congress</a:t>
            </a:r>
            <a:r>
              <a:rPr lang="en-US" sz="2400" dirty="0" smtClean="0"/>
              <a:t>: </a:t>
            </a:r>
            <a:r>
              <a:rPr lang="en-US" sz="2400" b="1" dirty="0" smtClean="0"/>
              <a:t>Prints &amp; Photographs Online Catalog </a:t>
            </a:r>
            <a:endParaRPr lang="en-US" b="1" dirty="0" smtClean="0">
              <a:solidFill>
                <a:srgbClr val="00B050"/>
              </a:solidFill>
            </a:endParaRPr>
          </a:p>
          <a:p>
            <a:r>
              <a:rPr lang="en-US" b="1" dirty="0" smtClean="0">
                <a:solidFill>
                  <a:srgbClr val="00B050"/>
                </a:solidFill>
              </a:rPr>
              <a:t>Historic American Buildings Survey/Historic American Engineering Record/Historic American Landscapes Survey– </a:t>
            </a:r>
            <a:r>
              <a:rPr lang="en-US" dirty="0" smtClean="0"/>
              <a:t>more than 556,900 measured drawings, large-format photographs, and written histories for more than 38,600 historic structures and sites dating from Pre-Columbian times to the twentieth century</a:t>
            </a:r>
            <a:endParaRPr lang="en-US" dirty="0" smtClean="0">
              <a:solidFill>
                <a:srgbClr val="00B050"/>
              </a:solidFill>
            </a:endParaRPr>
          </a:p>
          <a:p>
            <a:pPr marL="342900" indent="-342900"/>
            <a:endParaRPr lang="en-US" sz="1600" dirty="0" smtClean="0"/>
          </a:p>
          <a:p>
            <a:pPr marL="342900" indent="-342900"/>
            <a:r>
              <a:rPr lang="en-US" sz="1600" dirty="0" smtClean="0"/>
              <a:t>(1) HABS (Historic American Buildings Survey), 1933- Charles Peterson</a:t>
            </a:r>
            <a:r>
              <a:rPr lang="en-US" altLang="zh-TW" sz="1600" dirty="0" smtClean="0"/>
              <a:t>’s project</a:t>
            </a:r>
            <a:endParaRPr lang="en-US" sz="1600" dirty="0" smtClean="0"/>
          </a:p>
          <a:p>
            <a:pPr marL="342900" indent="-342900"/>
            <a:r>
              <a:rPr lang="en-US" sz="1600" dirty="0" smtClean="0"/>
              <a:t>(2) HAER (Historic American Engineering Record), 1969- document US engineering and industrial structures</a:t>
            </a:r>
          </a:p>
          <a:p>
            <a:pPr marL="342900" indent="-342900"/>
            <a:r>
              <a:rPr lang="en-US" sz="1600" dirty="0" smtClean="0"/>
              <a:t>(3) HALS (Historic American Landscape Survey), 2000- address the recording landscape important to heritage</a:t>
            </a:r>
          </a:p>
          <a:p>
            <a:pPr marL="342900" indent="-342900"/>
            <a:r>
              <a:rPr lang="en-US" sz="1600" dirty="0" smtClean="0"/>
              <a:t>(4) HABS (28,824 structures) and HAER (7,061 structures), 2003</a:t>
            </a:r>
            <a:endParaRPr lang="en-US" sz="1600" dirty="0"/>
          </a:p>
        </p:txBody>
      </p:sp>
      <p:sp>
        <p:nvSpPr>
          <p:cNvPr id="3" name="TextBox 2"/>
          <p:cNvSpPr txBox="1"/>
          <p:nvPr/>
        </p:nvSpPr>
        <p:spPr>
          <a:xfrm>
            <a:off x="0" y="4343400"/>
            <a:ext cx="4690002" cy="738664"/>
          </a:xfrm>
          <a:prstGeom prst="rect">
            <a:avLst/>
          </a:prstGeom>
          <a:noFill/>
        </p:spPr>
        <p:txBody>
          <a:bodyPr wrap="none" rtlCol="0">
            <a:spAutoFit/>
          </a:bodyPr>
          <a:lstStyle/>
          <a:p>
            <a:r>
              <a:rPr lang="en-US" dirty="0" smtClean="0"/>
              <a:t>3. </a:t>
            </a:r>
            <a:r>
              <a:rPr lang="en-US" sz="2400" b="1" dirty="0" smtClean="0"/>
              <a:t>Fine Arts Library Image Collection</a:t>
            </a:r>
            <a:endParaRPr lang="en-US" b="1" dirty="0" smtClean="0"/>
          </a:p>
          <a:p>
            <a:r>
              <a:rPr lang="en-US" b="1" dirty="0" smtClean="0"/>
              <a:t>    University of </a:t>
            </a:r>
            <a:r>
              <a:rPr lang="en-US" altLang="zh-TW" b="1" dirty="0" smtClean="0"/>
              <a:t>Pennsylvania</a:t>
            </a:r>
          </a:p>
        </p:txBody>
      </p:sp>
      <p:sp>
        <p:nvSpPr>
          <p:cNvPr id="4" name="TextBox 3"/>
          <p:cNvSpPr txBox="1"/>
          <p:nvPr/>
        </p:nvSpPr>
        <p:spPr>
          <a:xfrm>
            <a:off x="0" y="5257800"/>
            <a:ext cx="5246757" cy="769441"/>
          </a:xfrm>
          <a:prstGeom prst="rect">
            <a:avLst/>
          </a:prstGeom>
          <a:noFill/>
        </p:spPr>
        <p:txBody>
          <a:bodyPr wrap="none" rtlCol="0">
            <a:spAutoFit/>
          </a:bodyPr>
          <a:lstStyle/>
          <a:p>
            <a:r>
              <a:rPr lang="en-US" altLang="zh-TW" dirty="0" smtClean="0"/>
              <a:t>4. </a:t>
            </a:r>
            <a:r>
              <a:rPr lang="en-US" altLang="zh-TW" sz="2400" b="1" dirty="0" smtClean="0"/>
              <a:t>University websites and Foundations </a:t>
            </a:r>
          </a:p>
          <a:p>
            <a:r>
              <a:rPr lang="en-US" altLang="zh-TW" sz="2000" b="1" dirty="0" smtClean="0"/>
              <a:t>(ex. Wright Foundation)</a:t>
            </a:r>
          </a:p>
        </p:txBody>
      </p:sp>
      <p:sp>
        <p:nvSpPr>
          <p:cNvPr id="5" name="TextBox 4"/>
          <p:cNvSpPr txBox="1"/>
          <p:nvPr/>
        </p:nvSpPr>
        <p:spPr>
          <a:xfrm>
            <a:off x="0" y="0"/>
            <a:ext cx="9144000" cy="523220"/>
          </a:xfrm>
          <a:prstGeom prst="rect">
            <a:avLst/>
          </a:prstGeom>
          <a:noFill/>
        </p:spPr>
        <p:txBody>
          <a:bodyPr wrap="square" rtlCol="0">
            <a:spAutoFit/>
          </a:bodyPr>
          <a:lstStyle/>
          <a:p>
            <a:r>
              <a:rPr lang="en-US" sz="2800" b="1" dirty="0" smtClean="0"/>
              <a:t>Web Resources on American architecture</a:t>
            </a:r>
          </a:p>
        </p:txBody>
      </p:sp>
      <p:sp>
        <p:nvSpPr>
          <p:cNvPr id="6" name="TextBox 5"/>
          <p:cNvSpPr txBox="1"/>
          <p:nvPr/>
        </p:nvSpPr>
        <p:spPr>
          <a:xfrm>
            <a:off x="0" y="3657600"/>
            <a:ext cx="9144000" cy="461665"/>
          </a:xfrm>
          <a:prstGeom prst="rect">
            <a:avLst/>
          </a:prstGeom>
          <a:noFill/>
        </p:spPr>
        <p:txBody>
          <a:bodyPr wrap="square" rtlCol="0">
            <a:spAutoFit/>
          </a:bodyPr>
          <a:lstStyle/>
          <a:p>
            <a:r>
              <a:rPr lang="en-US" dirty="0" smtClean="0"/>
              <a:t>2. </a:t>
            </a:r>
            <a:r>
              <a:rPr lang="en-US" sz="2400" b="1" dirty="0" smtClean="0"/>
              <a:t>National Historic Landmark Program</a:t>
            </a:r>
            <a:endParaRPr lang="en-US" b="1" dirty="0"/>
          </a:p>
        </p:txBody>
      </p:sp>
      <p:sp>
        <p:nvSpPr>
          <p:cNvPr id="7" name="TextBox 6"/>
          <p:cNvSpPr txBox="1"/>
          <p:nvPr/>
        </p:nvSpPr>
        <p:spPr>
          <a:xfrm>
            <a:off x="0" y="6172200"/>
            <a:ext cx="9144000" cy="461665"/>
          </a:xfrm>
          <a:prstGeom prst="rect">
            <a:avLst/>
          </a:prstGeom>
          <a:noFill/>
        </p:spPr>
        <p:txBody>
          <a:bodyPr wrap="square" rtlCol="0">
            <a:spAutoFit/>
          </a:bodyPr>
          <a:lstStyle/>
          <a:p>
            <a:r>
              <a:rPr lang="en-US" dirty="0" smtClean="0"/>
              <a:t>5. </a:t>
            </a:r>
            <a:r>
              <a:rPr lang="en-US" sz="2400" b="1" dirty="0" smtClean="0"/>
              <a:t>C</a:t>
            </a:r>
            <a:r>
              <a:rPr lang="en-US" altLang="zh-TW" sz="2400" b="1" dirty="0" smtClean="0"/>
              <a:t>ommercial websites</a:t>
            </a:r>
            <a:r>
              <a:rPr lang="en-US" altLang="zh-TW" b="1" dirty="0" smtClean="0"/>
              <a:t>: </a:t>
            </a:r>
            <a:r>
              <a:rPr lang="en-US" altLang="zh-TW" dirty="0" smtClean="0"/>
              <a:t>for example -  </a:t>
            </a:r>
            <a:r>
              <a:rPr lang="en-US" altLang="zh-TW" dirty="0" smtClean="0">
                <a:hlinkClick r:id="rId3"/>
              </a:rPr>
              <a:t>www.</a:t>
            </a:r>
            <a:r>
              <a:rPr lang="en-US" dirty="0" smtClean="0">
                <a:hlinkClick r:id="rId3"/>
              </a:rPr>
              <a:t>greatbuildings.com</a:t>
            </a:r>
            <a:r>
              <a:rPr lang="en-US" dirty="0" smtClean="0"/>
              <a:t> (including 3-D models)</a:t>
            </a:r>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5638800" y="3352800"/>
            <a:ext cx="3505200" cy="28154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241243" cy="523220"/>
          </a:xfrm>
          <a:prstGeom prst="rect">
            <a:avLst/>
          </a:prstGeom>
        </p:spPr>
        <p:txBody>
          <a:bodyPr wrap="none">
            <a:spAutoFit/>
          </a:bodyPr>
          <a:lstStyle/>
          <a:p>
            <a:r>
              <a:rPr lang="en-US" sz="2800" dirty="0" smtClean="0"/>
              <a:t>Architectural history </a:t>
            </a:r>
            <a:r>
              <a:rPr lang="en-US" sz="2000" dirty="0" smtClean="0"/>
              <a:t>and</a:t>
            </a:r>
            <a:r>
              <a:rPr lang="en-US" sz="2800" dirty="0" smtClean="0"/>
              <a:t> </a:t>
            </a:r>
            <a:r>
              <a:rPr lang="en-US" altLang="zh-TW" sz="2800" dirty="0" smtClean="0"/>
              <a:t>A</a:t>
            </a:r>
            <a:r>
              <a:rPr lang="en-US" sz="2800" dirty="0" smtClean="0"/>
              <a:t>rt history</a:t>
            </a:r>
            <a:endParaRPr lang="en-US" sz="2800" dirty="0"/>
          </a:p>
        </p:txBody>
      </p:sp>
      <p:sp>
        <p:nvSpPr>
          <p:cNvPr id="3" name="Rectangle 2"/>
          <p:cNvSpPr/>
          <p:nvPr/>
        </p:nvSpPr>
        <p:spPr>
          <a:xfrm>
            <a:off x="0" y="4724400"/>
            <a:ext cx="9144000" cy="830997"/>
          </a:xfrm>
          <a:prstGeom prst="rect">
            <a:avLst/>
          </a:prstGeom>
        </p:spPr>
        <p:txBody>
          <a:bodyPr wrap="square">
            <a:spAutoFit/>
          </a:bodyPr>
          <a:lstStyle/>
          <a:p>
            <a:r>
              <a:rPr lang="en-US" sz="2400" dirty="0" smtClean="0"/>
              <a:t>Scholarship: </a:t>
            </a:r>
            <a:r>
              <a:rPr lang="en-US" altLang="zh-TW" sz="2400" dirty="0" smtClean="0"/>
              <a:t>A</a:t>
            </a:r>
            <a:r>
              <a:rPr lang="en-US" sz="2400" dirty="0" smtClean="0"/>
              <a:t>rchitecture, </a:t>
            </a:r>
            <a:r>
              <a:rPr lang="en-US" altLang="zh-TW" sz="2400" dirty="0" smtClean="0"/>
              <a:t>R</a:t>
            </a:r>
            <a:r>
              <a:rPr lang="en-US" sz="2400" dirty="0" smtClean="0"/>
              <a:t>egional studies, Archaeology, </a:t>
            </a:r>
            <a:r>
              <a:rPr lang="en-US" altLang="zh-TW" sz="2400" dirty="0" smtClean="0"/>
              <a:t>Landscape</a:t>
            </a:r>
          </a:p>
          <a:p>
            <a:r>
              <a:rPr lang="en-US" altLang="zh-TW" sz="2400" dirty="0" smtClean="0"/>
              <a:t>	architecture, H</a:t>
            </a:r>
            <a:r>
              <a:rPr lang="en-US" sz="2400" dirty="0" smtClean="0"/>
              <a:t>istoric preservation, etc </a:t>
            </a:r>
            <a:endParaRPr lang="en-US" sz="2400" dirty="0"/>
          </a:p>
        </p:txBody>
      </p:sp>
      <p:sp>
        <p:nvSpPr>
          <p:cNvPr id="4" name="Rectangle 3"/>
          <p:cNvSpPr/>
          <p:nvPr/>
        </p:nvSpPr>
        <p:spPr>
          <a:xfrm>
            <a:off x="0" y="5791200"/>
            <a:ext cx="9144000" cy="830997"/>
          </a:xfrm>
          <a:prstGeom prst="rect">
            <a:avLst/>
          </a:prstGeom>
        </p:spPr>
        <p:txBody>
          <a:bodyPr wrap="square">
            <a:spAutoFit/>
          </a:bodyPr>
          <a:lstStyle/>
          <a:p>
            <a:r>
              <a:rPr lang="en-US" sz="2400" dirty="0" smtClean="0"/>
              <a:t>Historic Preservation:  Documentation and Conservation </a:t>
            </a:r>
          </a:p>
          <a:p>
            <a:r>
              <a:rPr lang="en-US" sz="2400" dirty="0" smtClean="0"/>
              <a:t>	(applied science) </a:t>
            </a:r>
            <a:endParaRPr lang="en-US" sz="2400" dirty="0"/>
          </a:p>
        </p:txBody>
      </p:sp>
      <p:sp>
        <p:nvSpPr>
          <p:cNvPr id="6" name="Rectangle 5"/>
          <p:cNvSpPr/>
          <p:nvPr/>
        </p:nvSpPr>
        <p:spPr>
          <a:xfrm>
            <a:off x="0" y="685800"/>
            <a:ext cx="9144000" cy="1200329"/>
          </a:xfrm>
          <a:prstGeom prst="rect">
            <a:avLst/>
          </a:prstGeom>
        </p:spPr>
        <p:txBody>
          <a:bodyPr wrap="square">
            <a:spAutoFit/>
          </a:bodyPr>
          <a:lstStyle/>
          <a:p>
            <a:r>
              <a:rPr lang="en-US" b="1" dirty="0" smtClean="0"/>
              <a:t>Art history</a:t>
            </a:r>
            <a:r>
              <a:rPr lang="en-US" dirty="0" smtClean="0"/>
              <a:t> has historically been understood as the academic study of objects of art in their historical development and stylistic contexts, i.e. genre, design, format, and look. This includes the "major" arts of painting, sculpture, and architecture as well as the "minor" arts of ceramics, furniture, and other decorative objects.</a:t>
            </a:r>
            <a:endParaRPr lang="en-US" dirty="0"/>
          </a:p>
        </p:txBody>
      </p:sp>
      <p:pic>
        <p:nvPicPr>
          <p:cNvPr id="37890" name="Picture 2"/>
          <p:cNvPicPr>
            <a:picLocks noChangeAspect="1" noChangeArrowheads="1"/>
          </p:cNvPicPr>
          <p:nvPr/>
        </p:nvPicPr>
        <p:blipFill>
          <a:blip r:embed="rId3" cstate="print"/>
          <a:srcRect/>
          <a:stretch>
            <a:fillRect/>
          </a:stretch>
        </p:blipFill>
        <p:spPr bwMode="auto">
          <a:xfrm>
            <a:off x="3124200" y="2057400"/>
            <a:ext cx="3898605" cy="2286000"/>
          </a:xfrm>
          <a:prstGeom prst="rect">
            <a:avLst/>
          </a:prstGeom>
          <a:noFill/>
          <a:ln w="9525">
            <a:noFill/>
            <a:miter lim="800000"/>
            <a:headEnd/>
            <a:tailEnd/>
          </a:ln>
        </p:spPr>
      </p:pic>
      <p:pic>
        <p:nvPicPr>
          <p:cNvPr id="37891" name="Picture 3"/>
          <p:cNvPicPr>
            <a:picLocks noChangeAspect="1" noChangeArrowheads="1"/>
          </p:cNvPicPr>
          <p:nvPr/>
        </p:nvPicPr>
        <p:blipFill>
          <a:blip r:embed="rId4" cstate="print"/>
          <a:srcRect/>
          <a:stretch>
            <a:fillRect/>
          </a:stretch>
        </p:blipFill>
        <p:spPr bwMode="auto">
          <a:xfrm>
            <a:off x="0" y="1981200"/>
            <a:ext cx="3525672" cy="2362200"/>
          </a:xfrm>
          <a:prstGeom prst="rect">
            <a:avLst/>
          </a:prstGeom>
          <a:noFill/>
          <a:ln w="9525">
            <a:noFill/>
            <a:miter lim="800000"/>
            <a:headEnd/>
            <a:tailEnd/>
          </a:ln>
        </p:spPr>
      </p:pic>
      <p:pic>
        <p:nvPicPr>
          <p:cNvPr id="37892" name="Picture 4"/>
          <p:cNvPicPr>
            <a:picLocks noChangeAspect="1" noChangeArrowheads="1"/>
          </p:cNvPicPr>
          <p:nvPr/>
        </p:nvPicPr>
        <p:blipFill>
          <a:blip r:embed="rId5" cstate="print"/>
          <a:srcRect/>
          <a:stretch>
            <a:fillRect/>
          </a:stretch>
        </p:blipFill>
        <p:spPr bwMode="auto">
          <a:xfrm>
            <a:off x="6762750" y="1905000"/>
            <a:ext cx="2381250" cy="2419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61665"/>
          </a:xfrm>
          <a:prstGeom prst="rect">
            <a:avLst/>
          </a:prstGeom>
          <a:noFill/>
        </p:spPr>
        <p:txBody>
          <a:bodyPr wrap="square" rtlCol="0">
            <a:spAutoFit/>
          </a:bodyPr>
          <a:lstStyle/>
          <a:p>
            <a:r>
              <a:rPr lang="en-US" sz="2400" b="1" dirty="0" smtClean="0"/>
              <a:t>Issues and Conclusions:</a:t>
            </a:r>
            <a:endParaRPr lang="en-US" sz="2400" b="1" dirty="0"/>
          </a:p>
        </p:txBody>
      </p:sp>
      <p:sp>
        <p:nvSpPr>
          <p:cNvPr id="3" name="TextBox 2"/>
          <p:cNvSpPr txBox="1"/>
          <p:nvPr/>
        </p:nvSpPr>
        <p:spPr>
          <a:xfrm>
            <a:off x="0" y="838200"/>
            <a:ext cx="9144000" cy="461665"/>
          </a:xfrm>
          <a:prstGeom prst="rect">
            <a:avLst/>
          </a:prstGeom>
          <a:noFill/>
        </p:spPr>
        <p:txBody>
          <a:bodyPr wrap="square" rtlCol="0">
            <a:spAutoFit/>
          </a:bodyPr>
          <a:lstStyle/>
          <a:p>
            <a:pPr marL="342900" indent="-342900"/>
            <a:r>
              <a:rPr lang="en-US" sz="2400" dirty="0" smtClean="0"/>
              <a:t>1. </a:t>
            </a:r>
            <a:r>
              <a:rPr lang="en-US" sz="2400" dirty="0" smtClean="0">
                <a:solidFill>
                  <a:srgbClr val="C00000"/>
                </a:solidFill>
              </a:rPr>
              <a:t>Research Index</a:t>
            </a:r>
            <a:r>
              <a:rPr lang="en-US" sz="2000" dirty="0" smtClean="0"/>
              <a:t>: spelling confusion, keywords</a:t>
            </a:r>
            <a:r>
              <a:rPr lang="zh-TW" altLang="en-US" sz="2000" dirty="0" smtClean="0"/>
              <a:t> </a:t>
            </a:r>
            <a:r>
              <a:rPr lang="en-US" altLang="zh-TW" sz="2000" dirty="0" smtClean="0"/>
              <a:t>(good research system)</a:t>
            </a:r>
            <a:r>
              <a:rPr lang="en-US" sz="2000" dirty="0" smtClean="0"/>
              <a:t> </a:t>
            </a:r>
          </a:p>
        </p:txBody>
      </p:sp>
      <p:sp>
        <p:nvSpPr>
          <p:cNvPr id="4" name="TextBox 3"/>
          <p:cNvSpPr txBox="1"/>
          <p:nvPr/>
        </p:nvSpPr>
        <p:spPr>
          <a:xfrm>
            <a:off x="0" y="2590800"/>
            <a:ext cx="9144000" cy="461665"/>
          </a:xfrm>
          <a:prstGeom prst="rect">
            <a:avLst/>
          </a:prstGeom>
          <a:noFill/>
        </p:spPr>
        <p:txBody>
          <a:bodyPr wrap="square" rtlCol="0">
            <a:spAutoFit/>
          </a:bodyPr>
          <a:lstStyle/>
          <a:p>
            <a:r>
              <a:rPr lang="en-US" sz="2400" dirty="0" smtClean="0"/>
              <a:t>3.</a:t>
            </a:r>
            <a:r>
              <a:rPr lang="en-US" sz="2000" dirty="0" smtClean="0"/>
              <a:t> </a:t>
            </a:r>
            <a:r>
              <a:rPr lang="en-US" sz="2400" dirty="0" smtClean="0">
                <a:solidFill>
                  <a:srgbClr val="C00000"/>
                </a:solidFill>
              </a:rPr>
              <a:t>Information </a:t>
            </a:r>
            <a:r>
              <a:rPr lang="en-US" sz="2400" dirty="0" smtClean="0">
                <a:solidFill>
                  <a:srgbClr val="C00000"/>
                </a:solidFill>
              </a:rPr>
              <a:t>Collaboration</a:t>
            </a:r>
            <a:r>
              <a:rPr lang="en-US" sz="2000" dirty="0" smtClean="0"/>
              <a:t>:</a:t>
            </a:r>
            <a:endParaRPr lang="en-US" dirty="0"/>
          </a:p>
        </p:txBody>
      </p:sp>
      <p:sp>
        <p:nvSpPr>
          <p:cNvPr id="6" name="TextBox 5"/>
          <p:cNvSpPr txBox="1"/>
          <p:nvPr/>
        </p:nvSpPr>
        <p:spPr>
          <a:xfrm>
            <a:off x="0" y="3200400"/>
            <a:ext cx="9144000" cy="923330"/>
          </a:xfrm>
          <a:prstGeom prst="rect">
            <a:avLst/>
          </a:prstGeom>
          <a:noFill/>
        </p:spPr>
        <p:txBody>
          <a:bodyPr wrap="square" rtlCol="0">
            <a:spAutoFit/>
          </a:bodyPr>
          <a:lstStyle/>
          <a:p>
            <a:r>
              <a:rPr lang="en-US" dirty="0" smtClean="0"/>
              <a:t>(1) Drawings, Photos, 3-D models, etc</a:t>
            </a:r>
          </a:p>
          <a:p>
            <a:r>
              <a:rPr lang="en-US" dirty="0" smtClean="0"/>
              <a:t>(2) Collaboration between different collections/databases? </a:t>
            </a:r>
          </a:p>
          <a:p>
            <a:r>
              <a:rPr lang="en-US" dirty="0" smtClean="0"/>
              <a:t>(3) Chinese architecture– compare to other cultures, its digital resource is limited </a:t>
            </a:r>
            <a:endParaRPr lang="en-US" dirty="0"/>
          </a:p>
        </p:txBody>
      </p:sp>
      <p:pic>
        <p:nvPicPr>
          <p:cNvPr id="29697" name="Picture 1"/>
          <p:cNvPicPr>
            <a:picLocks noChangeAspect="1" noChangeArrowheads="1"/>
          </p:cNvPicPr>
          <p:nvPr/>
        </p:nvPicPr>
        <p:blipFill>
          <a:blip r:embed="rId3" cstate="print"/>
          <a:srcRect/>
          <a:stretch>
            <a:fillRect/>
          </a:stretch>
        </p:blipFill>
        <p:spPr bwMode="auto">
          <a:xfrm>
            <a:off x="4419600" y="4572000"/>
            <a:ext cx="1200150" cy="1866900"/>
          </a:xfrm>
          <a:prstGeom prst="rect">
            <a:avLst/>
          </a:prstGeom>
          <a:noFill/>
          <a:ln w="9525">
            <a:noFill/>
            <a:miter lim="800000"/>
            <a:headEnd/>
            <a:tailEnd/>
          </a:ln>
        </p:spPr>
      </p:pic>
      <p:sp>
        <p:nvSpPr>
          <p:cNvPr id="8" name="TextBox 7"/>
          <p:cNvSpPr txBox="1"/>
          <p:nvPr/>
        </p:nvSpPr>
        <p:spPr>
          <a:xfrm>
            <a:off x="0" y="1752600"/>
            <a:ext cx="8001000" cy="461665"/>
          </a:xfrm>
          <a:prstGeom prst="rect">
            <a:avLst/>
          </a:prstGeom>
          <a:noFill/>
        </p:spPr>
        <p:txBody>
          <a:bodyPr wrap="square" rtlCol="0">
            <a:spAutoFit/>
          </a:bodyPr>
          <a:lstStyle/>
          <a:p>
            <a:r>
              <a:rPr lang="en-US" sz="2400" dirty="0" smtClean="0"/>
              <a:t>2.</a:t>
            </a:r>
            <a:r>
              <a:rPr lang="en-US" sz="2000" dirty="0" smtClean="0"/>
              <a:t> </a:t>
            </a:r>
            <a:r>
              <a:rPr lang="en-US" sz="2400" dirty="0" smtClean="0">
                <a:solidFill>
                  <a:srgbClr val="C00000"/>
                </a:solidFill>
              </a:rPr>
              <a:t>Reference</a:t>
            </a:r>
            <a:r>
              <a:rPr lang="en-US" sz="2000" dirty="0" smtClean="0"/>
              <a:t>: all images need to specify reference</a:t>
            </a:r>
            <a:endParaRPr lang="en-US" sz="2000" dirty="0"/>
          </a:p>
        </p:txBody>
      </p:sp>
      <p:sp>
        <p:nvSpPr>
          <p:cNvPr id="10" name="Rectangle 9"/>
          <p:cNvSpPr/>
          <p:nvPr/>
        </p:nvSpPr>
        <p:spPr>
          <a:xfrm>
            <a:off x="0" y="4572000"/>
            <a:ext cx="4208396" cy="461665"/>
          </a:xfrm>
          <a:prstGeom prst="rect">
            <a:avLst/>
          </a:prstGeom>
        </p:spPr>
        <p:txBody>
          <a:bodyPr wrap="none">
            <a:spAutoFit/>
          </a:bodyPr>
          <a:lstStyle/>
          <a:p>
            <a:r>
              <a:rPr lang="en-US" sz="2400" dirty="0" smtClean="0"/>
              <a:t>4.</a:t>
            </a:r>
            <a:r>
              <a:rPr lang="en-US" sz="2400" dirty="0" smtClean="0">
                <a:solidFill>
                  <a:srgbClr val="C00000"/>
                </a:solidFill>
              </a:rPr>
              <a:t> </a:t>
            </a:r>
            <a:r>
              <a:rPr lang="en-US" sz="2400" dirty="0" smtClean="0">
                <a:solidFill>
                  <a:srgbClr val="C00000"/>
                </a:solidFill>
              </a:rPr>
              <a:t>Copyright </a:t>
            </a:r>
            <a:r>
              <a:rPr lang="en-US" sz="2400" dirty="0" smtClean="0">
                <a:solidFill>
                  <a:srgbClr val="C00000"/>
                </a:solidFill>
              </a:rPr>
              <a:t>and </a:t>
            </a:r>
            <a:r>
              <a:rPr lang="en-US" sz="2400" dirty="0" smtClean="0">
                <a:solidFill>
                  <a:srgbClr val="C00000"/>
                </a:solidFill>
              </a:rPr>
              <a:t>Fair-use </a:t>
            </a:r>
            <a:r>
              <a:rPr lang="en-US" sz="2400" dirty="0" smtClean="0">
                <a:solidFill>
                  <a:srgbClr val="C00000"/>
                </a:solidFill>
              </a:rPr>
              <a:t>policy  </a:t>
            </a:r>
            <a:endParaRPr lang="en-US" sz="2400" dirty="0">
              <a:solidFill>
                <a:srgbClr val="C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229600" cy="609600"/>
          </a:xfrm>
        </p:spPr>
        <p:txBody>
          <a:bodyPr>
            <a:normAutofit/>
          </a:bodyPr>
          <a:lstStyle/>
          <a:p>
            <a:pPr algn="l"/>
            <a:r>
              <a:rPr lang="en-US" sz="3200" dirty="0" smtClean="0"/>
              <a:t>What do architectural historians do?</a:t>
            </a:r>
            <a:endParaRPr lang="en-US" sz="3200" dirty="0"/>
          </a:p>
        </p:txBody>
      </p:sp>
      <p:sp>
        <p:nvSpPr>
          <p:cNvPr id="4" name="TextBox 3"/>
          <p:cNvSpPr txBox="1"/>
          <p:nvPr/>
        </p:nvSpPr>
        <p:spPr>
          <a:xfrm>
            <a:off x="0" y="685800"/>
            <a:ext cx="9144000" cy="461665"/>
          </a:xfrm>
          <a:prstGeom prst="rect">
            <a:avLst/>
          </a:prstGeom>
          <a:noFill/>
        </p:spPr>
        <p:txBody>
          <a:bodyPr wrap="square" rtlCol="0">
            <a:spAutoFit/>
          </a:bodyPr>
          <a:lstStyle/>
          <a:p>
            <a:r>
              <a:rPr lang="en-US" sz="2400" dirty="0" smtClean="0"/>
              <a:t>Architecture profession: Design, Engineering and History/Theory</a:t>
            </a:r>
            <a:endParaRPr lang="en-US" sz="2400" dirty="0"/>
          </a:p>
        </p:txBody>
      </p:sp>
      <p:pic>
        <p:nvPicPr>
          <p:cNvPr id="7169" name="Picture 1"/>
          <p:cNvPicPr>
            <a:picLocks noChangeAspect="1" noChangeArrowheads="1"/>
          </p:cNvPicPr>
          <p:nvPr/>
        </p:nvPicPr>
        <p:blipFill>
          <a:blip r:embed="rId3" cstate="print"/>
          <a:srcRect/>
          <a:stretch>
            <a:fillRect/>
          </a:stretch>
        </p:blipFill>
        <p:spPr bwMode="auto">
          <a:xfrm>
            <a:off x="0" y="1600200"/>
            <a:ext cx="1990347" cy="2647950"/>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lum bright="23000"/>
          </a:blip>
          <a:srcRect/>
          <a:stretch>
            <a:fillRect/>
          </a:stretch>
        </p:blipFill>
        <p:spPr bwMode="auto">
          <a:xfrm>
            <a:off x="2057400" y="1600200"/>
            <a:ext cx="1905000" cy="2705100"/>
          </a:xfrm>
          <a:prstGeom prst="rect">
            <a:avLst/>
          </a:prstGeom>
          <a:noFill/>
          <a:ln w="9525">
            <a:noFill/>
            <a:miter lim="800000"/>
            <a:headEnd/>
            <a:tailEnd/>
          </a:ln>
        </p:spPr>
      </p:pic>
      <p:pic>
        <p:nvPicPr>
          <p:cNvPr id="7174" name="Picture 6"/>
          <p:cNvPicPr>
            <a:picLocks noChangeAspect="1" noChangeArrowheads="1"/>
          </p:cNvPicPr>
          <p:nvPr/>
        </p:nvPicPr>
        <p:blipFill>
          <a:blip r:embed="rId5" cstate="print"/>
          <a:srcRect/>
          <a:stretch>
            <a:fillRect/>
          </a:stretch>
        </p:blipFill>
        <p:spPr bwMode="auto">
          <a:xfrm>
            <a:off x="3962400" y="1600200"/>
            <a:ext cx="1828800" cy="2728569"/>
          </a:xfrm>
          <a:prstGeom prst="rect">
            <a:avLst/>
          </a:prstGeom>
          <a:noFill/>
          <a:ln w="9525">
            <a:noFill/>
            <a:miter lim="800000"/>
            <a:headEnd/>
            <a:tailEnd/>
          </a:ln>
        </p:spPr>
      </p:pic>
      <p:pic>
        <p:nvPicPr>
          <p:cNvPr id="7175" name="Picture 7"/>
          <p:cNvPicPr>
            <a:picLocks noChangeAspect="1" noChangeArrowheads="1"/>
          </p:cNvPicPr>
          <p:nvPr/>
        </p:nvPicPr>
        <p:blipFill>
          <a:blip r:embed="rId6" cstate="print"/>
          <a:srcRect/>
          <a:stretch>
            <a:fillRect/>
          </a:stretch>
        </p:blipFill>
        <p:spPr bwMode="auto">
          <a:xfrm>
            <a:off x="5791200" y="1676400"/>
            <a:ext cx="3265714" cy="2286000"/>
          </a:xfrm>
          <a:prstGeom prst="rect">
            <a:avLst/>
          </a:prstGeom>
          <a:noFill/>
          <a:ln w="9525">
            <a:noFill/>
            <a:miter lim="800000"/>
            <a:headEnd/>
            <a:tailEnd/>
          </a:ln>
        </p:spPr>
      </p:pic>
      <p:pic>
        <p:nvPicPr>
          <p:cNvPr id="7176" name="Picture 8"/>
          <p:cNvPicPr>
            <a:picLocks noChangeAspect="1" noChangeArrowheads="1"/>
          </p:cNvPicPr>
          <p:nvPr/>
        </p:nvPicPr>
        <p:blipFill>
          <a:blip r:embed="rId7" cstate="print"/>
          <a:srcRect/>
          <a:stretch>
            <a:fillRect/>
          </a:stretch>
        </p:blipFill>
        <p:spPr bwMode="auto">
          <a:xfrm>
            <a:off x="6400799" y="5105401"/>
            <a:ext cx="2847185" cy="1752600"/>
          </a:xfrm>
          <a:prstGeom prst="rect">
            <a:avLst/>
          </a:prstGeom>
          <a:noFill/>
          <a:ln w="9525">
            <a:noFill/>
            <a:miter lim="800000"/>
            <a:headEnd/>
            <a:tailEnd/>
          </a:ln>
        </p:spPr>
      </p:pic>
      <p:pic>
        <p:nvPicPr>
          <p:cNvPr id="7177" name="Picture 9"/>
          <p:cNvPicPr>
            <a:picLocks noChangeAspect="1" noChangeArrowheads="1"/>
          </p:cNvPicPr>
          <p:nvPr/>
        </p:nvPicPr>
        <p:blipFill>
          <a:blip r:embed="rId8" cstate="print"/>
          <a:srcRect/>
          <a:stretch>
            <a:fillRect/>
          </a:stretch>
        </p:blipFill>
        <p:spPr bwMode="auto">
          <a:xfrm>
            <a:off x="3276600" y="4419600"/>
            <a:ext cx="3414712" cy="1402176"/>
          </a:xfrm>
          <a:prstGeom prst="rect">
            <a:avLst/>
          </a:prstGeom>
          <a:noFill/>
          <a:ln w="9525">
            <a:noFill/>
            <a:miter lim="800000"/>
            <a:headEnd/>
            <a:tailEnd/>
          </a:ln>
        </p:spPr>
      </p:pic>
      <p:pic>
        <p:nvPicPr>
          <p:cNvPr id="7179" name="Picture 11"/>
          <p:cNvPicPr>
            <a:picLocks noChangeAspect="1" noChangeArrowheads="1"/>
          </p:cNvPicPr>
          <p:nvPr/>
        </p:nvPicPr>
        <p:blipFill>
          <a:blip r:embed="rId9" cstate="print"/>
          <a:srcRect/>
          <a:stretch>
            <a:fillRect/>
          </a:stretch>
        </p:blipFill>
        <p:spPr bwMode="auto">
          <a:xfrm>
            <a:off x="0" y="4555139"/>
            <a:ext cx="3295650" cy="2302861"/>
          </a:xfrm>
          <a:prstGeom prst="rect">
            <a:avLst/>
          </a:prstGeom>
          <a:noFill/>
          <a:ln w="9525">
            <a:noFill/>
            <a:miter lim="800000"/>
            <a:headEnd/>
            <a:tailEnd/>
          </a:ln>
        </p:spPr>
      </p:pic>
      <p:cxnSp>
        <p:nvCxnSpPr>
          <p:cNvPr id="21" name="Straight Arrow Connector 20"/>
          <p:cNvCxnSpPr/>
          <p:nvPr/>
        </p:nvCxnSpPr>
        <p:spPr>
          <a:xfrm rot="16200000" flipH="1">
            <a:off x="495300" y="5448300"/>
            <a:ext cx="3048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981200" y="1981200"/>
            <a:ext cx="304800" cy="76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3467100" y="3009900"/>
            <a:ext cx="304800" cy="228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H="1">
            <a:off x="4457700" y="1943100"/>
            <a:ext cx="228600" cy="152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324600" y="3962400"/>
            <a:ext cx="1981200" cy="369332"/>
          </a:xfrm>
          <a:prstGeom prst="rect">
            <a:avLst/>
          </a:prstGeom>
          <a:noFill/>
        </p:spPr>
        <p:txBody>
          <a:bodyPr wrap="square" rtlCol="0">
            <a:spAutoFit/>
          </a:bodyPr>
          <a:lstStyle/>
          <a:p>
            <a:r>
              <a:rPr lang="en-US" dirty="0" err="1" smtClean="0"/>
              <a:t>Nanchan</a:t>
            </a:r>
            <a:r>
              <a:rPr lang="en-US" dirty="0" smtClean="0"/>
              <a:t> temple</a:t>
            </a:r>
            <a:endParaRPr lang="en-US" dirty="0"/>
          </a:p>
        </p:txBody>
      </p:sp>
      <p:sp>
        <p:nvSpPr>
          <p:cNvPr id="29" name="TextBox 28"/>
          <p:cNvSpPr txBox="1"/>
          <p:nvPr/>
        </p:nvSpPr>
        <p:spPr>
          <a:xfrm>
            <a:off x="3581400" y="6019800"/>
            <a:ext cx="2133600" cy="369332"/>
          </a:xfrm>
          <a:prstGeom prst="rect">
            <a:avLst/>
          </a:prstGeom>
          <a:noFill/>
        </p:spPr>
        <p:txBody>
          <a:bodyPr wrap="square" rtlCol="0">
            <a:spAutoFit/>
          </a:bodyPr>
          <a:lstStyle/>
          <a:p>
            <a:r>
              <a:rPr lang="en-US" dirty="0" err="1" smtClean="0"/>
              <a:t>Foguang</a:t>
            </a:r>
            <a:r>
              <a:rPr lang="en-US" dirty="0" smtClean="0"/>
              <a:t> temple</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6713569" cy="461665"/>
          </a:xfrm>
          <a:prstGeom prst="rect">
            <a:avLst/>
          </a:prstGeom>
          <a:noFill/>
        </p:spPr>
        <p:txBody>
          <a:bodyPr wrap="none" rtlCol="0">
            <a:spAutoFit/>
          </a:bodyPr>
          <a:lstStyle/>
          <a:p>
            <a:r>
              <a:rPr lang="en-US" sz="2400" dirty="0" smtClean="0"/>
              <a:t>Example 1. </a:t>
            </a:r>
            <a:r>
              <a:rPr lang="en-US" sz="2400" dirty="0" err="1" smtClean="0">
                <a:solidFill>
                  <a:srgbClr val="C00000"/>
                </a:solidFill>
              </a:rPr>
              <a:t>Brahmanical</a:t>
            </a:r>
            <a:r>
              <a:rPr lang="en-US" sz="2400" dirty="0" smtClean="0">
                <a:solidFill>
                  <a:srgbClr val="C00000"/>
                </a:solidFill>
              </a:rPr>
              <a:t> Temple in </a:t>
            </a:r>
            <a:r>
              <a:rPr lang="en-US" sz="2400" dirty="0" err="1" smtClean="0">
                <a:solidFill>
                  <a:srgbClr val="C00000"/>
                </a:solidFill>
              </a:rPr>
              <a:t>Quanzhou</a:t>
            </a:r>
            <a:r>
              <a:rPr lang="en-US" sz="2400" dirty="0" smtClean="0">
                <a:solidFill>
                  <a:srgbClr val="C00000"/>
                </a:solidFill>
              </a:rPr>
              <a:t>, China </a:t>
            </a:r>
            <a:endParaRPr lang="en-US" sz="2400" dirty="0">
              <a:solidFill>
                <a:srgbClr val="C00000"/>
              </a:solidFill>
            </a:endParaRPr>
          </a:p>
        </p:txBody>
      </p:sp>
      <p:sp>
        <p:nvSpPr>
          <p:cNvPr id="3" name="TextBox 2"/>
          <p:cNvSpPr txBox="1"/>
          <p:nvPr/>
        </p:nvSpPr>
        <p:spPr>
          <a:xfrm>
            <a:off x="0" y="533400"/>
            <a:ext cx="9144000" cy="369332"/>
          </a:xfrm>
          <a:prstGeom prst="rect">
            <a:avLst/>
          </a:prstGeom>
          <a:noFill/>
        </p:spPr>
        <p:txBody>
          <a:bodyPr wrap="square" rtlCol="0">
            <a:spAutoFit/>
          </a:bodyPr>
          <a:lstStyle/>
          <a:p>
            <a:r>
              <a:rPr lang="en-US" b="1" dirty="0" smtClean="0"/>
              <a:t>Background : </a:t>
            </a:r>
            <a:r>
              <a:rPr lang="en-US" dirty="0" smtClean="0"/>
              <a:t>components of </a:t>
            </a:r>
            <a:r>
              <a:rPr lang="en-US" dirty="0" err="1" smtClean="0"/>
              <a:t>Brahmanical</a:t>
            </a:r>
            <a:r>
              <a:rPr lang="en-US" dirty="0" smtClean="0"/>
              <a:t>/Hindu temples (</a:t>
            </a:r>
            <a:r>
              <a:rPr lang="en-US" dirty="0" err="1" smtClean="0"/>
              <a:t>Śiva</a:t>
            </a:r>
            <a:r>
              <a:rPr lang="en-US" dirty="0" smtClean="0"/>
              <a:t> and </a:t>
            </a:r>
            <a:r>
              <a:rPr lang="en-US" dirty="0" err="1" smtClean="0"/>
              <a:t>Visnu</a:t>
            </a:r>
            <a:r>
              <a:rPr lang="en-US" dirty="0" smtClean="0"/>
              <a:t>) found in </a:t>
            </a:r>
            <a:r>
              <a:rPr lang="en-US" dirty="0" err="1" smtClean="0"/>
              <a:t>Quanzhou</a:t>
            </a:r>
            <a:r>
              <a:rPr lang="en-US" dirty="0" smtClean="0"/>
              <a:t> </a:t>
            </a:r>
            <a:endParaRPr lang="en-US" dirty="0"/>
          </a:p>
        </p:txBody>
      </p:sp>
      <p:sp>
        <p:nvSpPr>
          <p:cNvPr id="5" name="TextBox 4"/>
          <p:cNvSpPr txBox="1"/>
          <p:nvPr/>
        </p:nvSpPr>
        <p:spPr>
          <a:xfrm>
            <a:off x="0" y="1066800"/>
            <a:ext cx="9144000" cy="369332"/>
          </a:xfrm>
          <a:prstGeom prst="rect">
            <a:avLst/>
          </a:prstGeom>
          <a:noFill/>
        </p:spPr>
        <p:txBody>
          <a:bodyPr wrap="square" rtlCol="0">
            <a:spAutoFit/>
          </a:bodyPr>
          <a:lstStyle/>
          <a:p>
            <a:r>
              <a:rPr lang="en-US" b="1" dirty="0" smtClean="0"/>
              <a:t>Research subjects: </a:t>
            </a:r>
            <a:r>
              <a:rPr lang="en-US" dirty="0" smtClean="0"/>
              <a:t>Maritime trade history and Multicultural studies</a:t>
            </a:r>
            <a:endParaRPr lang="en-US" dirty="0"/>
          </a:p>
        </p:txBody>
      </p:sp>
      <p:pic>
        <p:nvPicPr>
          <p:cNvPr id="1026" name="Picture 2" descr="map1"/>
          <p:cNvPicPr>
            <a:picLocks noChangeAspect="1" noChangeArrowheads="1"/>
          </p:cNvPicPr>
          <p:nvPr/>
        </p:nvPicPr>
        <p:blipFill>
          <a:blip r:embed="rId3" cstate="print">
            <a:lum bright="-12000" contrast="12000"/>
          </a:blip>
          <a:srcRect/>
          <a:stretch>
            <a:fillRect/>
          </a:stretch>
        </p:blipFill>
        <p:spPr bwMode="auto">
          <a:xfrm>
            <a:off x="914400" y="1447800"/>
            <a:ext cx="6934200" cy="5168842"/>
          </a:xfrm>
          <a:prstGeom prst="rect">
            <a:avLst/>
          </a:prstGeom>
          <a:noFill/>
          <a:ln w="9525">
            <a:noFill/>
            <a:miter lim="800000"/>
            <a:headEnd/>
            <a:tailEnd/>
          </a:ln>
        </p:spPr>
      </p:pic>
      <p:cxnSp>
        <p:nvCxnSpPr>
          <p:cNvPr id="7" name="Straight Arrow Connector 6"/>
          <p:cNvCxnSpPr/>
          <p:nvPr/>
        </p:nvCxnSpPr>
        <p:spPr>
          <a:xfrm rot="10800000" flipV="1">
            <a:off x="6477000" y="2819400"/>
            <a:ext cx="457200" cy="304800"/>
          </a:xfrm>
          <a:prstGeom prst="straightConnector1">
            <a:avLst/>
          </a:prstGeom>
          <a:ln w="381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descr="map-Quanzhou"/>
          <p:cNvPicPr>
            <a:picLocks noChangeAspect="1" noChangeArrowheads="1"/>
          </p:cNvPicPr>
          <p:nvPr/>
        </p:nvPicPr>
        <p:blipFill>
          <a:blip r:embed="rId3" cstate="print"/>
          <a:srcRect/>
          <a:stretch>
            <a:fillRect/>
          </a:stretch>
        </p:blipFill>
        <p:spPr bwMode="auto">
          <a:xfrm>
            <a:off x="1752600" y="1152525"/>
            <a:ext cx="5086350" cy="5705475"/>
          </a:xfrm>
          <a:prstGeom prst="rect">
            <a:avLst/>
          </a:prstGeom>
          <a:noFill/>
        </p:spPr>
      </p:pic>
      <p:sp>
        <p:nvSpPr>
          <p:cNvPr id="2066" name="Line 18"/>
          <p:cNvSpPr>
            <a:spLocks noChangeShapeType="1"/>
          </p:cNvSpPr>
          <p:nvPr/>
        </p:nvSpPr>
        <p:spPr bwMode="auto">
          <a:xfrm flipH="1">
            <a:off x="5638800" y="5638800"/>
            <a:ext cx="838200" cy="15240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2067" name="Text Box 19"/>
          <p:cNvSpPr txBox="1">
            <a:spLocks noChangeArrowheads="1"/>
          </p:cNvSpPr>
          <p:nvPr/>
        </p:nvSpPr>
        <p:spPr bwMode="auto">
          <a:xfrm>
            <a:off x="5181600" y="6172200"/>
            <a:ext cx="838200" cy="3429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Arial" pitchFamily="34" charset="0"/>
                <a:cs typeface="Arial" pitchFamily="34" charset="0"/>
              </a:rPr>
              <a:t>南教場</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64" name="Line 16"/>
          <p:cNvSpPr>
            <a:spLocks noChangeShapeType="1"/>
          </p:cNvSpPr>
          <p:nvPr/>
        </p:nvSpPr>
        <p:spPr bwMode="auto">
          <a:xfrm flipH="1" flipV="1">
            <a:off x="4953000" y="6019800"/>
            <a:ext cx="342900" cy="26670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2065" name="Text Box 17"/>
          <p:cNvSpPr txBox="1">
            <a:spLocks noChangeArrowheads="1"/>
          </p:cNvSpPr>
          <p:nvPr/>
        </p:nvSpPr>
        <p:spPr bwMode="auto">
          <a:xfrm>
            <a:off x="6400800" y="5334000"/>
            <a:ext cx="838200" cy="3429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Arial" pitchFamily="34" charset="0"/>
                <a:cs typeface="Arial" pitchFamily="34" charset="0"/>
              </a:rPr>
              <a:t>通淮門</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70" name="Line 22"/>
          <p:cNvSpPr>
            <a:spLocks noChangeShapeType="1"/>
          </p:cNvSpPr>
          <p:nvPr/>
        </p:nvSpPr>
        <p:spPr bwMode="auto">
          <a:xfrm>
            <a:off x="3276600" y="1828800"/>
            <a:ext cx="533400" cy="121920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2063" name="Text Box 15"/>
          <p:cNvSpPr txBox="1">
            <a:spLocks noChangeArrowheads="1"/>
          </p:cNvSpPr>
          <p:nvPr/>
        </p:nvSpPr>
        <p:spPr bwMode="auto">
          <a:xfrm>
            <a:off x="3124200" y="1600200"/>
            <a:ext cx="838200" cy="3810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Arial" pitchFamily="34" charset="0"/>
                <a:cs typeface="Arial" pitchFamily="34" charset="0"/>
              </a:rPr>
              <a:t>開元寺</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68" name="Line 20"/>
          <p:cNvSpPr>
            <a:spLocks noChangeShapeType="1"/>
          </p:cNvSpPr>
          <p:nvPr/>
        </p:nvSpPr>
        <p:spPr bwMode="auto">
          <a:xfrm>
            <a:off x="3810000" y="6172200"/>
            <a:ext cx="838200" cy="76199"/>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2073" name="Text Box 25"/>
          <p:cNvSpPr txBox="1">
            <a:spLocks noChangeArrowheads="1"/>
          </p:cNvSpPr>
          <p:nvPr/>
        </p:nvSpPr>
        <p:spPr bwMode="auto">
          <a:xfrm>
            <a:off x="1447800" y="1981200"/>
            <a:ext cx="812800" cy="3429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Arial" pitchFamily="34" charset="0"/>
                <a:cs typeface="Arial" pitchFamily="34" charset="0"/>
              </a:rPr>
              <a:t>石筍</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69" name="Line 21"/>
          <p:cNvSpPr>
            <a:spLocks noChangeShapeType="1"/>
          </p:cNvSpPr>
          <p:nvPr/>
        </p:nvSpPr>
        <p:spPr bwMode="auto">
          <a:xfrm flipV="1">
            <a:off x="1981200" y="2209800"/>
            <a:ext cx="533400" cy="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2071" name="Line 23"/>
          <p:cNvSpPr>
            <a:spLocks noChangeShapeType="1"/>
          </p:cNvSpPr>
          <p:nvPr/>
        </p:nvSpPr>
        <p:spPr bwMode="auto">
          <a:xfrm flipH="1">
            <a:off x="4953000" y="1600200"/>
            <a:ext cx="1752600" cy="76200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2074" name="Rectangle 2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 name="Rectangle 27"/>
          <p:cNvSpPr/>
          <p:nvPr/>
        </p:nvSpPr>
        <p:spPr>
          <a:xfrm>
            <a:off x="6705600" y="1371600"/>
            <a:ext cx="800219" cy="338554"/>
          </a:xfrm>
          <a:prstGeom prst="rect">
            <a:avLst/>
          </a:prstGeom>
        </p:spPr>
        <p:txBody>
          <a:bodyPr wrap="none">
            <a:spAutoFit/>
          </a:bodyPr>
          <a:lstStyle/>
          <a:p>
            <a:r>
              <a:rPr lang="zh-TW" altLang="en-US" sz="1600" dirty="0" smtClean="0"/>
              <a:t>白狗廟</a:t>
            </a:r>
            <a:endParaRPr lang="en-US" sz="1600" dirty="0"/>
          </a:p>
        </p:txBody>
      </p:sp>
      <p:sp>
        <p:nvSpPr>
          <p:cNvPr id="30" name="Rectangle 29"/>
          <p:cNvSpPr/>
          <p:nvPr/>
        </p:nvSpPr>
        <p:spPr>
          <a:xfrm>
            <a:off x="2971800" y="5943600"/>
            <a:ext cx="800219" cy="338554"/>
          </a:xfrm>
          <a:prstGeom prst="rect">
            <a:avLst/>
          </a:prstGeom>
        </p:spPr>
        <p:txBody>
          <a:bodyPr wrap="none">
            <a:spAutoFit/>
          </a:bodyPr>
          <a:lstStyle/>
          <a:p>
            <a:r>
              <a:rPr lang="zh-TW" altLang="en-US" sz="1600" dirty="0" smtClean="0"/>
              <a:t>天妃廟</a:t>
            </a:r>
            <a:endParaRPr lang="en-US" sz="1600" dirty="0"/>
          </a:p>
        </p:txBody>
      </p:sp>
      <p:sp>
        <p:nvSpPr>
          <p:cNvPr id="31" name="Rectangle 30"/>
          <p:cNvSpPr/>
          <p:nvPr/>
        </p:nvSpPr>
        <p:spPr>
          <a:xfrm>
            <a:off x="0" y="0"/>
            <a:ext cx="9144000" cy="523220"/>
          </a:xfrm>
          <a:prstGeom prst="rect">
            <a:avLst/>
          </a:prstGeom>
        </p:spPr>
        <p:txBody>
          <a:bodyPr wrap="square">
            <a:spAutoFit/>
          </a:bodyPr>
          <a:lstStyle/>
          <a:p>
            <a:r>
              <a:rPr lang="en-US" sz="2800" dirty="0" smtClean="0">
                <a:solidFill>
                  <a:srgbClr val="C00000"/>
                </a:solidFill>
              </a:rPr>
              <a:t>Locations of </a:t>
            </a:r>
            <a:r>
              <a:rPr lang="en-US" sz="2800" dirty="0" err="1" smtClean="0">
                <a:solidFill>
                  <a:srgbClr val="C00000"/>
                </a:solidFill>
              </a:rPr>
              <a:t>Brahmanical</a:t>
            </a:r>
            <a:r>
              <a:rPr lang="en-US" sz="2800" dirty="0" smtClean="0">
                <a:solidFill>
                  <a:srgbClr val="C00000"/>
                </a:solidFill>
              </a:rPr>
              <a:t> elements found in </a:t>
            </a:r>
            <a:r>
              <a:rPr lang="en-US" sz="2800" dirty="0" err="1" smtClean="0">
                <a:solidFill>
                  <a:srgbClr val="C00000"/>
                </a:solidFill>
              </a:rPr>
              <a:t>Quanzhou</a:t>
            </a:r>
            <a:endParaRPr lang="en-US" sz="2800" dirty="0">
              <a:solidFill>
                <a:srgbClr val="C00000"/>
              </a:solidFill>
            </a:endParaRPr>
          </a:p>
        </p:txBody>
      </p:sp>
      <p:pic>
        <p:nvPicPr>
          <p:cNvPr id="2075" name="Picture 27" descr="shike151"/>
          <p:cNvPicPr>
            <a:picLocks noChangeAspect="1" noChangeArrowheads="1"/>
          </p:cNvPicPr>
          <p:nvPr/>
        </p:nvPicPr>
        <p:blipFill>
          <a:blip r:embed="rId4" cstate="print"/>
          <a:srcRect/>
          <a:stretch>
            <a:fillRect/>
          </a:stretch>
        </p:blipFill>
        <p:spPr bwMode="auto">
          <a:xfrm>
            <a:off x="304800" y="2133600"/>
            <a:ext cx="1135626" cy="1600200"/>
          </a:xfrm>
          <a:prstGeom prst="rect">
            <a:avLst/>
          </a:prstGeom>
          <a:noFill/>
          <a:ln w="9525">
            <a:noFill/>
            <a:miter lim="800000"/>
            <a:headEnd/>
            <a:tailEnd/>
          </a:ln>
        </p:spPr>
      </p:pic>
      <p:sp>
        <p:nvSpPr>
          <p:cNvPr id="2077" name="Rectangle 2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076" name="Picture 28" descr="TianhouEPillar_Wu462-whole"/>
          <p:cNvPicPr>
            <a:picLocks noChangeAspect="1" noChangeArrowheads="1"/>
          </p:cNvPicPr>
          <p:nvPr/>
        </p:nvPicPr>
        <p:blipFill>
          <a:blip r:embed="rId5" cstate="print"/>
          <a:srcRect/>
          <a:stretch>
            <a:fillRect/>
          </a:stretch>
        </p:blipFill>
        <p:spPr bwMode="auto">
          <a:xfrm>
            <a:off x="1295400" y="4748574"/>
            <a:ext cx="685800" cy="2109426"/>
          </a:xfrm>
          <a:prstGeom prst="rect">
            <a:avLst/>
          </a:prstGeom>
          <a:noFill/>
        </p:spPr>
      </p:pic>
      <p:sp>
        <p:nvSpPr>
          <p:cNvPr id="2078" name="Rectangle 30"/>
          <p:cNvSpPr>
            <a:spLocks noChangeArrowheads="1"/>
          </p:cNvSpPr>
          <p:nvPr/>
        </p:nvSpPr>
        <p:spPr bwMode="auto">
          <a:xfrm>
            <a:off x="0" y="4248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n-US" altLang="zh-TW" sz="1800" b="0" i="0" u="none" strike="noStrike" cap="none" normalizeH="0" baseline="0" smtClean="0">
              <a:ln>
                <a:noFill/>
              </a:ln>
              <a:solidFill>
                <a:schemeClr val="tx1"/>
              </a:solidFill>
              <a:effectLst/>
              <a:latin typeface="Arial" pitchFamily="34" charset="0"/>
              <a:cs typeface="Arial" pitchFamily="34" charset="0"/>
            </a:endParaRPr>
          </a:p>
        </p:txBody>
      </p:sp>
      <p:pic>
        <p:nvPicPr>
          <p:cNvPr id="2079" name="Picture 31" descr="TianhouWPillar_Wu463"/>
          <p:cNvPicPr>
            <a:picLocks noChangeAspect="1" noChangeArrowheads="1"/>
          </p:cNvPicPr>
          <p:nvPr/>
        </p:nvPicPr>
        <p:blipFill>
          <a:blip r:embed="rId6" cstate="print"/>
          <a:srcRect/>
          <a:stretch>
            <a:fillRect/>
          </a:stretch>
        </p:blipFill>
        <p:spPr bwMode="auto">
          <a:xfrm>
            <a:off x="2133600" y="4724400"/>
            <a:ext cx="719768" cy="2133600"/>
          </a:xfrm>
          <a:prstGeom prst="rect">
            <a:avLst/>
          </a:prstGeom>
          <a:noFill/>
          <a:ln w="9525">
            <a:noFill/>
            <a:miter lim="800000"/>
            <a:headEnd/>
            <a:tailEnd/>
          </a:ln>
        </p:spPr>
      </p:pic>
      <p:pic>
        <p:nvPicPr>
          <p:cNvPr id="37" name="Picture 1" descr="JG01-pillar"/>
          <p:cNvPicPr>
            <a:picLocks noChangeAspect="1" noChangeArrowheads="1"/>
          </p:cNvPicPr>
          <p:nvPr/>
        </p:nvPicPr>
        <p:blipFill>
          <a:blip r:embed="rId7" cstate="print">
            <a:lum bright="-9000"/>
          </a:blip>
          <a:srcRect/>
          <a:stretch>
            <a:fillRect/>
          </a:stretch>
        </p:blipFill>
        <p:spPr bwMode="auto">
          <a:xfrm>
            <a:off x="2285999" y="533400"/>
            <a:ext cx="915201" cy="1371600"/>
          </a:xfrm>
          <a:prstGeom prst="rect">
            <a:avLst/>
          </a:prstGeom>
          <a:noFill/>
          <a:ln w="9525">
            <a:noFill/>
            <a:miter lim="800000"/>
            <a:headEnd/>
            <a:tailEnd/>
          </a:ln>
        </p:spPr>
      </p:pic>
      <p:pic>
        <p:nvPicPr>
          <p:cNvPr id="38" name="Picture 7" descr="pillar1_Tonghuai_Wu466"/>
          <p:cNvPicPr>
            <a:picLocks noChangeAspect="1" noChangeArrowheads="1"/>
          </p:cNvPicPr>
          <p:nvPr/>
        </p:nvPicPr>
        <p:blipFill>
          <a:blip r:embed="rId8" cstate="print"/>
          <a:srcRect/>
          <a:stretch>
            <a:fillRect/>
          </a:stretch>
        </p:blipFill>
        <p:spPr bwMode="auto">
          <a:xfrm>
            <a:off x="6858000" y="4343400"/>
            <a:ext cx="673100" cy="986743"/>
          </a:xfrm>
          <a:prstGeom prst="rect">
            <a:avLst/>
          </a:prstGeom>
          <a:noFill/>
          <a:ln w="9525">
            <a:noFill/>
            <a:miter lim="800000"/>
            <a:headEnd/>
            <a:tailEnd/>
          </a:ln>
        </p:spPr>
      </p:pic>
      <p:pic>
        <p:nvPicPr>
          <p:cNvPr id="39" name="Picture 6" descr="pillar1_Tonghuai_Wu464"/>
          <p:cNvPicPr>
            <a:picLocks noChangeAspect="1" noChangeArrowheads="1"/>
          </p:cNvPicPr>
          <p:nvPr/>
        </p:nvPicPr>
        <p:blipFill>
          <a:blip r:embed="rId9" cstate="print"/>
          <a:srcRect/>
          <a:stretch>
            <a:fillRect/>
          </a:stretch>
        </p:blipFill>
        <p:spPr bwMode="auto">
          <a:xfrm>
            <a:off x="7620000" y="3581400"/>
            <a:ext cx="539731" cy="1515745"/>
          </a:xfrm>
          <a:prstGeom prst="rect">
            <a:avLst/>
          </a:prstGeom>
          <a:noFill/>
          <a:ln w="9525">
            <a:noFill/>
            <a:miter lim="800000"/>
            <a:headEnd/>
            <a:tailEnd/>
          </a:ln>
        </p:spPr>
      </p:pic>
      <p:pic>
        <p:nvPicPr>
          <p:cNvPr id="2080" name="Picture 32" descr="JG01-cow"/>
          <p:cNvPicPr>
            <a:picLocks noChangeAspect="1" noChangeArrowheads="1"/>
          </p:cNvPicPr>
          <p:nvPr/>
        </p:nvPicPr>
        <p:blipFill>
          <a:blip r:embed="rId10" cstate="print"/>
          <a:srcRect/>
          <a:stretch>
            <a:fillRect/>
          </a:stretch>
        </p:blipFill>
        <p:spPr bwMode="auto">
          <a:xfrm>
            <a:off x="7467600" y="685800"/>
            <a:ext cx="1219200" cy="774995"/>
          </a:xfrm>
          <a:prstGeom prst="rect">
            <a:avLst/>
          </a:prstGeom>
          <a:noFill/>
          <a:ln w="9525">
            <a:noFill/>
            <a:miter lim="800000"/>
            <a:headEnd/>
            <a:tailEnd/>
          </a:ln>
        </p:spPr>
      </p:pic>
      <p:pic>
        <p:nvPicPr>
          <p:cNvPr id="2081" name="Picture 33" descr="JG01-elephant"/>
          <p:cNvPicPr>
            <a:picLocks noChangeAspect="1" noChangeArrowheads="1"/>
          </p:cNvPicPr>
          <p:nvPr/>
        </p:nvPicPr>
        <p:blipFill>
          <a:blip r:embed="rId11" cstate="print"/>
          <a:srcRect/>
          <a:stretch>
            <a:fillRect/>
          </a:stretch>
        </p:blipFill>
        <p:spPr bwMode="auto">
          <a:xfrm>
            <a:off x="7467600" y="1523999"/>
            <a:ext cx="1219200" cy="924869"/>
          </a:xfrm>
          <a:prstGeom prst="rect">
            <a:avLst/>
          </a:prstGeom>
          <a:noFill/>
          <a:ln w="9525">
            <a:noFill/>
            <a:miter lim="800000"/>
            <a:headEnd/>
            <a:tailEnd/>
          </a:ln>
        </p:spPr>
      </p:pic>
      <p:pic>
        <p:nvPicPr>
          <p:cNvPr id="2082" name="Picture 34" descr="JG01-Tamilins"/>
          <p:cNvPicPr>
            <a:picLocks noChangeAspect="1" noChangeArrowheads="1"/>
          </p:cNvPicPr>
          <p:nvPr/>
        </p:nvPicPr>
        <p:blipFill>
          <a:blip r:embed="rId12" cstate="print"/>
          <a:srcRect/>
          <a:stretch>
            <a:fillRect/>
          </a:stretch>
        </p:blipFill>
        <p:spPr bwMode="auto">
          <a:xfrm>
            <a:off x="5943600" y="6232260"/>
            <a:ext cx="1524000" cy="625740"/>
          </a:xfrm>
          <a:prstGeom prst="rect">
            <a:avLst/>
          </a:prstGeom>
          <a:noFill/>
          <a:ln w="9525">
            <a:noFill/>
            <a:miter lim="800000"/>
            <a:headEnd/>
            <a:tailEnd/>
          </a:ln>
        </p:spPr>
      </p:pic>
      <p:pic>
        <p:nvPicPr>
          <p:cNvPr id="2083" name="Picture 35" descr="shike-118"/>
          <p:cNvPicPr>
            <a:picLocks noChangeAspect="1" noChangeArrowheads="1"/>
          </p:cNvPicPr>
          <p:nvPr/>
        </p:nvPicPr>
        <p:blipFill>
          <a:blip r:embed="rId13" cstate="print"/>
          <a:srcRect/>
          <a:stretch>
            <a:fillRect/>
          </a:stretch>
        </p:blipFill>
        <p:spPr bwMode="auto">
          <a:xfrm>
            <a:off x="304800" y="533399"/>
            <a:ext cx="1905000" cy="1378979"/>
          </a:xfrm>
          <a:prstGeom prst="rect">
            <a:avLst/>
          </a:prstGeom>
          <a:noFill/>
          <a:ln w="9525">
            <a:noFill/>
            <a:miter lim="800000"/>
            <a:headEnd/>
            <a:tailEnd/>
          </a:ln>
        </p:spPr>
      </p:pic>
      <p:pic>
        <p:nvPicPr>
          <p:cNvPr id="2084" name="Picture 36" descr="JG01-Visnu"/>
          <p:cNvPicPr>
            <a:picLocks noChangeAspect="1" noChangeArrowheads="1"/>
          </p:cNvPicPr>
          <p:nvPr/>
        </p:nvPicPr>
        <p:blipFill>
          <a:blip r:embed="rId14" cstate="print"/>
          <a:srcRect/>
          <a:stretch>
            <a:fillRect/>
          </a:stretch>
        </p:blipFill>
        <p:spPr bwMode="auto">
          <a:xfrm>
            <a:off x="7467600" y="5295900"/>
            <a:ext cx="837484" cy="156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00219"/>
          </a:xfrm>
          <a:prstGeom prst="rect">
            <a:avLst/>
          </a:prstGeom>
          <a:noFill/>
        </p:spPr>
        <p:txBody>
          <a:bodyPr wrap="square" rtlCol="0">
            <a:spAutoFit/>
          </a:bodyPr>
          <a:lstStyle/>
          <a:p>
            <a:r>
              <a:rPr lang="en-US" sz="2800" b="1" dirty="0" smtClean="0">
                <a:solidFill>
                  <a:srgbClr val="C00000"/>
                </a:solidFill>
              </a:rPr>
              <a:t>Methodology</a:t>
            </a:r>
            <a:r>
              <a:rPr lang="en-US" sz="2800" dirty="0" smtClean="0">
                <a:solidFill>
                  <a:srgbClr val="C00000"/>
                </a:solidFill>
              </a:rPr>
              <a:t>: Trust your eyes–</a:t>
            </a:r>
            <a:r>
              <a:rPr lang="en-US" dirty="0" smtClean="0">
                <a:solidFill>
                  <a:srgbClr val="C00000"/>
                </a:solidFill>
              </a:rPr>
              <a:t> </a:t>
            </a:r>
            <a:r>
              <a:rPr lang="en-US" sz="2400" dirty="0" smtClean="0">
                <a:solidFill>
                  <a:srgbClr val="C00000"/>
                </a:solidFill>
              </a:rPr>
              <a:t>Images Comparison </a:t>
            </a:r>
          </a:p>
          <a:p>
            <a:r>
              <a:rPr lang="en-US" dirty="0" smtClean="0"/>
              <a:t>Comparison between pieces in </a:t>
            </a:r>
            <a:r>
              <a:rPr lang="en-US" dirty="0" err="1" smtClean="0"/>
              <a:t>Quanzhou</a:t>
            </a:r>
            <a:r>
              <a:rPr lang="en-US" dirty="0" smtClean="0"/>
              <a:t> and with images in South and Southeast Asia</a:t>
            </a:r>
            <a:endParaRPr lang="en-US" dirty="0"/>
          </a:p>
        </p:txBody>
      </p:sp>
      <p:pic>
        <p:nvPicPr>
          <p:cNvPr id="22536" name="Picture 8" descr="shike-117"/>
          <p:cNvPicPr>
            <a:picLocks noChangeAspect="1" noChangeArrowheads="1"/>
          </p:cNvPicPr>
          <p:nvPr/>
        </p:nvPicPr>
        <p:blipFill>
          <a:blip r:embed="rId2" cstate="print">
            <a:lum bright="-19000" contrast="-10000"/>
          </a:blip>
          <a:srcRect/>
          <a:stretch>
            <a:fillRect/>
          </a:stretch>
        </p:blipFill>
        <p:spPr bwMode="auto">
          <a:xfrm>
            <a:off x="0" y="914400"/>
            <a:ext cx="1920942" cy="1905000"/>
          </a:xfrm>
          <a:prstGeom prst="rect">
            <a:avLst/>
          </a:prstGeom>
          <a:noFill/>
        </p:spPr>
      </p:pic>
      <p:pic>
        <p:nvPicPr>
          <p:cNvPr id="22535" name="Picture 7" descr="wrestlersKYS_Wu460"/>
          <p:cNvPicPr>
            <a:picLocks noChangeAspect="1" noChangeArrowheads="1"/>
          </p:cNvPicPr>
          <p:nvPr/>
        </p:nvPicPr>
        <p:blipFill>
          <a:blip r:embed="rId3" cstate="print"/>
          <a:srcRect/>
          <a:stretch>
            <a:fillRect/>
          </a:stretch>
        </p:blipFill>
        <p:spPr bwMode="auto">
          <a:xfrm>
            <a:off x="2057400" y="838200"/>
            <a:ext cx="1981200" cy="1972697"/>
          </a:xfrm>
          <a:prstGeom prst="rect">
            <a:avLst/>
          </a:prstGeom>
          <a:noFill/>
        </p:spPr>
      </p:pic>
      <p:pic>
        <p:nvPicPr>
          <p:cNvPr id="22532" name="Picture 4" descr="shike120-2"/>
          <p:cNvPicPr>
            <a:picLocks noChangeAspect="1" noChangeArrowheads="1"/>
          </p:cNvPicPr>
          <p:nvPr/>
        </p:nvPicPr>
        <p:blipFill>
          <a:blip r:embed="rId4" cstate="print"/>
          <a:srcRect/>
          <a:stretch>
            <a:fillRect/>
          </a:stretch>
        </p:blipFill>
        <p:spPr bwMode="auto">
          <a:xfrm>
            <a:off x="4572000" y="838200"/>
            <a:ext cx="1315502" cy="2273076"/>
          </a:xfrm>
          <a:prstGeom prst="rect">
            <a:avLst/>
          </a:prstGeom>
          <a:noFill/>
        </p:spPr>
      </p:pic>
      <p:pic>
        <p:nvPicPr>
          <p:cNvPr id="22531" name="Picture 3" descr="Bharut-35-wrestlers"/>
          <p:cNvPicPr>
            <a:picLocks noChangeAspect="1" noChangeArrowheads="1"/>
          </p:cNvPicPr>
          <p:nvPr/>
        </p:nvPicPr>
        <p:blipFill>
          <a:blip r:embed="rId5" cstate="print">
            <a:lum contrast="24000"/>
          </a:blip>
          <a:srcRect/>
          <a:stretch>
            <a:fillRect/>
          </a:stretch>
        </p:blipFill>
        <p:spPr bwMode="auto">
          <a:xfrm>
            <a:off x="-1" y="3810000"/>
            <a:ext cx="2077123" cy="2133600"/>
          </a:xfrm>
          <a:prstGeom prst="rect">
            <a:avLst/>
          </a:prstGeom>
          <a:noFill/>
        </p:spPr>
      </p:pic>
      <p:pic>
        <p:nvPicPr>
          <p:cNvPr id="22530" name="Picture 2" descr="wrestlers"/>
          <p:cNvPicPr>
            <a:picLocks noChangeAspect="1" noChangeArrowheads="1"/>
          </p:cNvPicPr>
          <p:nvPr/>
        </p:nvPicPr>
        <p:blipFill>
          <a:blip r:embed="rId6" cstate="print">
            <a:lum bright="6000"/>
          </a:blip>
          <a:srcRect/>
          <a:stretch>
            <a:fillRect/>
          </a:stretch>
        </p:blipFill>
        <p:spPr bwMode="auto">
          <a:xfrm>
            <a:off x="2590800" y="3810000"/>
            <a:ext cx="1685342" cy="2286000"/>
          </a:xfrm>
          <a:prstGeom prst="rect">
            <a:avLst/>
          </a:prstGeom>
          <a:noFill/>
        </p:spPr>
      </p:pic>
      <p:pic>
        <p:nvPicPr>
          <p:cNvPr id="22529" name="Picture 1" descr="Mohan-wrestlers-114"/>
          <p:cNvPicPr>
            <a:picLocks noChangeAspect="1" noChangeArrowheads="1"/>
          </p:cNvPicPr>
          <p:nvPr/>
        </p:nvPicPr>
        <p:blipFill>
          <a:blip r:embed="rId7" cstate="print">
            <a:lum bright="-20000"/>
          </a:blip>
          <a:srcRect/>
          <a:stretch>
            <a:fillRect/>
          </a:stretch>
        </p:blipFill>
        <p:spPr bwMode="auto">
          <a:xfrm>
            <a:off x="4648200" y="3810000"/>
            <a:ext cx="1524000" cy="2289242"/>
          </a:xfrm>
          <a:prstGeom prst="rect">
            <a:avLst/>
          </a:prstGeom>
          <a:noFill/>
        </p:spPr>
      </p:pic>
      <p:sp>
        <p:nvSpPr>
          <p:cNvPr id="22537" name="Rectangle 9"/>
          <p:cNvSpPr>
            <a:spLocks noChangeArrowheads="1"/>
          </p:cNvSpPr>
          <p:nvPr/>
        </p:nvSpPr>
        <p:spPr bwMode="auto">
          <a:xfrm>
            <a:off x="0" y="3048000"/>
            <a:ext cx="9290877"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Example</a:t>
            </a:r>
            <a:r>
              <a:rPr kumimoji="0" lang="en-US" sz="1400" b="0" i="0" u="none" strike="noStrike" cap="none" normalizeH="0" dirty="0" smtClean="0">
                <a:ln>
                  <a:noFill/>
                </a:ln>
                <a:solidFill>
                  <a:schemeClr val="tx1"/>
                </a:solidFill>
                <a:effectLst/>
                <a:latin typeface="Times New Roman" pitchFamily="18" charset="0"/>
                <a:ea typeface="PMingLiU" pitchFamily="18" charset="-120"/>
                <a:cs typeface="Times New Roman" pitchFamily="18" charset="0"/>
              </a:rPr>
              <a:t> image:  </a:t>
            </a:r>
            <a:r>
              <a:rPr kumimoji="0" lang="en-US" sz="14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two wrestlers (</a:t>
            </a:r>
            <a:r>
              <a:rPr kumimoji="0" lang="en-US" sz="1400" b="0" i="0" u="none" strike="noStrike" cap="none" normalizeH="0" baseline="0" dirty="0" err="1" smtClean="0">
                <a:ln>
                  <a:noFill/>
                </a:ln>
                <a:solidFill>
                  <a:schemeClr val="tx1"/>
                </a:solidFill>
                <a:effectLst/>
                <a:latin typeface="Times New Roman" pitchFamily="18" charset="0"/>
                <a:ea typeface="PMingLiU" pitchFamily="18" charset="-120"/>
                <a:cs typeface="Times New Roman" pitchFamily="18" charset="0"/>
              </a:rPr>
              <a:t>K</a:t>
            </a:r>
            <a:r>
              <a:rPr kumimoji="0" lang="en-US" sz="1400" b="0" i="0" u="none" strike="noStrike" cap="none" normalizeH="0" baseline="0" dirty="0" err="1" smtClean="0">
                <a:ln>
                  <a:noFill/>
                </a:ln>
                <a:solidFill>
                  <a:schemeClr val="tx1"/>
                </a:solidFill>
                <a:effectLst/>
                <a:latin typeface="Times New Roman" pitchFamily="18" charset="0"/>
                <a:ea typeface="Foreign1"/>
                <a:cs typeface="Times New Roman" pitchFamily="18" charset="0"/>
              </a:rPr>
              <a:t>rsn</a:t>
            </a:r>
            <a:r>
              <a:rPr kumimoji="0" lang="en-US" sz="1400" b="0" i="0" u="none" strike="noStrike" cap="none" normalizeH="0" baseline="0" dirty="0" err="1" smtClean="0">
                <a:ln>
                  <a:noFill/>
                </a:ln>
                <a:solidFill>
                  <a:schemeClr val="tx1"/>
                </a:solidFill>
                <a:effectLst/>
                <a:latin typeface="Times New Roman" pitchFamily="18" charset="0"/>
                <a:ea typeface="PMingLiU" pitchFamily="18" charset="-120"/>
                <a:cs typeface="Times New Roman" pitchFamily="18" charset="0"/>
              </a:rPr>
              <a:t>a</a:t>
            </a:r>
            <a:r>
              <a:rPr kumimoji="0" lang="en-US" sz="14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 and </a:t>
            </a:r>
            <a:r>
              <a:rPr kumimoji="0" lang="en-US" sz="1400" b="0" i="0" u="none" strike="noStrike" cap="none" normalizeH="0" baseline="0" dirty="0" err="1" smtClean="0">
                <a:ln>
                  <a:noFill/>
                </a:ln>
                <a:solidFill>
                  <a:schemeClr val="tx1"/>
                </a:solidFill>
                <a:effectLst/>
                <a:latin typeface="Times New Roman" pitchFamily="18" charset="0"/>
                <a:ea typeface="PMingLiU" pitchFamily="18" charset="-120"/>
                <a:cs typeface="Times New Roman" pitchFamily="18" charset="0"/>
              </a:rPr>
              <a:t>Cāṇūra</a:t>
            </a:r>
            <a:r>
              <a:rPr kumimoji="0" lang="en-US" sz="14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 holding each other’s hands and feet as swastika-wise</a:t>
            </a:r>
          </a:p>
          <a:p>
            <a:pPr marL="342900" lvl="0" indent="-342900" fontAlgn="base">
              <a:spcBef>
                <a:spcPct val="0"/>
              </a:spcBef>
              <a:spcAft>
                <a:spcPct val="0"/>
              </a:spcAft>
            </a:pPr>
            <a:r>
              <a:rPr kumimoji="0" lang="en-US" sz="14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(1) and</a:t>
            </a:r>
            <a:r>
              <a:rPr kumimoji="0" lang="en-US" sz="1400" b="0" i="0" u="none" strike="noStrike" cap="none" normalizeH="0" dirty="0" smtClean="0">
                <a:ln>
                  <a:noFill/>
                </a:ln>
                <a:solidFill>
                  <a:schemeClr val="tx1"/>
                </a:solidFill>
                <a:effectLst/>
                <a:latin typeface="Times New Roman" pitchFamily="18" charset="0"/>
                <a:ea typeface="PMingLiU" pitchFamily="18" charset="-120"/>
                <a:cs typeface="Times New Roman" pitchFamily="18" charset="0"/>
              </a:rPr>
              <a:t> (2) found in the pillar of </a:t>
            </a:r>
            <a:r>
              <a:rPr kumimoji="0" lang="en-US" sz="1400" b="0" i="0" u="none" strike="noStrike" cap="none" normalizeH="0" dirty="0" err="1" smtClean="0">
                <a:ln>
                  <a:noFill/>
                </a:ln>
                <a:solidFill>
                  <a:schemeClr val="tx1"/>
                </a:solidFill>
                <a:effectLst/>
                <a:latin typeface="Times New Roman" pitchFamily="18" charset="0"/>
                <a:ea typeface="PMingLiU" pitchFamily="18" charset="-120"/>
                <a:cs typeface="Times New Roman" pitchFamily="18" charset="0"/>
              </a:rPr>
              <a:t>Kaiyuan</a:t>
            </a:r>
            <a:r>
              <a:rPr kumimoji="0" lang="en-US" sz="1400" b="0" i="0" u="none" strike="noStrike" cap="none" normalizeH="0" dirty="0" smtClean="0">
                <a:ln>
                  <a:noFill/>
                </a:ln>
                <a:solidFill>
                  <a:schemeClr val="tx1"/>
                </a:solidFill>
                <a:effectLst/>
                <a:latin typeface="Times New Roman" pitchFamily="18" charset="0"/>
                <a:ea typeface="PMingLiU" pitchFamily="18" charset="-120"/>
                <a:cs typeface="Times New Roman" pitchFamily="18" charset="0"/>
              </a:rPr>
              <a:t> Monastery (3) </a:t>
            </a:r>
            <a:r>
              <a:rPr lang="en-US" sz="1400" dirty="0" smtClean="0">
                <a:latin typeface="Times New Roman" pitchFamily="18" charset="0"/>
                <a:ea typeface="PMingLiU" pitchFamily="18" charset="-120"/>
                <a:cs typeface="Times New Roman" pitchFamily="18" charset="0"/>
              </a:rPr>
              <a:t>two wrestlers with short bars on a pillar unearthed from the city gate of  </a:t>
            </a:r>
            <a:r>
              <a:rPr lang="en-US" sz="1400" dirty="0" err="1" smtClean="0">
                <a:latin typeface="Times New Roman" pitchFamily="18" charset="0"/>
                <a:ea typeface="PMingLiU" pitchFamily="18" charset="-120"/>
                <a:cs typeface="Times New Roman" pitchFamily="18" charset="0"/>
              </a:rPr>
              <a:t>Quanzhou</a:t>
            </a:r>
            <a:r>
              <a:rPr lang="en-US" sz="1400" dirty="0" smtClean="0">
                <a:latin typeface="Times New Roman" pitchFamily="18" charset="0"/>
                <a:ea typeface="PMingLiU" pitchFamily="18" charset="-120"/>
                <a:cs typeface="Times New Roman" pitchFamily="18" charset="0"/>
              </a:rPr>
              <a:t>      </a:t>
            </a:r>
            <a:r>
              <a:rPr lang="en-US" sz="1100" dirty="0" smtClean="0">
                <a:latin typeface="Times New Roman" pitchFamily="18" charset="0"/>
                <a:ea typeface="PMingLiU" pitchFamily="18" charset="-120"/>
                <a:cs typeface="Times New Roman" pitchFamily="18" charset="0"/>
              </a:rPr>
              <a:t>(</a:t>
            </a:r>
            <a:r>
              <a:rPr kumimoji="0" lang="en-US" sz="11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Ref. Wu </a:t>
            </a:r>
            <a:r>
              <a:rPr kumimoji="0" lang="en-US" sz="1100" b="0" i="0" u="none" strike="noStrike" cap="none" normalizeH="0" baseline="0" dirty="0" err="1" smtClean="0">
                <a:ln>
                  <a:noFill/>
                </a:ln>
                <a:solidFill>
                  <a:schemeClr val="tx1"/>
                </a:solidFill>
                <a:effectLst/>
                <a:latin typeface="Times New Roman" pitchFamily="18" charset="0"/>
                <a:ea typeface="PMingLiU" pitchFamily="18" charset="-120"/>
                <a:cs typeface="Times New Roman" pitchFamily="18" charset="0"/>
              </a:rPr>
              <a:t>Wenliang</a:t>
            </a:r>
            <a:r>
              <a:rPr kumimoji="0" lang="en-US" sz="11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 1957: 117,</a:t>
            </a:r>
            <a:r>
              <a:rPr kumimoji="0" lang="en-US" sz="1100" b="0" i="0" u="none" strike="noStrike" cap="none" normalizeH="0" dirty="0" smtClean="0">
                <a:ln>
                  <a:noFill/>
                </a:ln>
                <a:solidFill>
                  <a:schemeClr val="tx1"/>
                </a:solidFill>
                <a:effectLst/>
                <a:latin typeface="Times New Roman" pitchFamily="18" charset="0"/>
                <a:ea typeface="PMingLiU" pitchFamily="18" charset="-120"/>
                <a:cs typeface="Times New Roman" pitchFamily="18" charset="0"/>
              </a:rPr>
              <a:t> </a:t>
            </a:r>
            <a:r>
              <a:rPr kumimoji="0" lang="en-US" sz="11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Wu </a:t>
            </a:r>
            <a:r>
              <a:rPr kumimoji="0" lang="en-US" sz="1100" b="0" i="0" u="none" strike="noStrike" cap="none" normalizeH="0" baseline="0" dirty="0" err="1" smtClean="0">
                <a:ln>
                  <a:noFill/>
                </a:ln>
                <a:solidFill>
                  <a:schemeClr val="tx1"/>
                </a:solidFill>
                <a:effectLst/>
                <a:latin typeface="Times New Roman" pitchFamily="18" charset="0"/>
                <a:ea typeface="PMingLiU" pitchFamily="18" charset="-120"/>
                <a:cs typeface="Times New Roman" pitchFamily="18" charset="0"/>
              </a:rPr>
              <a:t>Wenliang</a:t>
            </a:r>
            <a:r>
              <a:rPr kumimoji="0" lang="en-US" sz="11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 2005:  460, 465)</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22538" name="Rectangle 10"/>
          <p:cNvSpPr>
            <a:spLocks noChangeArrowheads="1"/>
          </p:cNvSpPr>
          <p:nvPr/>
        </p:nvSpPr>
        <p:spPr bwMode="auto">
          <a:xfrm>
            <a:off x="0" y="2733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40" name="Rectangle 12"/>
          <p:cNvSpPr>
            <a:spLocks noChangeArrowheads="1"/>
          </p:cNvSpPr>
          <p:nvPr/>
        </p:nvSpPr>
        <p:spPr bwMode="auto">
          <a:xfrm>
            <a:off x="0" y="5400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41" name="Rectangle 13"/>
          <p:cNvSpPr>
            <a:spLocks noChangeArrowheads="1"/>
          </p:cNvSpPr>
          <p:nvPr/>
        </p:nvSpPr>
        <p:spPr bwMode="auto">
          <a:xfrm>
            <a:off x="0" y="6142419"/>
            <a:ext cx="9144000" cy="6924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200" dirty="0" smtClean="0">
                <a:latin typeface="Times New Roman" pitchFamily="18" charset="0"/>
                <a:ea typeface="PMingLiU" pitchFamily="18" charset="-120"/>
                <a:cs typeface="Times New Roman" pitchFamily="18" charset="0"/>
              </a:rPr>
              <a:t>(</a:t>
            </a:r>
            <a:r>
              <a:rPr lang="en-US" sz="1400" dirty="0" smtClean="0">
                <a:latin typeface="Times New Roman" pitchFamily="18" charset="0"/>
                <a:ea typeface="PMingLiU" pitchFamily="18" charset="-120"/>
                <a:cs typeface="Times New Roman" pitchFamily="18" charset="0"/>
              </a:rPr>
              <a:t>4)</a:t>
            </a:r>
            <a:r>
              <a:rPr kumimoji="0" lang="en-US" sz="14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 </a:t>
            </a:r>
            <a:r>
              <a:rPr kumimoji="0" lang="en-US" sz="1400" b="0" i="0" u="none" strike="noStrike" cap="none" normalizeH="0" baseline="0" dirty="0" err="1" smtClean="0">
                <a:ln>
                  <a:noFill/>
                </a:ln>
                <a:solidFill>
                  <a:schemeClr val="tx1"/>
                </a:solidFill>
                <a:effectLst/>
                <a:latin typeface="Times New Roman" pitchFamily="18" charset="0"/>
                <a:ea typeface="PMingLiU" pitchFamily="18" charset="-120"/>
                <a:cs typeface="Times New Roman" pitchFamily="18" charset="0"/>
              </a:rPr>
              <a:t>Bharhut</a:t>
            </a:r>
            <a:r>
              <a:rPr kumimoji="0" lang="en-US" sz="14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 </a:t>
            </a:r>
            <a:r>
              <a:rPr kumimoji="0" lang="en-US" sz="1400" b="0" i="0" u="none" strike="noStrike" cap="none" normalizeH="0" baseline="0" dirty="0" err="1" smtClean="0">
                <a:ln>
                  <a:noFill/>
                </a:ln>
                <a:solidFill>
                  <a:schemeClr val="tx1"/>
                </a:solidFill>
                <a:effectLst/>
                <a:latin typeface="Times New Roman" pitchFamily="18" charset="0"/>
                <a:ea typeface="PMingLiU" pitchFamily="18" charset="-120"/>
                <a:cs typeface="Times New Roman" pitchFamily="18" charset="0"/>
              </a:rPr>
              <a:t>Mahastūpa</a:t>
            </a:r>
            <a:r>
              <a:rPr kumimoji="0" lang="en-US" sz="14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 (3rd century B.C.), India (5) </a:t>
            </a:r>
            <a:r>
              <a:rPr lang="en-US" sz="1400" dirty="0" err="1" smtClean="0">
                <a:latin typeface="Times New Roman" pitchFamily="18" charset="0"/>
                <a:ea typeface="PMingLiU" pitchFamily="18" charset="-120"/>
                <a:cs typeface="Times New Roman" pitchFamily="18" charset="0"/>
              </a:rPr>
              <a:t>Airavatesvara</a:t>
            </a:r>
            <a:r>
              <a:rPr lang="en-US" sz="1400" dirty="0" smtClean="0">
                <a:latin typeface="Times New Roman" pitchFamily="18" charset="0"/>
                <a:ea typeface="PMingLiU" pitchFamily="18" charset="-120"/>
                <a:cs typeface="Times New Roman" pitchFamily="18" charset="0"/>
              </a:rPr>
              <a:t> temple at </a:t>
            </a:r>
            <a:r>
              <a:rPr lang="en-US" sz="1400" dirty="0" err="1" smtClean="0">
                <a:latin typeface="Times New Roman" pitchFamily="18" charset="0"/>
                <a:ea typeface="PMingLiU" pitchFamily="18" charset="-120"/>
                <a:cs typeface="Times New Roman" pitchFamily="18" charset="0"/>
              </a:rPr>
              <a:t>Darasarum</a:t>
            </a:r>
            <a:r>
              <a:rPr lang="en-US" sz="1400" dirty="0" smtClean="0">
                <a:latin typeface="Times New Roman" pitchFamily="18" charset="0"/>
                <a:ea typeface="PMingLiU" pitchFamily="18" charset="-120"/>
                <a:cs typeface="Times New Roman" pitchFamily="18" charset="0"/>
              </a:rPr>
              <a:t> (1050-73), India (6) </a:t>
            </a:r>
            <a:r>
              <a:rPr lang="en-US" sz="1400" dirty="0" err="1" smtClean="0">
                <a:latin typeface="Times New Roman" pitchFamily="18" charset="0"/>
                <a:ea typeface="PMingLiU" pitchFamily="18" charset="-120"/>
                <a:cs typeface="Times New Roman" pitchFamily="18" charset="0"/>
              </a:rPr>
              <a:t>Manumasiddhēśvara</a:t>
            </a:r>
            <a:r>
              <a:rPr lang="en-US" sz="1400" dirty="0" smtClean="0">
                <a:latin typeface="Times New Roman" pitchFamily="18" charset="0"/>
                <a:ea typeface="PMingLiU" pitchFamily="18" charset="-120"/>
                <a:cs typeface="Times New Roman" pitchFamily="18" charset="0"/>
              </a:rPr>
              <a:t> Temple (the second half of the thirteenth century), </a:t>
            </a:r>
            <a:r>
              <a:rPr lang="en-US" sz="1400" dirty="0" err="1" smtClean="0">
                <a:latin typeface="Times New Roman" pitchFamily="18" charset="0"/>
                <a:ea typeface="PMingLiU" pitchFamily="18" charset="-120"/>
                <a:cs typeface="Times New Roman" pitchFamily="18" charset="0"/>
              </a:rPr>
              <a:t>Krishnapatnam</a:t>
            </a:r>
            <a:r>
              <a:rPr lang="en-US" sz="1400" dirty="0" smtClean="0">
                <a:latin typeface="Times New Roman" pitchFamily="18" charset="0"/>
                <a:ea typeface="PMingLiU" pitchFamily="18" charset="-120"/>
                <a:cs typeface="Times New Roman" pitchFamily="18" charset="0"/>
              </a:rPr>
              <a:t>, India</a:t>
            </a:r>
            <a:endParaRPr lang="en-US" sz="1400" dirty="0" smtClean="0">
              <a:latin typeface="Arial" pitchFamily="34" charset="0"/>
              <a:cs typeface="Arial" pitchFamily="34" charset="0"/>
            </a:endParaRPr>
          </a:p>
          <a:p>
            <a:pPr lvl="0" eaLnBrk="0" fontAlgn="base" hangingPunct="0">
              <a:spcBef>
                <a:spcPct val="0"/>
              </a:spcBef>
              <a:spcAft>
                <a:spcPct val="0"/>
              </a:spcAft>
            </a:pPr>
            <a:r>
              <a:rPr kumimoji="0" lang="en-US" sz="11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(Ref. Alexander Cunningham,1879: 35, </a:t>
            </a:r>
            <a:r>
              <a:rPr lang="en-US" sz="1100" dirty="0" smtClean="0">
                <a:latin typeface="Times New Roman" pitchFamily="18" charset="0"/>
                <a:ea typeface="PMingLiU" pitchFamily="18" charset="-120"/>
                <a:cs typeface="Times New Roman" pitchFamily="18" charset="0"/>
              </a:rPr>
              <a:t>C. Krishna Murthy (1985), plate 42, V. K. Mohan (1996), plate 114</a:t>
            </a:r>
            <a:r>
              <a:rPr kumimoji="0" lang="en-US" sz="11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1" name="Straight Arrow Connector 20"/>
          <p:cNvCxnSpPr/>
          <p:nvPr/>
        </p:nvCxnSpPr>
        <p:spPr>
          <a:xfrm>
            <a:off x="4343400" y="1447800"/>
            <a:ext cx="6096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5410200" y="2057400"/>
            <a:ext cx="7620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69441"/>
          </a:xfrm>
          <a:prstGeom prst="rect">
            <a:avLst/>
          </a:prstGeom>
        </p:spPr>
        <p:txBody>
          <a:bodyPr wrap="square">
            <a:spAutoFit/>
          </a:bodyPr>
          <a:lstStyle/>
          <a:p>
            <a:r>
              <a:rPr lang="en-US" sz="2400" b="1" dirty="0" smtClean="0">
                <a:solidFill>
                  <a:srgbClr val="C00000"/>
                </a:solidFill>
              </a:rPr>
              <a:t>Finding</a:t>
            </a:r>
            <a:r>
              <a:rPr lang="en-US" sz="2000" dirty="0" smtClean="0"/>
              <a:t>: most close to many temples in Tamil Nadu of India and a temple at </a:t>
            </a:r>
            <a:r>
              <a:rPr lang="en-US" sz="2000" dirty="0" err="1" smtClean="0"/>
              <a:t>Polonnāvuram</a:t>
            </a:r>
            <a:r>
              <a:rPr lang="en-US" sz="2000" dirty="0" smtClean="0"/>
              <a:t> in Ceylon in </a:t>
            </a:r>
            <a:r>
              <a:rPr lang="en-US" sz="2000" dirty="0" err="1" smtClean="0"/>
              <a:t>Chola</a:t>
            </a:r>
            <a:r>
              <a:rPr lang="en-US" sz="2000" dirty="0" smtClean="0"/>
              <a:t> period (846-1279)</a:t>
            </a:r>
            <a:endParaRPr lang="en-US" sz="2000" dirty="0"/>
          </a:p>
        </p:txBody>
      </p:sp>
      <p:pic>
        <p:nvPicPr>
          <p:cNvPr id="21505" name="Picture 1" descr="JG01-pillar"/>
          <p:cNvPicPr>
            <a:picLocks noChangeAspect="1" noChangeArrowheads="1"/>
          </p:cNvPicPr>
          <p:nvPr/>
        </p:nvPicPr>
        <p:blipFill>
          <a:blip r:embed="rId2" cstate="print">
            <a:lum bright="-9000"/>
          </a:blip>
          <a:srcRect/>
          <a:stretch>
            <a:fillRect/>
          </a:stretch>
        </p:blipFill>
        <p:spPr bwMode="auto">
          <a:xfrm>
            <a:off x="0" y="838200"/>
            <a:ext cx="2590400" cy="3882200"/>
          </a:xfrm>
          <a:prstGeom prst="rect">
            <a:avLst/>
          </a:prstGeom>
          <a:noFill/>
          <a:ln w="9525">
            <a:noFill/>
            <a:miter lim="800000"/>
            <a:headEnd/>
            <a:tailEnd/>
          </a:ln>
        </p:spPr>
      </p:pic>
      <p:sp>
        <p:nvSpPr>
          <p:cNvPr id="2150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1506" name="Picture 2" descr="TianhouEPillar_Wu462-whole"/>
          <p:cNvPicPr>
            <a:picLocks noChangeAspect="1" noChangeArrowheads="1"/>
          </p:cNvPicPr>
          <p:nvPr/>
        </p:nvPicPr>
        <p:blipFill>
          <a:blip r:embed="rId3" cstate="print"/>
          <a:srcRect/>
          <a:stretch>
            <a:fillRect/>
          </a:stretch>
        </p:blipFill>
        <p:spPr bwMode="auto">
          <a:xfrm>
            <a:off x="2590800" y="838200"/>
            <a:ext cx="1238678" cy="3810000"/>
          </a:xfrm>
          <a:prstGeom prst="rect">
            <a:avLst/>
          </a:prstGeom>
          <a:noFill/>
        </p:spPr>
      </p:pic>
      <p:sp>
        <p:nvSpPr>
          <p:cNvPr id="21508" name="Rectangle 4"/>
          <p:cNvSpPr>
            <a:spLocks noChangeArrowheads="1"/>
          </p:cNvSpPr>
          <p:nvPr/>
        </p:nvSpPr>
        <p:spPr bwMode="auto">
          <a:xfrm>
            <a:off x="0" y="4248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n-US" altLang="zh-TW" sz="1800" b="0" i="0" u="none" strike="noStrike" cap="none" normalizeH="0" baseline="0" smtClean="0">
              <a:ln>
                <a:noFill/>
              </a:ln>
              <a:solidFill>
                <a:schemeClr val="tx1"/>
              </a:solidFill>
              <a:effectLst/>
              <a:latin typeface="Arial" pitchFamily="34" charset="0"/>
              <a:cs typeface="Arial" pitchFamily="34" charset="0"/>
            </a:endParaRPr>
          </a:p>
        </p:txBody>
      </p:sp>
      <p:pic>
        <p:nvPicPr>
          <p:cNvPr id="21510" name="Picture 6" descr="pillar1_Tonghuai_Wu464"/>
          <p:cNvPicPr>
            <a:picLocks noChangeAspect="1" noChangeArrowheads="1"/>
          </p:cNvPicPr>
          <p:nvPr/>
        </p:nvPicPr>
        <p:blipFill>
          <a:blip r:embed="rId4" cstate="print"/>
          <a:srcRect/>
          <a:stretch>
            <a:fillRect/>
          </a:stretch>
        </p:blipFill>
        <p:spPr bwMode="auto">
          <a:xfrm>
            <a:off x="1447801" y="4504056"/>
            <a:ext cx="838200" cy="2353944"/>
          </a:xfrm>
          <a:prstGeom prst="rect">
            <a:avLst/>
          </a:prstGeom>
          <a:noFill/>
          <a:ln w="9525">
            <a:noFill/>
            <a:miter lim="800000"/>
            <a:headEnd/>
            <a:tailEnd/>
          </a:ln>
        </p:spPr>
      </p:pic>
      <p:pic>
        <p:nvPicPr>
          <p:cNvPr id="21511" name="Picture 7" descr="pillar1_Tonghuai_Wu466"/>
          <p:cNvPicPr>
            <a:picLocks noChangeAspect="1" noChangeArrowheads="1"/>
          </p:cNvPicPr>
          <p:nvPr/>
        </p:nvPicPr>
        <p:blipFill>
          <a:blip r:embed="rId5" cstate="print"/>
          <a:srcRect/>
          <a:stretch>
            <a:fillRect/>
          </a:stretch>
        </p:blipFill>
        <p:spPr bwMode="auto">
          <a:xfrm>
            <a:off x="304800" y="4953000"/>
            <a:ext cx="1074239" cy="1574800"/>
          </a:xfrm>
          <a:prstGeom prst="rect">
            <a:avLst/>
          </a:prstGeom>
          <a:noFill/>
          <a:ln w="9525">
            <a:noFill/>
            <a:miter lim="800000"/>
            <a:headEnd/>
            <a:tailEnd/>
          </a:ln>
        </p:spPr>
      </p:pic>
      <p:sp>
        <p:nvSpPr>
          <p:cNvPr id="10" name="TextBox 9"/>
          <p:cNvSpPr txBox="1"/>
          <p:nvPr/>
        </p:nvSpPr>
        <p:spPr>
          <a:xfrm>
            <a:off x="2362200" y="4648200"/>
            <a:ext cx="2286000" cy="1477328"/>
          </a:xfrm>
          <a:prstGeom prst="rect">
            <a:avLst/>
          </a:prstGeom>
          <a:noFill/>
        </p:spPr>
        <p:txBody>
          <a:bodyPr wrap="square" rtlCol="0">
            <a:spAutoFit/>
          </a:bodyPr>
          <a:lstStyle/>
          <a:p>
            <a:r>
              <a:rPr lang="en-US" dirty="0" smtClean="0"/>
              <a:t>16 sided columns in </a:t>
            </a:r>
            <a:r>
              <a:rPr lang="en-US" dirty="0" err="1" smtClean="0"/>
              <a:t>Quanzhou</a:t>
            </a:r>
            <a:r>
              <a:rPr lang="en-US" dirty="0" smtClean="0"/>
              <a:t> </a:t>
            </a:r>
          </a:p>
          <a:p>
            <a:r>
              <a:rPr lang="en-US" dirty="0" smtClean="0"/>
              <a:t>(1) </a:t>
            </a:r>
            <a:r>
              <a:rPr lang="en-US" dirty="0" err="1" smtClean="0"/>
              <a:t>Kaiyuan</a:t>
            </a:r>
            <a:r>
              <a:rPr lang="en-US" dirty="0" smtClean="0"/>
              <a:t> Monastery (2) </a:t>
            </a:r>
            <a:r>
              <a:rPr lang="en-US" dirty="0" err="1" smtClean="0"/>
              <a:t>Tianfei</a:t>
            </a:r>
            <a:r>
              <a:rPr lang="en-US" dirty="0" smtClean="0"/>
              <a:t> temple </a:t>
            </a:r>
          </a:p>
          <a:p>
            <a:r>
              <a:rPr lang="en-US" dirty="0" smtClean="0"/>
              <a:t>(3) (4) </a:t>
            </a:r>
            <a:r>
              <a:rPr lang="en-US" dirty="0" err="1" smtClean="0"/>
              <a:t>Tonghuai</a:t>
            </a:r>
            <a:r>
              <a:rPr lang="en-US" dirty="0" smtClean="0"/>
              <a:t> gate</a:t>
            </a:r>
            <a:endParaRPr lang="en-US" dirty="0"/>
          </a:p>
        </p:txBody>
      </p:sp>
      <p:sp>
        <p:nvSpPr>
          <p:cNvPr id="11" name="TextBox 10"/>
          <p:cNvSpPr txBox="1"/>
          <p:nvPr/>
        </p:nvSpPr>
        <p:spPr>
          <a:xfrm>
            <a:off x="0" y="762000"/>
            <a:ext cx="533400" cy="369332"/>
          </a:xfrm>
          <a:prstGeom prst="rect">
            <a:avLst/>
          </a:prstGeom>
          <a:noFill/>
        </p:spPr>
        <p:txBody>
          <a:bodyPr wrap="square" rtlCol="0">
            <a:spAutoFit/>
          </a:bodyPr>
          <a:lstStyle/>
          <a:p>
            <a:r>
              <a:rPr lang="en-US" dirty="0" smtClean="0">
                <a:solidFill>
                  <a:srgbClr val="FF0000"/>
                </a:solidFill>
              </a:rPr>
              <a:t>(1)</a:t>
            </a:r>
            <a:endParaRPr lang="en-US" dirty="0">
              <a:solidFill>
                <a:srgbClr val="FF0000"/>
              </a:solidFill>
            </a:endParaRPr>
          </a:p>
        </p:txBody>
      </p:sp>
      <p:sp>
        <p:nvSpPr>
          <p:cNvPr id="12" name="TextBox 11"/>
          <p:cNvSpPr txBox="1"/>
          <p:nvPr/>
        </p:nvSpPr>
        <p:spPr>
          <a:xfrm>
            <a:off x="2590800" y="762000"/>
            <a:ext cx="609600" cy="369332"/>
          </a:xfrm>
          <a:prstGeom prst="rect">
            <a:avLst/>
          </a:prstGeom>
          <a:noFill/>
        </p:spPr>
        <p:txBody>
          <a:bodyPr wrap="square" rtlCol="0">
            <a:spAutoFit/>
          </a:bodyPr>
          <a:lstStyle/>
          <a:p>
            <a:r>
              <a:rPr lang="en-US" dirty="0" smtClean="0">
                <a:solidFill>
                  <a:srgbClr val="FF0000"/>
                </a:solidFill>
              </a:rPr>
              <a:t>(2)</a:t>
            </a:r>
            <a:endParaRPr lang="en-US" dirty="0">
              <a:solidFill>
                <a:srgbClr val="FF0000"/>
              </a:solidFill>
            </a:endParaRPr>
          </a:p>
        </p:txBody>
      </p:sp>
      <p:sp>
        <p:nvSpPr>
          <p:cNvPr id="13" name="TextBox 12"/>
          <p:cNvSpPr txBox="1"/>
          <p:nvPr/>
        </p:nvSpPr>
        <p:spPr>
          <a:xfrm>
            <a:off x="609600" y="6477000"/>
            <a:ext cx="762000" cy="381000"/>
          </a:xfrm>
          <a:prstGeom prst="rect">
            <a:avLst/>
          </a:prstGeom>
          <a:noFill/>
        </p:spPr>
        <p:txBody>
          <a:bodyPr wrap="square" rtlCol="0">
            <a:spAutoFit/>
          </a:bodyPr>
          <a:lstStyle/>
          <a:p>
            <a:r>
              <a:rPr lang="en-US" dirty="0" smtClean="0">
                <a:solidFill>
                  <a:srgbClr val="FF0000"/>
                </a:solidFill>
              </a:rPr>
              <a:t>(3) (4)</a:t>
            </a:r>
            <a:endParaRPr lang="en-US" dirty="0">
              <a:solidFill>
                <a:srgbClr val="FF0000"/>
              </a:solidFill>
            </a:endParaRPr>
          </a:p>
        </p:txBody>
      </p:sp>
      <p:pic>
        <p:nvPicPr>
          <p:cNvPr id="21512" name="Picture 8" descr="Koller-tank-68"/>
          <p:cNvPicPr>
            <a:picLocks noChangeAspect="1" noChangeArrowheads="1"/>
          </p:cNvPicPr>
          <p:nvPr/>
        </p:nvPicPr>
        <p:blipFill>
          <a:blip r:embed="rId6" cstate="print">
            <a:lum bright="-18000"/>
          </a:blip>
          <a:srcRect/>
          <a:stretch>
            <a:fillRect/>
          </a:stretch>
        </p:blipFill>
        <p:spPr bwMode="auto">
          <a:xfrm>
            <a:off x="5257800" y="3797300"/>
            <a:ext cx="3386919" cy="3060700"/>
          </a:xfrm>
          <a:prstGeom prst="rect">
            <a:avLst/>
          </a:prstGeom>
          <a:noFill/>
          <a:ln w="9525">
            <a:noFill/>
            <a:miter lim="800000"/>
            <a:headEnd/>
            <a:tailEnd/>
          </a:ln>
        </p:spPr>
      </p:pic>
      <p:pic>
        <p:nvPicPr>
          <p:cNvPr id="21513" name="Picture 9" descr="Dar-A-pillar"/>
          <p:cNvPicPr>
            <a:picLocks noChangeAspect="1" noChangeArrowheads="1"/>
          </p:cNvPicPr>
          <p:nvPr/>
        </p:nvPicPr>
        <p:blipFill>
          <a:blip r:embed="rId7" cstate="print"/>
          <a:srcRect/>
          <a:stretch>
            <a:fillRect/>
          </a:stretch>
        </p:blipFill>
        <p:spPr bwMode="auto">
          <a:xfrm>
            <a:off x="6324600" y="457200"/>
            <a:ext cx="2319338" cy="3435350"/>
          </a:xfrm>
          <a:prstGeom prst="rect">
            <a:avLst/>
          </a:prstGeom>
          <a:noFill/>
          <a:ln w="9525">
            <a:noFill/>
            <a:miter lim="800000"/>
            <a:headEnd/>
            <a:tailEnd/>
          </a:ln>
        </p:spPr>
      </p:pic>
      <p:sp>
        <p:nvSpPr>
          <p:cNvPr id="16" name="Rectangle 15"/>
          <p:cNvSpPr/>
          <p:nvPr/>
        </p:nvSpPr>
        <p:spPr>
          <a:xfrm>
            <a:off x="4343400" y="1600200"/>
            <a:ext cx="1981200" cy="1477328"/>
          </a:xfrm>
          <a:prstGeom prst="rect">
            <a:avLst/>
          </a:prstGeom>
        </p:spPr>
        <p:txBody>
          <a:bodyPr wrap="square">
            <a:spAutoFit/>
          </a:bodyPr>
          <a:lstStyle/>
          <a:p>
            <a:r>
              <a:rPr lang="en-US" dirty="0" smtClean="0"/>
              <a:t>Temples in India</a:t>
            </a:r>
          </a:p>
          <a:p>
            <a:r>
              <a:rPr lang="en-US" dirty="0" smtClean="0"/>
              <a:t>(5) </a:t>
            </a:r>
            <a:r>
              <a:rPr lang="en-US" dirty="0" err="1" smtClean="0"/>
              <a:t>Airavatesvara</a:t>
            </a:r>
            <a:r>
              <a:rPr lang="en-US" dirty="0" smtClean="0"/>
              <a:t> temple (6) </a:t>
            </a:r>
            <a:r>
              <a:rPr lang="en-US" dirty="0" err="1" smtClean="0"/>
              <a:t>Meenakshi</a:t>
            </a:r>
            <a:r>
              <a:rPr lang="en-US" dirty="0" smtClean="0"/>
              <a:t> temple, Madurai</a:t>
            </a:r>
            <a:endParaRPr lang="en-US" dirty="0"/>
          </a:p>
        </p:txBody>
      </p:sp>
      <p:sp>
        <p:nvSpPr>
          <p:cNvPr id="17" name="TextBox 16"/>
          <p:cNvSpPr txBox="1"/>
          <p:nvPr/>
        </p:nvSpPr>
        <p:spPr>
          <a:xfrm>
            <a:off x="6324600" y="457200"/>
            <a:ext cx="533400" cy="369332"/>
          </a:xfrm>
          <a:prstGeom prst="rect">
            <a:avLst/>
          </a:prstGeom>
          <a:noFill/>
        </p:spPr>
        <p:txBody>
          <a:bodyPr wrap="square" rtlCol="0">
            <a:spAutoFit/>
          </a:bodyPr>
          <a:lstStyle/>
          <a:p>
            <a:r>
              <a:rPr lang="en-US" dirty="0" smtClean="0">
                <a:solidFill>
                  <a:srgbClr val="FF0000"/>
                </a:solidFill>
              </a:rPr>
              <a:t>(5)</a:t>
            </a:r>
            <a:endParaRPr lang="en-US" dirty="0">
              <a:solidFill>
                <a:srgbClr val="FF0000"/>
              </a:solidFill>
            </a:endParaRPr>
          </a:p>
        </p:txBody>
      </p:sp>
      <p:sp>
        <p:nvSpPr>
          <p:cNvPr id="18" name="TextBox 17"/>
          <p:cNvSpPr txBox="1"/>
          <p:nvPr/>
        </p:nvSpPr>
        <p:spPr>
          <a:xfrm>
            <a:off x="5029200" y="3733800"/>
            <a:ext cx="457200" cy="381000"/>
          </a:xfrm>
          <a:prstGeom prst="rect">
            <a:avLst/>
          </a:prstGeom>
          <a:noFill/>
        </p:spPr>
        <p:txBody>
          <a:bodyPr wrap="square" rtlCol="0">
            <a:spAutoFit/>
          </a:bodyPr>
          <a:lstStyle/>
          <a:p>
            <a:r>
              <a:rPr lang="en-US" dirty="0" smtClean="0">
                <a:solidFill>
                  <a:srgbClr val="FF0000"/>
                </a:solidFill>
              </a:rPr>
              <a:t>(6)</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shike111"/>
          <p:cNvPicPr>
            <a:picLocks noChangeAspect="1" noChangeArrowheads="1"/>
          </p:cNvPicPr>
          <p:nvPr/>
        </p:nvPicPr>
        <p:blipFill>
          <a:blip r:embed="rId2" cstate="print"/>
          <a:srcRect/>
          <a:stretch>
            <a:fillRect/>
          </a:stretch>
        </p:blipFill>
        <p:spPr bwMode="auto">
          <a:xfrm>
            <a:off x="0" y="1295400"/>
            <a:ext cx="2571750" cy="2466975"/>
          </a:xfrm>
          <a:prstGeom prst="rect">
            <a:avLst/>
          </a:prstGeom>
          <a:noFill/>
        </p:spPr>
      </p:pic>
      <p:pic>
        <p:nvPicPr>
          <p:cNvPr id="32771" name="Picture 3" descr="shike112"/>
          <p:cNvPicPr>
            <a:picLocks noChangeAspect="1" noChangeArrowheads="1"/>
          </p:cNvPicPr>
          <p:nvPr/>
        </p:nvPicPr>
        <p:blipFill>
          <a:blip r:embed="rId3" cstate="print"/>
          <a:srcRect/>
          <a:stretch>
            <a:fillRect/>
          </a:stretch>
        </p:blipFill>
        <p:spPr bwMode="auto">
          <a:xfrm>
            <a:off x="5181600" y="1295400"/>
            <a:ext cx="2628900" cy="2486025"/>
          </a:xfrm>
          <a:prstGeom prst="rect">
            <a:avLst/>
          </a:prstGeom>
          <a:noFill/>
        </p:spPr>
      </p:pic>
      <p:pic>
        <p:nvPicPr>
          <p:cNvPr id="32770" name="Picture 2" descr="shike112"/>
          <p:cNvPicPr>
            <a:picLocks noChangeAspect="1" noChangeArrowheads="1"/>
          </p:cNvPicPr>
          <p:nvPr/>
        </p:nvPicPr>
        <p:blipFill>
          <a:blip r:embed="rId3" cstate="print"/>
          <a:srcRect/>
          <a:stretch>
            <a:fillRect/>
          </a:stretch>
        </p:blipFill>
        <p:spPr bwMode="auto">
          <a:xfrm>
            <a:off x="2590800" y="1295400"/>
            <a:ext cx="2628900" cy="2486025"/>
          </a:xfrm>
          <a:prstGeom prst="rect">
            <a:avLst/>
          </a:prstGeom>
          <a:noFill/>
        </p:spPr>
      </p:pic>
      <p:pic>
        <p:nvPicPr>
          <p:cNvPr id="32769" name="Picture 1" descr="Yang96-f7"/>
          <p:cNvPicPr>
            <a:picLocks noChangeAspect="1" noChangeArrowheads="1"/>
          </p:cNvPicPr>
          <p:nvPr/>
        </p:nvPicPr>
        <p:blipFill>
          <a:blip r:embed="rId4" cstate="print"/>
          <a:srcRect/>
          <a:stretch>
            <a:fillRect/>
          </a:stretch>
        </p:blipFill>
        <p:spPr bwMode="auto">
          <a:xfrm>
            <a:off x="0" y="4933950"/>
            <a:ext cx="2743200" cy="1924050"/>
          </a:xfrm>
          <a:prstGeom prst="rect">
            <a:avLst/>
          </a:prstGeom>
          <a:noFill/>
        </p:spPr>
      </p:pic>
      <p:sp>
        <p:nvSpPr>
          <p:cNvPr id="3277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2774" name="Rectangle 6"/>
          <p:cNvSpPr>
            <a:spLocks noChangeArrowheads="1"/>
          </p:cNvSpPr>
          <p:nvPr/>
        </p:nvSpPr>
        <p:spPr bwMode="auto">
          <a:xfrm>
            <a:off x="0" y="2924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775" name="Rectangle 7"/>
          <p:cNvSpPr>
            <a:spLocks noChangeArrowheads="1"/>
          </p:cNvSpPr>
          <p:nvPr/>
        </p:nvSpPr>
        <p:spPr bwMode="auto">
          <a:xfrm>
            <a:off x="0" y="5410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r>
            <a:br>
              <a:rPr kumimoji="0" lang="en-US"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br>
            <a:endParaRPr kumimoji="0" lang="en-US"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776" name="Rectangle 8"/>
          <p:cNvSpPr>
            <a:spLocks noChangeArrowheads="1"/>
          </p:cNvSpPr>
          <p:nvPr/>
        </p:nvSpPr>
        <p:spPr bwMode="auto">
          <a:xfrm>
            <a:off x="0" y="9820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r>
            <a:br>
              <a:rPr kumimoji="0" lang="en-US"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br>
            <a:endParaRPr kumimoji="0" lang="en-US" altLang="zh-TW"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r>
            <a:br>
              <a:rPr kumimoji="0" lang="en-US" altLang="zh-TW"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br>
            <a:endParaRPr kumimoji="0" lang="en-US" altLang="zh-TW"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Box 10"/>
          <p:cNvSpPr txBox="1"/>
          <p:nvPr/>
        </p:nvSpPr>
        <p:spPr>
          <a:xfrm>
            <a:off x="0" y="0"/>
            <a:ext cx="9144000" cy="1200329"/>
          </a:xfrm>
          <a:prstGeom prst="rect">
            <a:avLst/>
          </a:prstGeom>
          <a:noFill/>
        </p:spPr>
        <p:txBody>
          <a:bodyPr wrap="square" rtlCol="0">
            <a:spAutoFit/>
          </a:bodyPr>
          <a:lstStyle/>
          <a:p>
            <a:r>
              <a:rPr lang="en-US" sz="2400" dirty="0" smtClean="0"/>
              <a:t>Four reliefs found in </a:t>
            </a:r>
            <a:r>
              <a:rPr lang="en-US" sz="2400" dirty="0" err="1" smtClean="0"/>
              <a:t>Quanzhou</a:t>
            </a:r>
            <a:r>
              <a:rPr lang="en-US" sz="2400" dirty="0" smtClean="0"/>
              <a:t> can’t find similar images but apparently adopted Hindu temple vocabulary (each looks like a small shrine or a sketch of an Indian temple) </a:t>
            </a:r>
            <a:endParaRPr lang="en-US" sz="2400" dirty="0"/>
          </a:p>
        </p:txBody>
      </p:sp>
      <p:pic>
        <p:nvPicPr>
          <p:cNvPr id="32778" name="Picture 10"/>
          <p:cNvPicPr>
            <a:picLocks noChangeAspect="1" noChangeArrowheads="1"/>
          </p:cNvPicPr>
          <p:nvPr/>
        </p:nvPicPr>
        <p:blipFill>
          <a:blip r:embed="rId5" cstate="print"/>
          <a:srcRect/>
          <a:stretch>
            <a:fillRect/>
          </a:stretch>
        </p:blipFill>
        <p:spPr bwMode="auto">
          <a:xfrm>
            <a:off x="3657600" y="3962400"/>
            <a:ext cx="5334000" cy="35715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map-India"/>
          <p:cNvPicPr>
            <a:picLocks noChangeAspect="1" noChangeArrowheads="1"/>
          </p:cNvPicPr>
          <p:nvPr/>
        </p:nvPicPr>
        <p:blipFill>
          <a:blip r:embed="rId3" cstate="print"/>
          <a:srcRect/>
          <a:stretch>
            <a:fillRect/>
          </a:stretch>
        </p:blipFill>
        <p:spPr bwMode="auto">
          <a:xfrm>
            <a:off x="-304800" y="762000"/>
            <a:ext cx="4754498" cy="5867400"/>
          </a:xfrm>
          <a:prstGeom prst="rect">
            <a:avLst/>
          </a:prstGeom>
          <a:noFill/>
          <a:ln w="9525">
            <a:noFill/>
            <a:miter lim="800000"/>
            <a:headEnd/>
            <a:tailEnd/>
          </a:ln>
        </p:spPr>
      </p:pic>
      <p:pic>
        <p:nvPicPr>
          <p:cNvPr id="23555" name="Picture 3" descr="map-1"/>
          <p:cNvPicPr>
            <a:picLocks noChangeAspect="1" noChangeArrowheads="1"/>
          </p:cNvPicPr>
          <p:nvPr/>
        </p:nvPicPr>
        <p:blipFill>
          <a:blip r:embed="rId4" cstate="print"/>
          <a:srcRect/>
          <a:stretch>
            <a:fillRect/>
          </a:stretch>
        </p:blipFill>
        <p:spPr bwMode="auto">
          <a:xfrm>
            <a:off x="3886200" y="2438400"/>
            <a:ext cx="5257800" cy="2236391"/>
          </a:xfrm>
          <a:prstGeom prst="rect">
            <a:avLst/>
          </a:prstGeom>
          <a:noFill/>
          <a:ln w="9525">
            <a:noFill/>
            <a:miter lim="800000"/>
            <a:headEnd/>
            <a:tailEnd/>
          </a:ln>
        </p:spPr>
      </p:pic>
      <p:sp>
        <p:nvSpPr>
          <p:cNvPr id="4" name="TextBox 3"/>
          <p:cNvSpPr txBox="1"/>
          <p:nvPr/>
        </p:nvSpPr>
        <p:spPr>
          <a:xfrm>
            <a:off x="0" y="0"/>
            <a:ext cx="9144000" cy="523220"/>
          </a:xfrm>
          <a:prstGeom prst="rect">
            <a:avLst/>
          </a:prstGeom>
          <a:noFill/>
        </p:spPr>
        <p:txBody>
          <a:bodyPr wrap="square" rtlCol="0">
            <a:spAutoFit/>
          </a:bodyPr>
          <a:lstStyle/>
          <a:p>
            <a:r>
              <a:rPr lang="en-US" altLang="zh-TW" sz="2800" dirty="0" smtClean="0"/>
              <a:t>Map of India (left) and </a:t>
            </a:r>
            <a:r>
              <a:rPr lang="en-US" altLang="zh-TW" sz="2800" dirty="0" err="1" smtClean="0"/>
              <a:t>Kaveri</a:t>
            </a:r>
            <a:r>
              <a:rPr lang="en-US" altLang="zh-TW" sz="2800" dirty="0" smtClean="0"/>
              <a:t> River Region (right)</a:t>
            </a:r>
            <a:endParaRPr lang="en-US" sz="2800" dirty="0"/>
          </a:p>
        </p:txBody>
      </p:sp>
      <p:cxnSp>
        <p:nvCxnSpPr>
          <p:cNvPr id="6" name="Straight Arrow Connector 5"/>
          <p:cNvCxnSpPr/>
          <p:nvPr/>
        </p:nvCxnSpPr>
        <p:spPr>
          <a:xfrm>
            <a:off x="3505200" y="4495800"/>
            <a:ext cx="381000" cy="158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3886200" y="2895600"/>
            <a:ext cx="4417454" cy="768439"/>
          </a:xfrm>
          <a:custGeom>
            <a:avLst/>
            <a:gdLst>
              <a:gd name="connsiteX0" fmla="*/ 0 w 4417454"/>
              <a:gd name="connsiteY0" fmla="*/ 420710 h 768439"/>
              <a:gd name="connsiteX1" fmla="*/ 721217 w 4417454"/>
              <a:gd name="connsiteY1" fmla="*/ 716924 h 768439"/>
              <a:gd name="connsiteX2" fmla="*/ 1558344 w 4417454"/>
              <a:gd name="connsiteY2" fmla="*/ 729803 h 768439"/>
              <a:gd name="connsiteX3" fmla="*/ 1712891 w 4417454"/>
              <a:gd name="connsiteY3" fmla="*/ 716924 h 768439"/>
              <a:gd name="connsiteX4" fmla="*/ 1918953 w 4417454"/>
              <a:gd name="connsiteY4" fmla="*/ 639651 h 768439"/>
              <a:gd name="connsiteX5" fmla="*/ 2086378 w 4417454"/>
              <a:gd name="connsiteY5" fmla="*/ 678287 h 768439"/>
              <a:gd name="connsiteX6" fmla="*/ 2343955 w 4417454"/>
              <a:gd name="connsiteY6" fmla="*/ 549499 h 768439"/>
              <a:gd name="connsiteX7" fmla="*/ 2485623 w 4417454"/>
              <a:gd name="connsiteY7" fmla="*/ 523741 h 768439"/>
              <a:gd name="connsiteX8" fmla="*/ 2781837 w 4417454"/>
              <a:gd name="connsiteY8" fmla="*/ 382073 h 768439"/>
              <a:gd name="connsiteX9" fmla="*/ 2962141 w 4417454"/>
              <a:gd name="connsiteY9" fmla="*/ 356315 h 768439"/>
              <a:gd name="connsiteX10" fmla="*/ 3245477 w 4417454"/>
              <a:gd name="connsiteY10" fmla="*/ 253284 h 768439"/>
              <a:gd name="connsiteX11" fmla="*/ 3464417 w 4417454"/>
              <a:gd name="connsiteY11" fmla="*/ 188890 h 768439"/>
              <a:gd name="connsiteX12" fmla="*/ 3709116 w 4417454"/>
              <a:gd name="connsiteY12" fmla="*/ 72980 h 768439"/>
              <a:gd name="connsiteX13" fmla="*/ 4056846 w 4417454"/>
              <a:gd name="connsiteY13" fmla="*/ 60101 h 768439"/>
              <a:gd name="connsiteX14" fmla="*/ 4275786 w 4417454"/>
              <a:gd name="connsiteY14" fmla="*/ 72980 h 768439"/>
              <a:gd name="connsiteX15" fmla="*/ 4353060 w 4417454"/>
              <a:gd name="connsiteY15" fmla="*/ 111617 h 7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7454" h="768439">
                <a:moveTo>
                  <a:pt x="0" y="420710"/>
                </a:moveTo>
                <a:cubicBezTo>
                  <a:pt x="230746" y="543059"/>
                  <a:pt x="461493" y="665409"/>
                  <a:pt x="721217" y="716924"/>
                </a:cubicBezTo>
                <a:cubicBezTo>
                  <a:pt x="980941" y="768439"/>
                  <a:pt x="1393065" y="729803"/>
                  <a:pt x="1558344" y="729803"/>
                </a:cubicBezTo>
                <a:cubicBezTo>
                  <a:pt x="1723623" y="729803"/>
                  <a:pt x="1652790" y="731949"/>
                  <a:pt x="1712891" y="716924"/>
                </a:cubicBezTo>
                <a:cubicBezTo>
                  <a:pt x="1772992" y="701899"/>
                  <a:pt x="1856705" y="646091"/>
                  <a:pt x="1918953" y="639651"/>
                </a:cubicBezTo>
                <a:cubicBezTo>
                  <a:pt x="1981201" y="633211"/>
                  <a:pt x="2015544" y="693312"/>
                  <a:pt x="2086378" y="678287"/>
                </a:cubicBezTo>
                <a:cubicBezTo>
                  <a:pt x="2157212" y="663262"/>
                  <a:pt x="2277414" y="575257"/>
                  <a:pt x="2343955" y="549499"/>
                </a:cubicBezTo>
                <a:cubicBezTo>
                  <a:pt x="2410496" y="523741"/>
                  <a:pt x="2412643" y="551645"/>
                  <a:pt x="2485623" y="523741"/>
                </a:cubicBezTo>
                <a:cubicBezTo>
                  <a:pt x="2558603" y="495837"/>
                  <a:pt x="2702417" y="409977"/>
                  <a:pt x="2781837" y="382073"/>
                </a:cubicBezTo>
                <a:cubicBezTo>
                  <a:pt x="2861257" y="354169"/>
                  <a:pt x="2884868" y="377780"/>
                  <a:pt x="2962141" y="356315"/>
                </a:cubicBezTo>
                <a:cubicBezTo>
                  <a:pt x="3039414" y="334850"/>
                  <a:pt x="3161764" y="281188"/>
                  <a:pt x="3245477" y="253284"/>
                </a:cubicBezTo>
                <a:cubicBezTo>
                  <a:pt x="3329190" y="225380"/>
                  <a:pt x="3387144" y="218941"/>
                  <a:pt x="3464417" y="188890"/>
                </a:cubicBezTo>
                <a:cubicBezTo>
                  <a:pt x="3541690" y="158839"/>
                  <a:pt x="3610378" y="94445"/>
                  <a:pt x="3709116" y="72980"/>
                </a:cubicBezTo>
                <a:cubicBezTo>
                  <a:pt x="3807854" y="51515"/>
                  <a:pt x="3962401" y="60101"/>
                  <a:pt x="4056846" y="60101"/>
                </a:cubicBezTo>
                <a:cubicBezTo>
                  <a:pt x="4151291" y="60101"/>
                  <a:pt x="4226417" y="64394"/>
                  <a:pt x="4275786" y="72980"/>
                </a:cubicBezTo>
                <a:cubicBezTo>
                  <a:pt x="4325155" y="81566"/>
                  <a:pt x="4417454" y="0"/>
                  <a:pt x="4353060" y="111617"/>
                </a:cubicBezTo>
              </a:path>
            </a:pathLst>
          </a:cu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5334000" y="2514600"/>
            <a:ext cx="2318197" cy="1094704"/>
          </a:xfrm>
          <a:custGeom>
            <a:avLst/>
            <a:gdLst>
              <a:gd name="connsiteX0" fmla="*/ 0 w 2318197"/>
              <a:gd name="connsiteY0" fmla="*/ 1094704 h 1094704"/>
              <a:gd name="connsiteX1" fmla="*/ 296214 w 2318197"/>
              <a:gd name="connsiteY1" fmla="*/ 1043188 h 1094704"/>
              <a:gd name="connsiteX2" fmla="*/ 566670 w 2318197"/>
              <a:gd name="connsiteY2" fmla="*/ 914400 h 1094704"/>
              <a:gd name="connsiteX3" fmla="*/ 837127 w 2318197"/>
              <a:gd name="connsiteY3" fmla="*/ 862884 h 1094704"/>
              <a:gd name="connsiteX4" fmla="*/ 1262129 w 2318197"/>
              <a:gd name="connsiteY4" fmla="*/ 682580 h 1094704"/>
              <a:gd name="connsiteX5" fmla="*/ 1545465 w 2318197"/>
              <a:gd name="connsiteY5" fmla="*/ 515154 h 1094704"/>
              <a:gd name="connsiteX6" fmla="*/ 1803042 w 2318197"/>
              <a:gd name="connsiteY6" fmla="*/ 373487 h 1094704"/>
              <a:gd name="connsiteX7" fmla="*/ 1970467 w 2318197"/>
              <a:gd name="connsiteY7" fmla="*/ 244698 h 1094704"/>
              <a:gd name="connsiteX8" fmla="*/ 2073498 w 2318197"/>
              <a:gd name="connsiteY8" fmla="*/ 141667 h 1094704"/>
              <a:gd name="connsiteX9" fmla="*/ 2163650 w 2318197"/>
              <a:gd name="connsiteY9" fmla="*/ 90152 h 1094704"/>
              <a:gd name="connsiteX10" fmla="*/ 2240924 w 2318197"/>
              <a:gd name="connsiteY10" fmla="*/ 51515 h 1094704"/>
              <a:gd name="connsiteX11" fmla="*/ 2318197 w 2318197"/>
              <a:gd name="connsiteY11" fmla="*/ 0 h 109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8197" h="1094704">
                <a:moveTo>
                  <a:pt x="0" y="1094704"/>
                </a:moveTo>
                <a:cubicBezTo>
                  <a:pt x="100884" y="1083971"/>
                  <a:pt x="201769" y="1073239"/>
                  <a:pt x="296214" y="1043188"/>
                </a:cubicBezTo>
                <a:cubicBezTo>
                  <a:pt x="390659" y="1013137"/>
                  <a:pt x="476518" y="944451"/>
                  <a:pt x="566670" y="914400"/>
                </a:cubicBezTo>
                <a:cubicBezTo>
                  <a:pt x="656822" y="884349"/>
                  <a:pt x="721217" y="901521"/>
                  <a:pt x="837127" y="862884"/>
                </a:cubicBezTo>
                <a:cubicBezTo>
                  <a:pt x="953037" y="824247"/>
                  <a:pt x="1144073" y="740535"/>
                  <a:pt x="1262129" y="682580"/>
                </a:cubicBezTo>
                <a:cubicBezTo>
                  <a:pt x="1380185" y="624625"/>
                  <a:pt x="1455313" y="566669"/>
                  <a:pt x="1545465" y="515154"/>
                </a:cubicBezTo>
                <a:cubicBezTo>
                  <a:pt x="1635617" y="463639"/>
                  <a:pt x="1732208" y="418563"/>
                  <a:pt x="1803042" y="373487"/>
                </a:cubicBezTo>
                <a:cubicBezTo>
                  <a:pt x="1873876" y="328411"/>
                  <a:pt x="1925391" y="283335"/>
                  <a:pt x="1970467" y="244698"/>
                </a:cubicBezTo>
                <a:cubicBezTo>
                  <a:pt x="2015543" y="206061"/>
                  <a:pt x="2041301" y="167425"/>
                  <a:pt x="2073498" y="141667"/>
                </a:cubicBezTo>
                <a:cubicBezTo>
                  <a:pt x="2105695" y="115909"/>
                  <a:pt x="2135746" y="105177"/>
                  <a:pt x="2163650" y="90152"/>
                </a:cubicBezTo>
                <a:cubicBezTo>
                  <a:pt x="2191554" y="75127"/>
                  <a:pt x="2215166" y="66540"/>
                  <a:pt x="2240924" y="51515"/>
                </a:cubicBezTo>
                <a:cubicBezTo>
                  <a:pt x="2266682" y="36490"/>
                  <a:pt x="2262389" y="167425"/>
                  <a:pt x="2318197" y="0"/>
                </a:cubicBez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rot="5400000" flipH="1" flipV="1">
            <a:off x="6019800" y="3886200"/>
            <a:ext cx="457200"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7810500" y="4457700"/>
            <a:ext cx="6096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3556" name="Picture 4" descr="八丹土塔"/>
          <p:cNvPicPr>
            <a:picLocks noChangeAspect="1" noChangeArrowheads="1"/>
          </p:cNvPicPr>
          <p:nvPr/>
        </p:nvPicPr>
        <p:blipFill>
          <a:blip r:embed="rId5" cstate="print"/>
          <a:srcRect/>
          <a:stretch>
            <a:fillRect/>
          </a:stretch>
        </p:blipFill>
        <p:spPr bwMode="auto">
          <a:xfrm>
            <a:off x="5791200" y="4724400"/>
            <a:ext cx="2248524" cy="1905000"/>
          </a:xfrm>
          <a:prstGeom prst="rect">
            <a:avLst/>
          </a:prstGeom>
          <a:noFill/>
          <a:ln w="9525">
            <a:noFill/>
            <a:miter lim="800000"/>
            <a:headEnd/>
            <a:tailEnd/>
          </a:ln>
        </p:spPr>
      </p:pic>
      <p:sp>
        <p:nvSpPr>
          <p:cNvPr id="15" name="TextBox 14"/>
          <p:cNvSpPr txBox="1"/>
          <p:nvPr/>
        </p:nvSpPr>
        <p:spPr>
          <a:xfrm>
            <a:off x="7848600" y="4953000"/>
            <a:ext cx="1066800" cy="1200329"/>
          </a:xfrm>
          <a:prstGeom prst="rect">
            <a:avLst/>
          </a:prstGeom>
          <a:noFill/>
        </p:spPr>
        <p:txBody>
          <a:bodyPr wrap="square" rtlCol="0">
            <a:spAutoFit/>
          </a:bodyPr>
          <a:lstStyle/>
          <a:p>
            <a:r>
              <a:rPr lang="en-US" dirty="0" smtClean="0"/>
              <a:t>Seaport </a:t>
            </a:r>
            <a:r>
              <a:rPr lang="zh-TW" altLang="en-US" dirty="0" smtClean="0"/>
              <a:t>八丹 </a:t>
            </a:r>
            <a:r>
              <a:rPr lang="en-US" altLang="zh-TW" dirty="0" smtClean="0"/>
              <a:t>(in </a:t>
            </a:r>
            <a:r>
              <a:rPr lang="zh-TW" altLang="en-US" dirty="0" smtClean="0"/>
              <a:t>島夷志略</a:t>
            </a:r>
            <a:r>
              <a:rPr lang="en-US" altLang="zh-TW" dirty="0" smtClean="0"/>
              <a:t>)</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7154</TotalTime>
  <Words>1368</Words>
  <Application>Microsoft Office PowerPoint</Application>
  <PresentationFormat>On-screen Show (4:3)</PresentationFormat>
  <Paragraphs>175</Paragraphs>
  <Slides>20</Slides>
  <Notes>10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Learning from Architecture--  Information inquiry on architectural history </vt:lpstr>
      <vt:lpstr>Slide 2</vt:lpstr>
      <vt:lpstr>What do architectural historians do?</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criteria for research and teaching of architectural/art historians</dc:title>
  <dc:creator>wangcs</dc:creator>
  <cp:lastModifiedBy>wangcs</cp:lastModifiedBy>
  <cp:revision>300</cp:revision>
  <dcterms:created xsi:type="dcterms:W3CDTF">2010-03-25T01:29:54Z</dcterms:created>
  <dcterms:modified xsi:type="dcterms:W3CDTF">2010-04-14T23:44:40Z</dcterms:modified>
</cp:coreProperties>
</file>