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7" r:id="rId5"/>
    <p:sldId id="268" r:id="rId6"/>
    <p:sldId id="259" r:id="rId7"/>
    <p:sldId id="260" r:id="rId8"/>
    <p:sldId id="269" r:id="rId9"/>
    <p:sldId id="261" r:id="rId10"/>
    <p:sldId id="266" r:id="rId11"/>
    <p:sldId id="270" r:id="rId12"/>
    <p:sldId id="262" r:id="rId13"/>
    <p:sldId id="264" r:id="rId14"/>
    <p:sldId id="265"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9" name="矩形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標題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09267B4-7B44-4130-9FC6-8207F00C1522}" type="slidenum">
              <a:rPr lang="zh-TW" altLang="en-US" smtClean="0"/>
              <a:pPr/>
              <a:t>‹#›</a:t>
            </a:fld>
            <a:endParaRPr lang="zh-TW" altLang="en-US"/>
          </a:p>
        </p:txBody>
      </p:sp>
      <p:sp>
        <p:nvSpPr>
          <p:cNvPr id="10" name="矩形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9" name="矩形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矩形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直排標題 1"/>
          <p:cNvSpPr>
            <a:spLocks noGrp="1"/>
          </p:cNvSpPr>
          <p:nvPr>
            <p:ph type="title" orient="vert"/>
          </p:nvPr>
        </p:nvSpPr>
        <p:spPr>
          <a:xfrm>
            <a:off x="6781800" y="274640"/>
            <a:ext cx="19050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304800"/>
            <a:ext cx="60198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5" name="頁尾版面配置區 4"/>
          <p:cNvSpPr>
            <a:spLocks noGrp="1"/>
          </p:cNvSpPr>
          <p:nvPr>
            <p:ph type="ftr" sz="quarter" idx="11"/>
          </p:nvPr>
        </p:nvSpPr>
        <p:spPr>
          <a:xfrm>
            <a:off x="2640597" y="6377459"/>
            <a:ext cx="3836404" cy="365125"/>
          </a:xfrm>
        </p:spPr>
        <p:txBody>
          <a:bodyPr/>
          <a:lstStyle/>
          <a:p>
            <a:endParaRPr lang="zh-TW" altLang="en-US"/>
          </a:p>
        </p:txBody>
      </p:sp>
      <p:sp>
        <p:nvSpPr>
          <p:cNvPr id="6" name="投影片編號版面配置區 5"/>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55448"/>
            <a:ext cx="8229600" cy="1252728"/>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2">
        <a:schemeClr val="bg2"/>
      </p:bgRef>
    </p:bg>
    <p:spTree>
      <p:nvGrpSpPr>
        <p:cNvPr id="1" name=""/>
        <p:cNvGrpSpPr/>
        <p:nvPr/>
      </p:nvGrpSpPr>
      <p:grpSpPr>
        <a:xfrm>
          <a:off x="0" y="0"/>
          <a:ext cx="0" cy="0"/>
          <a:chOff x="0" y="0"/>
          <a:chExt cx="0" cy="0"/>
        </a:xfrm>
      </p:grpSpPr>
      <p:sp>
        <p:nvSpPr>
          <p:cNvPr id="9" name="矩形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矩形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標題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09267B4-7B44-4130-9FC6-8207F00C1522}"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BCD16ABC-FADE-4A2F-BDCC-CF764724ADF9}" type="datetimeFigureOut">
              <a:rPr lang="zh-TW" altLang="en-US" smtClean="0"/>
              <a:pPr/>
              <a:t>2011/1/3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09267B4-7B44-4130-9FC6-8207F00C1522}" type="slidenum">
              <a:rPr lang="zh-TW" altLang="en-US" smtClean="0"/>
              <a:pPr/>
              <a:t>‹#›</a:t>
            </a:fld>
            <a:endParaRPr lang="zh-TW" altLang="en-US"/>
          </a:p>
        </p:txBody>
      </p:sp>
      <p:sp>
        <p:nvSpPr>
          <p:cNvPr id="12" name="矩形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a:xfrm>
            <a:off x="164592" y="1170432"/>
            <a:ext cx="2523744" cy="201168"/>
          </a:xfrm>
        </p:spPr>
        <p:txBody>
          <a:bodyPr/>
          <a:lstStyle/>
          <a:p>
            <a:fld id="{BCD16ABC-FADE-4A2F-BDCC-CF764724ADF9}" type="datetimeFigureOut">
              <a:rPr lang="zh-TW" altLang="en-US" smtClean="0"/>
              <a:pPr/>
              <a:t>2011/1/3</a:t>
            </a:fld>
            <a:endParaRPr lang="zh-TW" altLang="en-US"/>
          </a:p>
        </p:txBody>
      </p:sp>
      <p:sp>
        <p:nvSpPr>
          <p:cNvPr id="11" name="矩形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頁尾版面配置區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zh-TW" altLang="en-US"/>
          </a:p>
        </p:txBody>
      </p:sp>
      <p:sp>
        <p:nvSpPr>
          <p:cNvPr id="7" name="投影片編號版面配置區 6"/>
          <p:cNvSpPr>
            <a:spLocks noGrp="1"/>
          </p:cNvSpPr>
          <p:nvPr>
            <p:ph type="sldNum" sz="quarter" idx="12"/>
          </p:nvPr>
        </p:nvSpPr>
        <p:spPr>
          <a:xfrm>
            <a:off x="8339328" y="1170432"/>
            <a:ext cx="733864" cy="201168"/>
          </a:xfrm>
        </p:spPr>
        <p:txBody>
          <a:bodyPr/>
          <a:lstStyle/>
          <a:p>
            <a:fld id="{809267B4-7B44-4130-9FC6-8207F00C1522}"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矩形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矩形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標題版面配置區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CD16ABC-FADE-4A2F-BDCC-CF764724ADF9}" type="datetimeFigureOut">
              <a:rPr lang="zh-TW" altLang="en-US" smtClean="0"/>
              <a:pPr/>
              <a:t>2011/1/3</a:t>
            </a:fld>
            <a:endParaRPr lang="zh-TW" altLang="en-US"/>
          </a:p>
        </p:txBody>
      </p:sp>
      <p:sp>
        <p:nvSpPr>
          <p:cNvPr id="5" name="頁尾版面配置區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zh-TW" altLang="en-US"/>
          </a:p>
        </p:txBody>
      </p:sp>
      <p:sp>
        <p:nvSpPr>
          <p:cNvPr id="6" name="投影片編號版面配置區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09267B4-7B44-4130-9FC6-8207F00C1522}"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57158" y="714356"/>
            <a:ext cx="8172480" cy="1743086"/>
          </a:xfrm>
        </p:spPr>
        <p:txBody>
          <a:bodyPr>
            <a:normAutofit fontScale="90000"/>
          </a:bodyPr>
          <a:lstStyle/>
          <a:p>
            <a:r>
              <a:rPr lang="zh-TW" altLang="en-US" sz="5300" b="1" dirty="0">
                <a:latin typeface="微軟正黑體" pitchFamily="34" charset="-120"/>
                <a:ea typeface="微軟正黑體" pitchFamily="34" charset="-120"/>
              </a:rPr>
              <a:t>人文學</a:t>
            </a:r>
            <a:r>
              <a:rPr lang="zh-TW" altLang="en-US" sz="5300" b="1" dirty="0" smtClean="0">
                <a:latin typeface="微軟正黑體" pitchFamily="34" charset="-120"/>
                <a:ea typeface="微軟正黑體" pitchFamily="34" charset="-120"/>
              </a:rPr>
              <a:t>資源期末報告</a:t>
            </a:r>
            <a:r>
              <a:rPr lang="en-US" altLang="zh-TW" sz="5300" b="1" dirty="0" smtClean="0">
                <a:latin typeface="微軟正黑體" pitchFamily="34" charset="-120"/>
                <a:ea typeface="微軟正黑體" pitchFamily="34" charset="-120"/>
              </a:rPr>
              <a:t/>
            </a:r>
            <a:br>
              <a:rPr lang="en-US" altLang="zh-TW" sz="5300" b="1" dirty="0" smtClean="0">
                <a:latin typeface="微軟正黑體" pitchFamily="34" charset="-120"/>
                <a:ea typeface="微軟正黑體" pitchFamily="34" charset="-120"/>
              </a:rPr>
            </a:br>
            <a:r>
              <a:rPr lang="zh-TW" altLang="en-US" sz="5300" b="1" dirty="0" smtClean="0">
                <a:latin typeface="微軟正黑體" pitchFamily="34" charset="-120"/>
                <a:ea typeface="微軟正黑體" pitchFamily="34" charset="-120"/>
              </a:rPr>
              <a:t>輔仁大學英文系專任教師</a:t>
            </a:r>
            <a:br>
              <a:rPr lang="zh-TW" altLang="en-US" sz="5300" b="1" dirty="0" smtClean="0">
                <a:latin typeface="微軟正黑體" pitchFamily="34" charset="-120"/>
                <a:ea typeface="微軟正黑體" pitchFamily="34" charset="-120"/>
              </a:rPr>
            </a:br>
            <a:r>
              <a:rPr lang="zh-TW" altLang="en-US" sz="5300" b="1" dirty="0" smtClean="0">
                <a:latin typeface="微軟正黑體" pitchFamily="34" charset="-120"/>
                <a:ea typeface="微軟正黑體" pitchFamily="34" charset="-120"/>
              </a:rPr>
              <a:t>引用文獻分析</a:t>
            </a:r>
            <a:r>
              <a:rPr lang="zh-TW" altLang="en-US" b="1" dirty="0" smtClean="0">
                <a:latin typeface="微軟正黑體" pitchFamily="34" charset="-120"/>
                <a:ea typeface="微軟正黑體" pitchFamily="34" charset="-120"/>
              </a:rPr>
              <a:t/>
            </a:r>
            <a:br>
              <a:rPr lang="zh-TW" altLang="en-US" b="1" dirty="0" smtClean="0">
                <a:latin typeface="微軟正黑體" pitchFamily="34" charset="-120"/>
                <a:ea typeface="微軟正黑體" pitchFamily="34" charset="-120"/>
              </a:rPr>
            </a:br>
            <a:r>
              <a:rPr lang="zh-TW" altLang="en-US" b="1" dirty="0">
                <a:latin typeface="微軟正黑體" pitchFamily="34" charset="-120"/>
                <a:ea typeface="微軟正黑體" pitchFamily="34" charset="-120"/>
              </a:rPr>
              <a:t/>
            </a:r>
            <a:br>
              <a:rPr lang="zh-TW" altLang="en-US" b="1" dirty="0">
                <a:latin typeface="微軟正黑體" pitchFamily="34" charset="-120"/>
                <a:ea typeface="微軟正黑體" pitchFamily="34" charset="-120"/>
              </a:rPr>
            </a:br>
            <a:endParaRPr lang="zh-TW" altLang="en-US" b="1" dirty="0">
              <a:latin typeface="微軟正黑體" pitchFamily="34" charset="-120"/>
              <a:ea typeface="微軟正黑體" pitchFamily="34" charset="-120"/>
            </a:endParaRPr>
          </a:p>
        </p:txBody>
      </p:sp>
      <p:sp>
        <p:nvSpPr>
          <p:cNvPr id="3" name="副標題 2"/>
          <p:cNvSpPr>
            <a:spLocks noGrp="1"/>
          </p:cNvSpPr>
          <p:nvPr>
            <p:ph type="subTitle" idx="1"/>
          </p:nvPr>
        </p:nvSpPr>
        <p:spPr>
          <a:xfrm>
            <a:off x="3929058" y="2928934"/>
            <a:ext cx="5715008" cy="3429000"/>
          </a:xfrm>
        </p:spPr>
        <p:txBody>
          <a:bodyPr>
            <a:normAutofit/>
          </a:bodyPr>
          <a:lstStyle/>
          <a:p>
            <a:r>
              <a:rPr lang="zh-TW" altLang="en-US" b="1" dirty="0">
                <a:latin typeface="微軟正黑體" pitchFamily="34" charset="-120"/>
                <a:ea typeface="微軟正黑體" pitchFamily="34" charset="-120"/>
              </a:rPr>
              <a:t>組別</a:t>
            </a:r>
            <a:r>
              <a:rPr lang="en-US" b="1" dirty="0">
                <a:latin typeface="微軟正黑體" pitchFamily="34" charset="-120"/>
                <a:ea typeface="微軟正黑體" pitchFamily="34" charset="-120"/>
              </a:rPr>
              <a:t>:  </a:t>
            </a:r>
            <a:r>
              <a:rPr lang="zh-TW" altLang="en-US" b="1" dirty="0">
                <a:latin typeface="微軟正黑體" pitchFamily="34" charset="-120"/>
                <a:ea typeface="微軟正黑體" pitchFamily="34" charset="-120"/>
              </a:rPr>
              <a:t>第七組</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組員</a:t>
            </a:r>
            <a:r>
              <a:rPr lang="en-US" b="1" dirty="0">
                <a:latin typeface="微軟正黑體" pitchFamily="34" charset="-120"/>
                <a:ea typeface="微軟正黑體" pitchFamily="34" charset="-120"/>
              </a:rPr>
              <a:t>:</a:t>
            </a:r>
            <a:r>
              <a:rPr lang="en-US" dirty="0">
                <a:latin typeface="微軟正黑體" pitchFamily="34" charset="-120"/>
                <a:ea typeface="微軟正黑體" pitchFamily="34" charset="-120"/>
              </a:rPr>
              <a:t> </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圖資二</a:t>
            </a:r>
            <a:r>
              <a:rPr lang="en-US" b="1" dirty="0">
                <a:latin typeface="微軟正黑體" pitchFamily="34" charset="-120"/>
                <a:ea typeface="微軟正黑體" pitchFamily="34" charset="-120"/>
              </a:rPr>
              <a:t> 498100220</a:t>
            </a:r>
            <a:r>
              <a:rPr lang="zh-TW" altLang="en-US" b="1" dirty="0">
                <a:latin typeface="微軟正黑體" pitchFamily="34" charset="-120"/>
                <a:ea typeface="微軟正黑體" pitchFamily="34" charset="-120"/>
              </a:rPr>
              <a:t>李易霖</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圖資二</a:t>
            </a:r>
            <a:r>
              <a:rPr lang="en-US" b="1" dirty="0">
                <a:latin typeface="微軟正黑體" pitchFamily="34" charset="-120"/>
                <a:ea typeface="微軟正黑體" pitchFamily="34" charset="-120"/>
              </a:rPr>
              <a:t>498100402 </a:t>
            </a:r>
            <a:r>
              <a:rPr lang="zh-TW" altLang="en-US" b="1" dirty="0">
                <a:latin typeface="微軟正黑體" pitchFamily="34" charset="-120"/>
                <a:ea typeface="微軟正黑體" pitchFamily="34" charset="-120"/>
              </a:rPr>
              <a:t>吳秉翰</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圖資二</a:t>
            </a:r>
            <a:r>
              <a:rPr lang="en-US" b="1" dirty="0">
                <a:latin typeface="微軟正黑體" pitchFamily="34" charset="-120"/>
                <a:ea typeface="微軟正黑體" pitchFamily="34" charset="-120"/>
              </a:rPr>
              <a:t>498100452 </a:t>
            </a:r>
            <a:r>
              <a:rPr lang="zh-TW" altLang="en-US" b="1" dirty="0">
                <a:latin typeface="微軟正黑體" pitchFamily="34" charset="-120"/>
                <a:ea typeface="微軟正黑體" pitchFamily="34" charset="-120"/>
              </a:rPr>
              <a:t>徐子涵</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圖資二</a:t>
            </a:r>
            <a:r>
              <a:rPr lang="en-US" b="1" dirty="0">
                <a:latin typeface="微軟正黑體" pitchFamily="34" charset="-120"/>
                <a:ea typeface="微軟正黑體" pitchFamily="34" charset="-120"/>
              </a:rPr>
              <a:t>498100543 </a:t>
            </a:r>
            <a:r>
              <a:rPr lang="zh-TW" altLang="en-US" b="1" dirty="0">
                <a:latin typeface="微軟正黑體" pitchFamily="34" charset="-120"/>
                <a:ea typeface="微軟正黑體" pitchFamily="34" charset="-120"/>
              </a:rPr>
              <a:t>周怡薔</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圖資二</a:t>
            </a:r>
            <a:r>
              <a:rPr lang="en-US" b="1" dirty="0">
                <a:latin typeface="微軟正黑體" pitchFamily="34" charset="-120"/>
                <a:ea typeface="微軟正黑體" pitchFamily="34" charset="-120"/>
              </a:rPr>
              <a:t>498100610 </a:t>
            </a:r>
            <a:r>
              <a:rPr lang="zh-TW" altLang="en-US" b="1" dirty="0">
                <a:latin typeface="微軟正黑體" pitchFamily="34" charset="-120"/>
                <a:ea typeface="微軟正黑體" pitchFamily="34" charset="-120"/>
              </a:rPr>
              <a:t>羅珮甄</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圖資三</a:t>
            </a:r>
            <a:r>
              <a:rPr lang="en-US" b="1" dirty="0">
                <a:latin typeface="微軟正黑體" pitchFamily="34" charset="-120"/>
                <a:ea typeface="微軟正黑體" pitchFamily="34" charset="-120"/>
              </a:rPr>
              <a:t>497100522 </a:t>
            </a:r>
            <a:r>
              <a:rPr lang="zh-TW" altLang="en-US" b="1" dirty="0">
                <a:latin typeface="微軟正黑體" pitchFamily="34" charset="-120"/>
                <a:ea typeface="微軟正黑體" pitchFamily="34" charset="-120"/>
              </a:rPr>
              <a:t>呂欣樺</a:t>
            </a:r>
            <a:endParaRPr lang="zh-TW" altLang="en-US" dirty="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圖資三</a:t>
            </a:r>
            <a:r>
              <a:rPr lang="en-US" b="1" dirty="0">
                <a:latin typeface="微軟正黑體" pitchFamily="34" charset="-120"/>
                <a:ea typeface="微軟正黑體" pitchFamily="34" charset="-120"/>
              </a:rPr>
              <a:t>497100699 </a:t>
            </a:r>
            <a:r>
              <a:rPr lang="zh-TW" altLang="en-US" b="1" dirty="0">
                <a:latin typeface="微軟正黑體" pitchFamily="34" charset="-120"/>
                <a:ea typeface="微軟正黑體" pitchFamily="34" charset="-120"/>
              </a:rPr>
              <a:t>張維方</a:t>
            </a:r>
            <a:endParaRPr lang="zh-TW" altLang="en-US" dirty="0">
              <a:latin typeface="微軟正黑體" pitchFamily="34" charset="-120"/>
              <a:ea typeface="微軟正黑體" pitchFamily="34" charset="-120"/>
            </a:endParaRPr>
          </a:p>
          <a:p>
            <a:endParaRPr lang="zh-TW" altLang="en-US" dirty="0">
              <a:latin typeface="微軟正黑體" pitchFamily="34" charset="-120"/>
              <a:ea typeface="微軟正黑體" pitchFamily="34"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a:lnSpc>
                <a:spcPts val="5000"/>
              </a:lnSpc>
            </a:pPr>
            <a:r>
              <a:rPr lang="zh-TW" altLang="en-US" dirty="0" smtClean="0">
                <a:latin typeface="微軟正黑體" pitchFamily="34" charset="-120"/>
                <a:ea typeface="微軟正黑體" pitchFamily="34" charset="-120"/>
              </a:rPr>
              <a:t>引用</a:t>
            </a:r>
            <a:r>
              <a:rPr lang="zh-TW" altLang="en-US" b="1" dirty="0" smtClean="0">
                <a:latin typeface="微軟正黑體" pitchFamily="34" charset="-120"/>
                <a:ea typeface="微軟正黑體" pitchFamily="34" charset="-120"/>
              </a:rPr>
              <a:t>專書和期刊</a:t>
            </a:r>
            <a:r>
              <a:rPr lang="zh-TW" altLang="en-US" dirty="0" smtClean="0">
                <a:latin typeface="微軟正黑體" pitchFamily="34" charset="-120"/>
                <a:ea typeface="微軟正黑體" pitchFamily="34" charset="-120"/>
              </a:rPr>
              <a:t>的比率比之電子資源或</a:t>
            </a:r>
            <a:r>
              <a:rPr lang="zh-TW" altLang="en-US" dirty="0" smtClean="0">
                <a:latin typeface="微軟正黑體" pitchFamily="34" charset="-120"/>
                <a:ea typeface="微軟正黑體" pitchFamily="34" charset="-120"/>
              </a:rPr>
              <a:t>其他資源多</a:t>
            </a:r>
            <a:r>
              <a:rPr lang="zh-TW" altLang="en-US" dirty="0" smtClean="0">
                <a:latin typeface="微軟正黑體" pitchFamily="34" charset="-120"/>
                <a:ea typeface="微軟正黑體" pitchFamily="34" charset="-120"/>
              </a:rPr>
              <a:t>。專書和期刊引用在某幾篇著作中皆有高達</a:t>
            </a:r>
            <a:r>
              <a:rPr lang="en-US" dirty="0" smtClean="0">
                <a:latin typeface="微軟正黑體" pitchFamily="34" charset="-120"/>
                <a:ea typeface="微軟正黑體" pitchFamily="34" charset="-120"/>
              </a:rPr>
              <a:t>100%</a:t>
            </a:r>
            <a:r>
              <a:rPr lang="zh-TW" altLang="en-US" dirty="0" smtClean="0">
                <a:latin typeface="微軟正黑體" pitchFamily="34" charset="-120"/>
                <a:ea typeface="微軟正黑體" pitchFamily="34" charset="-120"/>
              </a:rPr>
              <a:t>的比率，總比率分別為專書</a:t>
            </a:r>
            <a:r>
              <a:rPr lang="en-US" dirty="0" smtClean="0">
                <a:latin typeface="微軟正黑體" pitchFamily="34" charset="-120"/>
                <a:ea typeface="微軟正黑體" pitchFamily="34" charset="-120"/>
              </a:rPr>
              <a:t>43.3%</a:t>
            </a:r>
            <a:r>
              <a:rPr lang="zh-TW" altLang="en-US" dirty="0" smtClean="0">
                <a:latin typeface="微軟正黑體" pitchFamily="34" charset="-120"/>
                <a:ea typeface="微軟正黑體" pitchFamily="34" charset="-120"/>
              </a:rPr>
              <a:t>、期刊</a:t>
            </a:r>
            <a:r>
              <a:rPr lang="en-US" dirty="0" smtClean="0">
                <a:latin typeface="微軟正黑體" pitchFamily="34" charset="-120"/>
                <a:ea typeface="微軟正黑體" pitchFamily="34" charset="-120"/>
              </a:rPr>
              <a:t>53.3%</a:t>
            </a:r>
            <a:r>
              <a:rPr lang="zh-TW" altLang="en-US" dirty="0" smtClean="0">
                <a:latin typeface="微軟正黑體" pitchFamily="34" charset="-120"/>
                <a:ea typeface="微軟正黑體" pitchFamily="34" charset="-120"/>
              </a:rPr>
              <a:t>，兩者相加超過</a:t>
            </a:r>
            <a:r>
              <a:rPr lang="en-US" dirty="0" smtClean="0">
                <a:latin typeface="微軟正黑體" pitchFamily="34" charset="-120"/>
                <a:ea typeface="微軟正黑體" pitchFamily="34" charset="-120"/>
              </a:rPr>
              <a:t>96%</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p:txBody>
      </p:sp>
      <p:sp>
        <p:nvSpPr>
          <p:cNvPr id="4" name="標題 1"/>
          <p:cNvSpPr>
            <a:spLocks noGrp="1"/>
          </p:cNvSpPr>
          <p:nvPr>
            <p:ph type="title"/>
          </p:nvPr>
        </p:nvSpPr>
        <p:spPr>
          <a:xfrm>
            <a:off x="457200" y="155448"/>
            <a:ext cx="8229600" cy="1252728"/>
          </a:xfrm>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由綜合分析成果得知</a:t>
            </a:r>
            <a:endParaRPr lang="zh-TW" alt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a:lnSpc>
                <a:spcPts val="5000"/>
              </a:lnSpc>
            </a:pPr>
            <a:r>
              <a:rPr lang="zh-TW" altLang="en-US" dirty="0" smtClean="0">
                <a:latin typeface="微軟正黑體" pitchFamily="34" charset="-120"/>
                <a:ea typeface="微軟正黑體" pitchFamily="34" charset="-120"/>
              </a:rPr>
              <a:t>電子資源在個別中多半在</a:t>
            </a:r>
            <a:r>
              <a:rPr lang="en-US" dirty="0" smtClean="0">
                <a:latin typeface="微軟正黑體" pitchFamily="34" charset="-120"/>
                <a:ea typeface="微軟正黑體" pitchFamily="34" charset="-120"/>
              </a:rPr>
              <a:t>20%</a:t>
            </a:r>
            <a:r>
              <a:rPr lang="zh-TW" altLang="en-US" dirty="0" smtClean="0">
                <a:latin typeface="微軟正黑體" pitchFamily="34" charset="-120"/>
                <a:ea typeface="微軟正黑體" pitchFamily="34" charset="-120"/>
              </a:rPr>
              <a:t>以下的比率，僅有一本書是例外</a:t>
            </a:r>
            <a:r>
              <a:rPr lang="zh-TW" altLang="en-US" b="1" dirty="0" smtClean="0">
                <a:latin typeface="微軟正黑體" pitchFamily="34" charset="-120"/>
                <a:ea typeface="微軟正黑體" pitchFamily="34" charset="-120"/>
              </a:rPr>
              <a:t>，有很多更是完全不引用電子資源</a:t>
            </a:r>
            <a:r>
              <a:rPr lang="zh-TW" altLang="en-US" dirty="0" smtClean="0">
                <a:latin typeface="微軟正黑體" pitchFamily="34" charset="-120"/>
                <a:ea typeface="微軟正黑體" pitchFamily="34" charset="-120"/>
              </a:rPr>
              <a:t>，總比率為</a:t>
            </a:r>
            <a:r>
              <a:rPr lang="en-US" dirty="0" smtClean="0">
                <a:latin typeface="微軟正黑體" pitchFamily="34" charset="-120"/>
                <a:ea typeface="微軟正黑體" pitchFamily="34" charset="-120"/>
              </a:rPr>
              <a:t>2.7%</a:t>
            </a:r>
            <a:r>
              <a:rPr lang="zh-TW" altLang="en-US" dirty="0" smtClean="0">
                <a:latin typeface="微軟正黑體" pitchFamily="34" charset="-120"/>
                <a:ea typeface="微軟正黑體" pitchFamily="34" charset="-120"/>
              </a:rPr>
              <a:t>；而其他資源的部分也僅有一本書有引用，占總引用數</a:t>
            </a:r>
            <a:r>
              <a:rPr lang="en-US" dirty="0" smtClean="0">
                <a:latin typeface="微軟正黑體" pitchFamily="34" charset="-120"/>
                <a:ea typeface="微軟正黑體" pitchFamily="34" charset="-120"/>
              </a:rPr>
              <a:t>0.7%</a:t>
            </a:r>
            <a:r>
              <a:rPr lang="zh-TW" altLang="en-US" dirty="0" smtClean="0">
                <a:latin typeface="微軟正黑體" pitchFamily="34" charset="-120"/>
                <a:ea typeface="微軟正黑體" pitchFamily="34" charset="-120"/>
              </a:rPr>
              <a:t>。</a:t>
            </a:r>
          </a:p>
          <a:p>
            <a:pPr>
              <a:lnSpc>
                <a:spcPts val="5000"/>
              </a:lnSpc>
            </a:pPr>
            <a:endParaRPr lang="zh-TW" altLang="en-US" dirty="0"/>
          </a:p>
        </p:txBody>
      </p:sp>
      <p:sp>
        <p:nvSpPr>
          <p:cNvPr id="4" name="標題 1"/>
          <p:cNvSpPr>
            <a:spLocks noGrp="1"/>
          </p:cNvSpPr>
          <p:nvPr>
            <p:ph type="title"/>
          </p:nvPr>
        </p:nvSpPr>
        <p:spPr>
          <a:xfrm>
            <a:off x="457200" y="155448"/>
            <a:ext cx="8229600" cy="1252728"/>
          </a:xfrm>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由綜合分析成果得知</a:t>
            </a:r>
            <a:endParaRPr lang="zh-TW" alt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en-US" dirty="0" smtClean="0">
                <a:latin typeface="微軟正黑體" pitchFamily="34" charset="-120"/>
                <a:ea typeface="微軟正黑體" pitchFamily="34" charset="-120"/>
              </a:rPr>
              <a:t>1.</a:t>
            </a:r>
            <a:r>
              <a:rPr lang="zh-TW" altLang="en-US" dirty="0" smtClean="0">
                <a:latin typeface="微軟正黑體" pitchFamily="34" charset="-120"/>
                <a:ea typeface="微軟正黑體" pitchFamily="34" charset="-120"/>
              </a:rPr>
              <a:t>大多數英國語文及文學的專書和期刊論文均有引用文獻</a:t>
            </a:r>
          </a:p>
          <a:p>
            <a:r>
              <a:rPr lang="en-US" dirty="0" smtClean="0">
                <a:latin typeface="微軟正黑體" pitchFamily="34" charset="-120"/>
                <a:ea typeface="微軟正黑體" pitchFamily="34" charset="-120"/>
              </a:rPr>
              <a:t>2.</a:t>
            </a:r>
            <a:r>
              <a:rPr lang="zh-TW" altLang="en-US" dirty="0" smtClean="0">
                <a:latin typeface="微軟正黑體" pitchFamily="34" charset="-120"/>
                <a:ea typeface="微軟正黑體" pitchFamily="34" charset="-120"/>
              </a:rPr>
              <a:t>期刊論文合著情形少</a:t>
            </a:r>
          </a:p>
          <a:p>
            <a:r>
              <a:rPr lang="en-US" dirty="0" smtClean="0">
                <a:latin typeface="微軟正黑體" pitchFamily="34" charset="-120"/>
                <a:ea typeface="微軟正黑體" pitchFamily="34" charset="-120"/>
              </a:rPr>
              <a:t>3</a:t>
            </a:r>
            <a:r>
              <a:rPr lang="en-US"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英國語文研究者大量引用專書和期刊</a:t>
            </a:r>
          </a:p>
          <a:p>
            <a:r>
              <a:rPr lang="en-US" b="1" dirty="0" smtClean="0">
                <a:latin typeface="微軟正黑體" pitchFamily="34" charset="-120"/>
                <a:ea typeface="微軟正黑體" pitchFamily="34" charset="-120"/>
              </a:rPr>
              <a:t>4.</a:t>
            </a:r>
            <a:r>
              <a:rPr lang="zh-TW" altLang="en-US" b="1" dirty="0" smtClean="0">
                <a:latin typeface="微軟正黑體" pitchFamily="34" charset="-120"/>
                <a:ea typeface="微軟正黑體" pitchFamily="34" charset="-120"/>
              </a:rPr>
              <a:t>電子資源引用量相較於專書與期刊的引用比例偏低</a:t>
            </a:r>
          </a:p>
          <a:p>
            <a:r>
              <a:rPr lang="en-US" dirty="0" smtClean="0">
                <a:latin typeface="微軟正黑體" pitchFamily="34" charset="-120"/>
                <a:ea typeface="微軟正黑體" pitchFamily="34" charset="-120"/>
              </a:rPr>
              <a:t>5.</a:t>
            </a:r>
            <a:r>
              <a:rPr lang="zh-TW" altLang="en-US" b="1" dirty="0" smtClean="0">
                <a:latin typeface="微軟正黑體" pitchFamily="34" charset="-120"/>
                <a:ea typeface="微軟正黑體" pitchFamily="34" charset="-120"/>
              </a:rPr>
              <a:t>引用的文獻以英國語文為主</a:t>
            </a:r>
          </a:p>
          <a:p>
            <a:r>
              <a:rPr lang="en-US" dirty="0" smtClean="0">
                <a:latin typeface="微軟正黑體" pitchFamily="34" charset="-120"/>
                <a:ea typeface="微軟正黑體" pitchFamily="34" charset="-120"/>
              </a:rPr>
              <a:t>6.</a:t>
            </a:r>
            <a:r>
              <a:rPr lang="zh-TW" altLang="en-US" b="1" dirty="0" smtClean="0">
                <a:latin typeface="微軟正黑體" pitchFamily="34" charset="-120"/>
                <a:ea typeface="微軟正黑體" pitchFamily="34" charset="-120"/>
              </a:rPr>
              <a:t>中文文獻是次要被引用的文獻</a:t>
            </a:r>
            <a:r>
              <a:rPr lang="zh-TW" altLang="en-US" dirty="0" smtClean="0">
                <a:latin typeface="微軟正黑體" pitchFamily="34" charset="-120"/>
                <a:ea typeface="微軟正黑體" pitchFamily="34" charset="-120"/>
              </a:rPr>
              <a:t>，其他國語文幾乎沒有</a:t>
            </a:r>
          </a:p>
          <a:p>
            <a:endParaRPr lang="zh-TW" altLang="en-US" dirty="0"/>
          </a:p>
        </p:txBody>
      </p:sp>
      <p:sp>
        <p:nvSpPr>
          <p:cNvPr id="4" name="標題 1"/>
          <p:cNvSpPr>
            <a:spLocks noGrp="1"/>
          </p:cNvSpPr>
          <p:nvPr>
            <p:ph type="title"/>
          </p:nvPr>
        </p:nvSpPr>
        <p:spPr>
          <a:xfrm>
            <a:off x="457200" y="155448"/>
            <a:ext cx="8229600" cy="1252728"/>
          </a:xfrm>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研究</a:t>
            </a:r>
            <a:r>
              <a:rPr lang="zh-TW" altLang="en-US" sz="3600" dirty="0" smtClean="0">
                <a:latin typeface="微軟正黑體" pitchFamily="34" charset="-120"/>
                <a:ea typeface="微軟正黑體" pitchFamily="34" charset="-120"/>
              </a:rPr>
              <a:t>結果</a:t>
            </a:r>
            <a:r>
              <a:rPr lang="zh-TW" altLang="en-US" sz="3600" b="1" dirty="0" smtClean="0">
                <a:latin typeface="微軟正黑體" pitchFamily="34" charset="-120"/>
                <a:ea typeface="微軟正黑體" pitchFamily="34" charset="-120"/>
              </a:rPr>
              <a:t>顯示</a:t>
            </a:r>
            <a:endParaRPr lang="zh-TW" alt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0034" y="1928802"/>
            <a:ext cx="8229600" cy="4625609"/>
          </a:xfrm>
        </p:spPr>
        <p:txBody>
          <a:bodyPr/>
          <a:lstStyle/>
          <a:p>
            <a:r>
              <a:rPr lang="zh-TW" altLang="en-US" dirty="0" smtClean="0">
                <a:latin typeface="微軟正黑體" pitchFamily="34" charset="-120"/>
                <a:ea typeface="微軟正黑體" pitchFamily="34" charset="-120"/>
              </a:rPr>
              <a:t>我們對於 </a:t>
            </a:r>
            <a:r>
              <a:rPr lang="en-US" dirty="0" smtClean="0">
                <a:latin typeface="微軟正黑體" pitchFamily="34" charset="-120"/>
                <a:ea typeface="微軟正黑體" pitchFamily="34" charset="-120"/>
              </a:rPr>
              <a:t>7 </a:t>
            </a:r>
            <a:r>
              <a:rPr lang="zh-TW" altLang="en-US" dirty="0" smtClean="0">
                <a:latin typeface="微軟正黑體" pitchFamily="34" charset="-120"/>
                <a:ea typeface="微軟正黑體" pitchFamily="34" charset="-120"/>
              </a:rPr>
              <a:t>位教師，找他們的一本專書和一篇期刊論文，統計他們共引用了</a:t>
            </a:r>
            <a:r>
              <a:rPr lang="en-US" dirty="0" smtClean="0">
                <a:latin typeface="微軟正黑體" pitchFamily="34" charset="-120"/>
                <a:ea typeface="微軟正黑體" pitchFamily="34" charset="-120"/>
              </a:rPr>
              <a:t>640 </a:t>
            </a:r>
            <a:r>
              <a:rPr lang="zh-TW" altLang="en-US" dirty="0" smtClean="0">
                <a:latin typeface="微軟正黑體" pitchFamily="34" charset="-120"/>
                <a:ea typeface="微軟正黑體" pitchFamily="34" charset="-120"/>
              </a:rPr>
              <a:t>筆引用文獻，因而約略歸納出英國語文學者文獻的一些特性。</a:t>
            </a:r>
            <a:endParaRPr lang="en-US" altLang="zh-TW" dirty="0" smtClean="0">
              <a:latin typeface="微軟正黑體" pitchFamily="34" charset="-120"/>
              <a:ea typeface="微軟正黑體" pitchFamily="34" charset="-120"/>
            </a:endParaRPr>
          </a:p>
          <a:p>
            <a:r>
              <a:rPr lang="zh-TW" altLang="en-US" dirty="0" smtClean="0">
                <a:latin typeface="微軟正黑體" pitchFamily="34" charset="-120"/>
                <a:ea typeface="微軟正黑體" pitchFamily="34" charset="-120"/>
              </a:rPr>
              <a:t>可以知道英國語文學者引用英文文獻的比例遠高於引用中文文獻，有些著作更是完全只引用英文文獻，在我們的統計當中甚至沒有其他語文的文獻引用。</a:t>
            </a:r>
          </a:p>
          <a:p>
            <a:endParaRPr lang="zh-TW" altLang="en-US" dirty="0"/>
          </a:p>
        </p:txBody>
      </p:sp>
      <p:sp>
        <p:nvSpPr>
          <p:cNvPr id="4"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人文學者找資料的特性</a:t>
            </a:r>
            <a:endParaRPr lang="zh-TW" alt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a:latin typeface="微軟正黑體" pitchFamily="34" charset="-120"/>
                <a:ea typeface="微軟正黑體" pitchFamily="34" charset="-120"/>
              </a:rPr>
              <a:t>由特性</a:t>
            </a:r>
            <a:r>
              <a:rPr lang="zh-TW" altLang="en-US" dirty="0" smtClean="0">
                <a:latin typeface="微軟正黑體" pitchFamily="34" charset="-120"/>
                <a:ea typeface="微軟正黑體" pitchFamily="34" charset="-120"/>
              </a:rPr>
              <a:t>中，了解到英文這專業學科所會採用的文獻皆以英文為主，且對於其他語言均不採納。</a:t>
            </a:r>
            <a:endParaRPr lang="en-US" altLang="zh-TW" dirty="0" smtClean="0">
              <a:latin typeface="微軟正黑體" pitchFamily="34" charset="-120"/>
              <a:ea typeface="微軟正黑體" pitchFamily="34" charset="-120"/>
            </a:endParaRPr>
          </a:p>
          <a:p>
            <a:r>
              <a:rPr lang="zh-TW" altLang="en-US" dirty="0">
                <a:latin typeface="微軟正黑體" pitchFamily="34" charset="-120"/>
                <a:ea typeface="微軟正黑體" pitchFamily="34" charset="-120"/>
              </a:rPr>
              <a:t>由綜合分析成果</a:t>
            </a:r>
            <a:r>
              <a:rPr lang="zh-TW" altLang="en-US" dirty="0" smtClean="0">
                <a:latin typeface="微軟正黑體" pitchFamily="34" charset="-120"/>
                <a:ea typeface="微軟正黑體" pitchFamily="34" charset="-120"/>
              </a:rPr>
              <a:t>研究可知，參考文獻大都由圖書和期刊論文為大多數，可推出大部分英文學科教師均以</a:t>
            </a:r>
            <a:r>
              <a:rPr lang="zh-TW" altLang="en-US" b="1" dirty="0" smtClean="0">
                <a:latin typeface="微軟正黑體" pitchFamily="34" charset="-120"/>
                <a:ea typeface="微軟正黑體" pitchFamily="34" charset="-120"/>
              </a:rPr>
              <a:t>圖書及期刊論文為主要參考文獻。</a:t>
            </a:r>
            <a:endParaRPr lang="zh-TW" altLang="en-US" b="1" dirty="0">
              <a:latin typeface="微軟正黑體" pitchFamily="34" charset="-120"/>
              <a:ea typeface="微軟正黑體" pitchFamily="34" charset="-120"/>
            </a:endParaRPr>
          </a:p>
        </p:txBody>
      </p:sp>
      <p:sp>
        <p:nvSpPr>
          <p:cNvPr id="4" name="標題 1"/>
          <p:cNvSpPr>
            <a:spLocks noGrp="1"/>
          </p:cNvSpPr>
          <p:nvPr>
            <p:ph type="title"/>
          </p:nvPr>
        </p:nvSpPr>
        <p:spPr>
          <a:xfrm>
            <a:off x="457200" y="155448"/>
            <a:ext cx="8229600" cy="1252728"/>
          </a:xfrm>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結論</a:t>
            </a:r>
            <a:endParaRPr lang="zh-TW" alt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大綱</a:t>
            </a:r>
            <a:endParaRPr lang="zh-TW" altLang="en-US" sz="3600" dirty="0"/>
          </a:p>
        </p:txBody>
      </p:sp>
      <p:sp>
        <p:nvSpPr>
          <p:cNvPr id="3" name="內容版面配置區 2"/>
          <p:cNvSpPr>
            <a:spLocks noGrp="1"/>
          </p:cNvSpPr>
          <p:nvPr>
            <p:ph idx="1"/>
          </p:nvPr>
        </p:nvSpPr>
        <p:spPr>
          <a:xfrm>
            <a:off x="928662" y="2332037"/>
            <a:ext cx="7715304" cy="4525963"/>
          </a:xfrm>
        </p:spPr>
        <p:txBody>
          <a:bodyPr/>
          <a:lstStyle/>
          <a:p>
            <a:pPr>
              <a:buNone/>
            </a:pPr>
            <a:endParaRPr lang="en-US" altLang="zh-TW" b="1" dirty="0" smtClean="0">
              <a:latin typeface="微軟正黑體" pitchFamily="34" charset="-120"/>
              <a:ea typeface="微軟正黑體" pitchFamily="34" charset="-120"/>
            </a:endParaRPr>
          </a:p>
          <a:p>
            <a:r>
              <a:rPr lang="zh-TW" altLang="en-US" b="1" dirty="0" smtClean="0">
                <a:latin typeface="微軟正黑體" pitchFamily="34" charset="-120"/>
                <a:ea typeface="微軟正黑體" pitchFamily="34" charset="-120"/>
              </a:rPr>
              <a:t>前言</a:t>
            </a:r>
            <a:endParaRPr lang="en-US" altLang="zh-TW" b="1" dirty="0" smtClean="0">
              <a:latin typeface="微軟正黑體" pitchFamily="34" charset="-120"/>
              <a:ea typeface="微軟正黑體" pitchFamily="34" charset="-120"/>
            </a:endParaRPr>
          </a:p>
          <a:p>
            <a:r>
              <a:rPr lang="zh-TW" altLang="en-US" b="1" dirty="0" smtClean="0">
                <a:latin typeface="微軟正黑體" pitchFamily="34" charset="-120"/>
                <a:ea typeface="微軟正黑體" pitchFamily="34" charset="-120"/>
              </a:rPr>
              <a:t>輔大英系文專任教師的基本資料</a:t>
            </a:r>
            <a:endParaRPr lang="en-US" altLang="zh-TW" b="1" dirty="0" smtClean="0">
              <a:latin typeface="微軟正黑體" pitchFamily="34" charset="-120"/>
              <a:ea typeface="微軟正黑體" pitchFamily="34" charset="-120"/>
            </a:endParaRPr>
          </a:p>
          <a:p>
            <a:r>
              <a:rPr lang="zh-TW" altLang="en-US" b="1" dirty="0" smtClean="0">
                <a:latin typeface="微軟正黑體" pitchFamily="34" charset="-120"/>
                <a:ea typeface="微軟正黑體" pitchFamily="34" charset="-120"/>
              </a:rPr>
              <a:t>成員個別分析統計教師的引用</a:t>
            </a:r>
            <a:r>
              <a:rPr lang="zh-TW" altLang="en-US" b="1" dirty="0">
                <a:latin typeface="微軟正黑體" pitchFamily="34" charset="-120"/>
                <a:ea typeface="微軟正黑體" pitchFamily="34" charset="-120"/>
              </a:rPr>
              <a:t>文獻</a:t>
            </a:r>
            <a:r>
              <a:rPr lang="zh-TW" altLang="en-US" b="1" dirty="0" smtClean="0">
                <a:latin typeface="微軟正黑體" pitchFamily="34" charset="-120"/>
                <a:ea typeface="微軟正黑體" pitchFamily="34" charset="-120"/>
              </a:rPr>
              <a:t>情況</a:t>
            </a:r>
            <a:endParaRPr lang="en-US" altLang="zh-TW" b="1" dirty="0" smtClean="0">
              <a:latin typeface="微軟正黑體" pitchFamily="34" charset="-120"/>
              <a:ea typeface="微軟正黑體" pitchFamily="34" charset="-120"/>
            </a:endParaRPr>
          </a:p>
          <a:p>
            <a:r>
              <a:rPr lang="zh-TW" altLang="en-US" b="1" dirty="0">
                <a:latin typeface="微軟正黑體" pitchFamily="34" charset="-120"/>
                <a:ea typeface="微軟正黑體" pitchFamily="34" charset="-120"/>
              </a:rPr>
              <a:t>結論</a:t>
            </a:r>
            <a:endParaRPr lang="en-US" altLang="zh-TW" b="1" dirty="0" smtClean="0">
              <a:latin typeface="微軟正黑體" pitchFamily="34" charset="-120"/>
              <a:ea typeface="微軟正黑體" pitchFamily="34" charset="-120"/>
            </a:endParaRPr>
          </a:p>
          <a:p>
            <a:endParaRPr lang="en-US" altLang="zh-TW" dirty="0" smtClean="0"/>
          </a:p>
          <a:p>
            <a:endParaRPr lang="en-US" altLang="zh-TW" dirty="0" smtClean="0"/>
          </a:p>
          <a:p>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dirty="0" smtClean="0">
                <a:latin typeface="微軟正黑體" pitchFamily="34" charset="-120"/>
                <a:ea typeface="微軟正黑體" pitchFamily="34" charset="-120"/>
              </a:rPr>
              <a:t>前言</a:t>
            </a:r>
            <a:endParaRPr lang="zh-TW" altLang="en-US" sz="3600" dirty="0"/>
          </a:p>
        </p:txBody>
      </p:sp>
      <p:sp>
        <p:nvSpPr>
          <p:cNvPr id="3" name="內容版面配置區 2"/>
          <p:cNvSpPr>
            <a:spLocks noGrp="1"/>
          </p:cNvSpPr>
          <p:nvPr>
            <p:ph idx="1"/>
          </p:nvPr>
        </p:nvSpPr>
        <p:spPr>
          <a:xfrm>
            <a:off x="428596" y="1714488"/>
            <a:ext cx="8329642" cy="4686320"/>
          </a:xfrm>
        </p:spPr>
        <p:txBody>
          <a:bodyPr>
            <a:normAutofit/>
          </a:bodyPr>
          <a:lstStyle/>
          <a:p>
            <a:pPr>
              <a:lnSpc>
                <a:spcPts val="5000"/>
              </a:lnSpc>
            </a:pPr>
            <a:r>
              <a:rPr lang="zh-TW" altLang="en-US" dirty="0" smtClean="0">
                <a:latin typeface="微軟正黑體" pitchFamily="34" charset="-120"/>
                <a:ea typeface="微軟正黑體" pitchFamily="34" charset="-120"/>
              </a:rPr>
              <a:t>近代</a:t>
            </a:r>
            <a:r>
              <a:rPr lang="zh-TW" altLang="en-US" dirty="0">
                <a:latin typeface="微軟正黑體" pitchFamily="34" charset="-120"/>
                <a:ea typeface="微軟正黑體" pitchFamily="34" charset="-120"/>
              </a:rPr>
              <a:t>圖書館的功能已從靜態的保存文化與提供資料，走向動態的掌握資訊、提供服務與傳播資訊。圖書館資訊學也因此日益重視使用者及使用研究，以便根據使用者的特性與資訊需求來規劃並改進圖書館的服務</a:t>
            </a:r>
            <a:r>
              <a:rPr lang="zh-TW" altLang="en-US" dirty="0" smtClean="0">
                <a:latin typeface="微軟正黑體" pitchFamily="34" charset="-120"/>
                <a:ea typeface="微軟正黑體" pitchFamily="34" charset="-120"/>
              </a:rPr>
              <a:t>。</a:t>
            </a:r>
            <a:endParaRPr lang="zh-TW" altLang="en-US" dirty="0">
              <a:latin typeface="微軟正黑體" pitchFamily="34" charset="-120"/>
              <a:ea typeface="微軟正黑體" pitchFamily="34" charset="-120"/>
            </a:endParaRP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dirty="0" smtClean="0">
                <a:latin typeface="微軟正黑體" pitchFamily="34" charset="-120"/>
                <a:ea typeface="微軟正黑體" pitchFamily="34" charset="-120"/>
              </a:rPr>
              <a:t>前言</a:t>
            </a:r>
            <a:endParaRPr lang="zh-TW" altLang="en-US" sz="3600" dirty="0"/>
          </a:p>
        </p:txBody>
      </p:sp>
      <p:sp>
        <p:nvSpPr>
          <p:cNvPr id="3" name="內容版面配置區 2"/>
          <p:cNvSpPr>
            <a:spLocks noGrp="1"/>
          </p:cNvSpPr>
          <p:nvPr>
            <p:ph idx="1"/>
          </p:nvPr>
        </p:nvSpPr>
        <p:spPr>
          <a:xfrm>
            <a:off x="428596" y="1714488"/>
            <a:ext cx="8329642" cy="4686320"/>
          </a:xfrm>
        </p:spPr>
        <p:txBody>
          <a:bodyPr>
            <a:normAutofit/>
          </a:bodyPr>
          <a:lstStyle/>
          <a:p>
            <a:pPr>
              <a:lnSpc>
                <a:spcPts val="5000"/>
              </a:lnSpc>
            </a:pPr>
            <a:r>
              <a:rPr lang="zh-TW" altLang="en-US" dirty="0" smtClean="0">
                <a:latin typeface="微軟正黑體" pitchFamily="34" charset="-120"/>
                <a:ea typeface="微軟正黑體" pitchFamily="34" charset="-120"/>
              </a:rPr>
              <a:t>研究</a:t>
            </a:r>
            <a:r>
              <a:rPr lang="zh-TW" altLang="en-US" dirty="0">
                <a:latin typeface="微軟正黑體" pitchFamily="34" charset="-120"/>
                <a:ea typeface="微軟正黑體" pitchFamily="34" charset="-120"/>
              </a:rPr>
              <a:t>的</a:t>
            </a:r>
            <a:r>
              <a:rPr lang="zh-TW" altLang="en-US" dirty="0" smtClean="0">
                <a:latin typeface="微軟正黑體" pitchFamily="34" charset="-120"/>
                <a:ea typeface="微軟正黑體" pitchFamily="34" charset="-120"/>
              </a:rPr>
              <a:t>目的在於</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透過對輔大英文系教師引用文獻的分析，藉以瞭解英國語文研究者的文獻使用特性，從而歸納出英國與文研究者的資訊需求指標，並根據調查分析的結果，對圖書館提供符合英國語文研究者和人文學者的資訊需求服務提出建議</a:t>
            </a:r>
            <a:r>
              <a:rPr lang="zh-TW" altLang="en-US" dirty="0" smtClean="0">
                <a:latin typeface="微軟正黑體" pitchFamily="34" charset="-120"/>
                <a:ea typeface="微軟正黑體" pitchFamily="34" charset="-120"/>
              </a:rPr>
              <a:t>。</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dirty="0" smtClean="0">
                <a:latin typeface="微軟正黑體" pitchFamily="34" charset="-120"/>
                <a:ea typeface="微軟正黑體" pitchFamily="34" charset="-120"/>
              </a:rPr>
              <a:t>前言</a:t>
            </a:r>
            <a:endParaRPr lang="zh-TW" altLang="en-US" sz="3600" dirty="0"/>
          </a:p>
        </p:txBody>
      </p:sp>
      <p:sp>
        <p:nvSpPr>
          <p:cNvPr id="3" name="內容版面配置區 2"/>
          <p:cNvSpPr>
            <a:spLocks noGrp="1"/>
          </p:cNvSpPr>
          <p:nvPr>
            <p:ph idx="1"/>
          </p:nvPr>
        </p:nvSpPr>
        <p:spPr>
          <a:xfrm>
            <a:off x="428596" y="1714488"/>
            <a:ext cx="8329642" cy="4686320"/>
          </a:xfrm>
        </p:spPr>
        <p:txBody>
          <a:bodyPr>
            <a:normAutofit/>
          </a:bodyPr>
          <a:lstStyle/>
          <a:p>
            <a:pPr>
              <a:lnSpc>
                <a:spcPts val="5000"/>
              </a:lnSpc>
            </a:pPr>
            <a:r>
              <a:rPr lang="zh-TW" altLang="en-US" dirty="0" smtClean="0">
                <a:latin typeface="微軟正黑體" pitchFamily="34" charset="-120"/>
                <a:ea typeface="微軟正黑體" pitchFamily="34" charset="-120"/>
              </a:rPr>
              <a:t>本</a:t>
            </a:r>
            <a:r>
              <a:rPr lang="zh-TW" altLang="en-US" dirty="0">
                <a:latin typeface="微軟正黑體" pitchFamily="34" charset="-120"/>
                <a:ea typeface="微軟正黑體" pitchFamily="34" charset="-120"/>
              </a:rPr>
              <a:t>研究針對輔大英文系專任教師，隨機選出七位，並隨機找出這七位教師</a:t>
            </a:r>
            <a:r>
              <a:rPr lang="zh-TW" altLang="en-US" dirty="0" smtClean="0">
                <a:latin typeface="微軟正黑體" pitchFamily="34" charset="-120"/>
                <a:ea typeface="微軟正黑體" pitchFamily="34" charset="-120"/>
              </a:rPr>
              <a:t>所著</a:t>
            </a:r>
            <a:r>
              <a:rPr lang="zh-TW" altLang="en-US" dirty="0">
                <a:latin typeface="微軟正黑體" pitchFamily="34" charset="-120"/>
                <a:ea typeface="微軟正黑體" pitchFamily="34" charset="-120"/>
              </a:rPr>
              <a:t>的一本專書與一篇期刊論文。將這七位教師所引用的文獻</a:t>
            </a:r>
            <a:r>
              <a:rPr lang="en-US"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加總起來共</a:t>
            </a:r>
            <a:r>
              <a:rPr lang="en-US" dirty="0">
                <a:latin typeface="微軟正黑體" pitchFamily="34" charset="-120"/>
                <a:ea typeface="微軟正黑體" pitchFamily="34" charset="-120"/>
              </a:rPr>
              <a:t>640</a:t>
            </a:r>
            <a:r>
              <a:rPr lang="zh-TW" altLang="en-US" dirty="0">
                <a:latin typeface="微軟正黑體" pitchFamily="34" charset="-120"/>
                <a:ea typeface="微軟正黑體" pitchFamily="34" charset="-120"/>
              </a:rPr>
              <a:t>筆</a:t>
            </a:r>
            <a:r>
              <a:rPr lang="en-US"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分別</a:t>
            </a:r>
            <a:r>
              <a:rPr lang="zh-TW" altLang="en-US" dirty="0">
                <a:latin typeface="微軟正黑體" pitchFamily="34" charset="-120"/>
                <a:ea typeface="微軟正黑體" pitchFamily="34" charset="-120"/>
              </a:rPr>
              <a:t>就引用文獻的數量、資料類型、語文別等項目加以分析。</a:t>
            </a:r>
          </a:p>
          <a:p>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教師</a:t>
            </a:r>
            <a:r>
              <a:rPr lang="zh-TW" altLang="en-US" sz="3600" dirty="0" smtClean="0">
                <a:latin typeface="微軟正黑體" pitchFamily="34" charset="-120"/>
                <a:ea typeface="微軟正黑體" pitchFamily="34" charset="-120"/>
              </a:rPr>
              <a:t>基本資料</a:t>
            </a:r>
            <a:endParaRPr lang="zh-TW" altLang="en-US" sz="3600" dirty="0"/>
          </a:p>
        </p:txBody>
      </p:sp>
      <p:sp>
        <p:nvSpPr>
          <p:cNvPr id="3" name="內容版面配置區 2"/>
          <p:cNvSpPr>
            <a:spLocks noGrp="1"/>
          </p:cNvSpPr>
          <p:nvPr>
            <p:ph idx="1"/>
          </p:nvPr>
        </p:nvSpPr>
        <p:spPr/>
        <p:txBody>
          <a:bodyPr/>
          <a:lstStyle/>
          <a:p>
            <a:endParaRPr lang="en-US" altLang="zh-TW" dirty="0" smtClean="0"/>
          </a:p>
          <a:p>
            <a:endParaRPr lang="zh-TW" altLang="en-US" dirty="0"/>
          </a:p>
        </p:txBody>
      </p:sp>
      <p:graphicFrame>
        <p:nvGraphicFramePr>
          <p:cNvPr id="4" name="表格 3"/>
          <p:cNvGraphicFramePr>
            <a:graphicFrameLocks noGrp="1"/>
          </p:cNvGraphicFramePr>
          <p:nvPr/>
        </p:nvGraphicFramePr>
        <p:xfrm>
          <a:off x="142844" y="1546955"/>
          <a:ext cx="8858312" cy="5281173"/>
        </p:xfrm>
        <a:graphic>
          <a:graphicData uri="http://schemas.openxmlformats.org/drawingml/2006/table">
            <a:tbl>
              <a:tblPr firstRow="1" bandRow="1">
                <a:tableStyleId>{5C22544A-7EE6-4342-B048-85BDC9FD1C3A}</a:tableStyleId>
              </a:tblPr>
              <a:tblGrid>
                <a:gridCol w="1143008"/>
                <a:gridCol w="1214446"/>
                <a:gridCol w="2928958"/>
                <a:gridCol w="3571900"/>
              </a:tblGrid>
              <a:tr h="588572">
                <a:tc>
                  <a:txBody>
                    <a:bodyPr/>
                    <a:lstStyle/>
                    <a:p>
                      <a:pPr algn="ctr">
                        <a:spcAft>
                          <a:spcPts val="0"/>
                        </a:spcAft>
                      </a:pPr>
                      <a:r>
                        <a:rPr lang="zh-TW" sz="1300" b="1" kern="0" dirty="0">
                          <a:latin typeface="微軟正黑體" pitchFamily="34" charset="-120"/>
                          <a:ea typeface="微軟正黑體" pitchFamily="34" charset="-120"/>
                          <a:cs typeface="新細明體,Bold"/>
                        </a:rPr>
                        <a:t>姓名</a:t>
                      </a:r>
                      <a:endParaRPr lang="zh-TW" sz="13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300" b="1" kern="0">
                          <a:latin typeface="微軟正黑體" pitchFamily="34" charset="-120"/>
                          <a:ea typeface="微軟正黑體" pitchFamily="34" charset="-120"/>
                          <a:cs typeface="新細明體,Bold"/>
                        </a:rPr>
                        <a:t>職稱</a:t>
                      </a:r>
                      <a:endParaRPr lang="zh-TW" sz="1300" kern="10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300" b="1" kern="0">
                          <a:latin typeface="微軟正黑體" pitchFamily="34" charset="-120"/>
                          <a:ea typeface="微軟正黑體" pitchFamily="34" charset="-120"/>
                          <a:cs typeface="新細明體,Bold"/>
                        </a:rPr>
                        <a:t>最高學歷及學位</a:t>
                      </a:r>
                      <a:endParaRPr lang="zh-TW" sz="1300" kern="10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300" b="1" kern="0" dirty="0">
                          <a:latin typeface="微軟正黑體" pitchFamily="34" charset="-120"/>
                          <a:ea typeface="微軟正黑體" pitchFamily="34" charset="-120"/>
                          <a:cs typeface="新細明體,Bold"/>
                        </a:rPr>
                        <a:t>學術專長及研究專題</a:t>
                      </a:r>
                      <a:endParaRPr lang="zh-TW" sz="1300" kern="100" dirty="0">
                        <a:latin typeface="微軟正黑體" pitchFamily="34" charset="-120"/>
                        <a:ea typeface="微軟正黑體" pitchFamily="34" charset="-120"/>
                        <a:cs typeface="Times New Roman"/>
                      </a:endParaRPr>
                    </a:p>
                  </a:txBody>
                  <a:tcPr marL="17780" marR="17780" marT="0" marB="0"/>
                </a:tc>
              </a:tr>
              <a:tr h="588572">
                <a:tc>
                  <a:txBody>
                    <a:bodyPr/>
                    <a:lstStyle/>
                    <a:p>
                      <a:pPr algn="ctr">
                        <a:spcAft>
                          <a:spcPts val="0"/>
                        </a:spcAft>
                      </a:pPr>
                      <a:r>
                        <a:rPr lang="zh-TW" sz="1400" kern="100" dirty="0">
                          <a:latin typeface="微軟正黑體" pitchFamily="34" charset="-120"/>
                          <a:ea typeface="微軟正黑體" pitchFamily="34" charset="-120"/>
                          <a:cs typeface="Times New Roman"/>
                        </a:rPr>
                        <a:t>袁韻璧</a:t>
                      </a:r>
                    </a:p>
                  </a:txBody>
                  <a:tcPr marL="17780" marR="17780" marT="0" marB="0"/>
                </a:tc>
                <a:tc>
                  <a:txBody>
                    <a:bodyPr/>
                    <a:lstStyle/>
                    <a:p>
                      <a:pPr algn="ctr">
                        <a:spcAft>
                          <a:spcPts val="0"/>
                        </a:spcAft>
                      </a:pPr>
                      <a:r>
                        <a:rPr lang="zh-TW" sz="1400" kern="100" dirty="0">
                          <a:latin typeface="微軟正黑體" pitchFamily="34" charset="-120"/>
                          <a:ea typeface="微軟正黑體" pitchFamily="34" charset="-120"/>
                          <a:cs typeface="Times New Roman"/>
                        </a:rPr>
                        <a:t>系主教授</a:t>
                      </a:r>
                    </a:p>
                  </a:txBody>
                  <a:tcPr marL="17780" marR="17780" marT="0" marB="0"/>
                </a:tc>
                <a:tc>
                  <a:txBody>
                    <a:bodyPr/>
                    <a:lstStyle/>
                    <a:p>
                      <a:pPr>
                        <a:spcAft>
                          <a:spcPts val="0"/>
                        </a:spcAft>
                      </a:pPr>
                      <a:r>
                        <a:rPr lang="zh-TW" sz="1400" b="1" kern="0" dirty="0">
                          <a:latin typeface="微軟正黑體" pitchFamily="34" charset="-120"/>
                          <a:ea typeface="微軟正黑體" pitchFamily="34" charset="-120"/>
                          <a:cs typeface="新細明體,Bold"/>
                        </a:rPr>
                        <a:t>最高學歷：</a:t>
                      </a:r>
                      <a:endParaRPr lang="zh-TW" sz="1400" kern="100" dirty="0">
                        <a:latin typeface="微軟正黑體" pitchFamily="34" charset="-120"/>
                        <a:ea typeface="微軟正黑體" pitchFamily="34" charset="-120"/>
                        <a:cs typeface="Times New Roman"/>
                      </a:endParaRPr>
                    </a:p>
                    <a:p>
                      <a:pPr>
                        <a:spcAft>
                          <a:spcPts val="0"/>
                        </a:spcAft>
                      </a:pPr>
                      <a:r>
                        <a:rPr lang="en-US" sz="1400" kern="100" dirty="0">
                          <a:latin typeface="微軟正黑體" pitchFamily="34" charset="-120"/>
                          <a:ea typeface="微軟正黑體" pitchFamily="34" charset="-120"/>
                          <a:cs typeface="Times New Roman"/>
                        </a:rPr>
                        <a:t>, </a:t>
                      </a:r>
                      <a:r>
                        <a:rPr lang="en-US" sz="1400" kern="100" dirty="0" err="1">
                          <a:latin typeface="微軟正黑體" pitchFamily="34" charset="-120"/>
                          <a:ea typeface="微軟正黑體" pitchFamily="34" charset="-120"/>
                          <a:cs typeface="Times New Roman"/>
                        </a:rPr>
                        <a:t>NYTeachers</a:t>
                      </a:r>
                      <a:r>
                        <a:rPr lang="en-US" sz="1400" kern="100" dirty="0">
                          <a:latin typeface="微軟正黑體" pitchFamily="34" charset="-120"/>
                          <a:ea typeface="微軟正黑體" pitchFamily="34" charset="-120"/>
                          <a:cs typeface="Times New Roman"/>
                        </a:rPr>
                        <a:t> </a:t>
                      </a:r>
                      <a:r>
                        <a:rPr lang="en-US" sz="1400" kern="100" dirty="0" err="1">
                          <a:latin typeface="微軟正黑體" pitchFamily="34" charset="-120"/>
                          <a:ea typeface="微軟正黑體" pitchFamily="34" charset="-120"/>
                          <a:cs typeface="Times New Roman"/>
                        </a:rPr>
                        <a:t>CollegeEd</a:t>
                      </a:r>
                      <a:r>
                        <a:rPr lang="en-US" sz="1400" kern="100" dirty="0">
                          <a:latin typeface="微軟正黑體" pitchFamily="34" charset="-120"/>
                          <a:ea typeface="微軟正黑體" pitchFamily="34" charset="-120"/>
                          <a:cs typeface="Times New Roman"/>
                        </a:rPr>
                        <a:t> D</a:t>
                      </a:r>
                      <a:endParaRPr lang="zh-TW" sz="1400" kern="100" dirty="0">
                        <a:latin typeface="微軟正黑體" pitchFamily="34" charset="-120"/>
                        <a:ea typeface="微軟正黑體" pitchFamily="34" charset="-120"/>
                        <a:cs typeface="Times New Roman"/>
                      </a:endParaRPr>
                    </a:p>
                    <a:p>
                      <a:pPr>
                        <a:spcAft>
                          <a:spcPts val="0"/>
                        </a:spcAft>
                      </a:pPr>
                      <a:r>
                        <a:rPr lang="zh-TW" sz="1400" b="1" kern="0" dirty="0">
                          <a:latin typeface="微軟正黑體" pitchFamily="34" charset="-120"/>
                          <a:ea typeface="微軟正黑體" pitchFamily="34" charset="-120"/>
                          <a:cs typeface="新細明體,Bold"/>
                        </a:rPr>
                        <a:t>學位：</a:t>
                      </a:r>
                      <a:r>
                        <a:rPr lang="en-US" sz="1400" kern="0" dirty="0">
                          <a:latin typeface="微軟正黑體" pitchFamily="34" charset="-120"/>
                          <a:ea typeface="微軟正黑體" pitchFamily="34" charset="-120"/>
                          <a:cs typeface="新細明體,Bold"/>
                        </a:rPr>
                        <a:t>Professor</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kern="100" dirty="0">
                          <a:latin typeface="微軟正黑體" pitchFamily="34" charset="-120"/>
                          <a:ea typeface="微軟正黑體" pitchFamily="34" charset="-120"/>
                          <a:cs typeface="Times New Roman"/>
                        </a:rPr>
                        <a:t>語言教學、應用語言學、語言評量、英語教學</a:t>
                      </a:r>
                    </a:p>
                  </a:txBody>
                  <a:tcPr marL="17780" marR="17780" marT="0" marB="0"/>
                </a:tc>
              </a:tr>
              <a:tr h="741777">
                <a:tc>
                  <a:txBody>
                    <a:bodyPr/>
                    <a:lstStyle/>
                    <a:p>
                      <a:pPr algn="ctr">
                        <a:spcAft>
                          <a:spcPts val="0"/>
                        </a:spcAft>
                      </a:pPr>
                      <a:r>
                        <a:rPr lang="zh-TW" sz="1400" kern="100" dirty="0">
                          <a:solidFill>
                            <a:srgbClr val="000000"/>
                          </a:solidFill>
                          <a:latin typeface="微軟正黑體" pitchFamily="34" charset="-120"/>
                          <a:ea typeface="微軟正黑體" pitchFamily="34" charset="-120"/>
                          <a:cs typeface="Arial"/>
                        </a:rPr>
                        <a:t>蕭笛</a:t>
                      </a:r>
                      <a:r>
                        <a:rPr lang="zh-TW" sz="1400" kern="100" dirty="0" smtClean="0">
                          <a:solidFill>
                            <a:srgbClr val="000000"/>
                          </a:solidFill>
                          <a:latin typeface="微軟正黑體" pitchFamily="34" charset="-120"/>
                          <a:ea typeface="微軟正黑體" pitchFamily="34" charset="-120"/>
                          <a:cs typeface="Arial"/>
                        </a:rPr>
                        <a:t>雷</a:t>
                      </a:r>
                      <a:endParaRPr lang="en-US" altLang="zh-TW" sz="1400" kern="100" dirty="0" smtClean="0">
                        <a:solidFill>
                          <a:srgbClr val="000000"/>
                        </a:solidFill>
                        <a:latin typeface="微軟正黑體" pitchFamily="34" charset="-120"/>
                        <a:ea typeface="微軟正黑體" pitchFamily="34" charset="-120"/>
                        <a:cs typeface="Arial"/>
                      </a:endParaRPr>
                    </a:p>
                    <a:p>
                      <a:pPr algn="ctr">
                        <a:spcAft>
                          <a:spcPts val="0"/>
                        </a:spcAft>
                      </a:pPr>
                      <a:r>
                        <a:rPr lang="en-US" sz="1400" kern="100" dirty="0" smtClean="0">
                          <a:solidFill>
                            <a:srgbClr val="000000"/>
                          </a:solidFill>
                          <a:latin typeface="微軟正黑體" pitchFamily="34" charset="-120"/>
                          <a:ea typeface="微軟正黑體" pitchFamily="34" charset="-120"/>
                          <a:cs typeface="Arial"/>
                        </a:rPr>
                        <a:t>(</a:t>
                      </a:r>
                      <a:r>
                        <a:rPr lang="en-US" sz="1400" kern="100" dirty="0">
                          <a:solidFill>
                            <a:srgbClr val="000000"/>
                          </a:solidFill>
                          <a:latin typeface="微軟正黑體" pitchFamily="34" charset="-120"/>
                          <a:ea typeface="微軟正黑體" pitchFamily="34" charset="-120"/>
                          <a:cs typeface="Arial"/>
                        </a:rPr>
                        <a:t>Raphael Schulte)</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400" kern="100" dirty="0">
                          <a:latin typeface="微軟正黑體" pitchFamily="34" charset="-120"/>
                          <a:ea typeface="微軟正黑體" pitchFamily="34" charset="-120"/>
                          <a:cs typeface="Times New Roman"/>
                        </a:rPr>
                        <a:t>副教授</a:t>
                      </a:r>
                    </a:p>
                  </a:txBody>
                  <a:tcPr marL="17780" marR="17780" marT="0" marB="0"/>
                </a:tc>
                <a:tc>
                  <a:txBody>
                    <a:bodyPr/>
                    <a:lstStyle/>
                    <a:p>
                      <a:pPr>
                        <a:spcAft>
                          <a:spcPts val="0"/>
                        </a:spcAft>
                      </a:pPr>
                      <a:r>
                        <a:rPr lang="zh-TW" sz="1400" b="1" kern="0" dirty="0">
                          <a:latin typeface="微軟正黑體" pitchFamily="34" charset="-120"/>
                          <a:ea typeface="微軟正黑體" pitchFamily="34" charset="-120"/>
                          <a:cs typeface="新細明體,Bold"/>
                        </a:rPr>
                        <a:t>最高學歷：</a:t>
                      </a:r>
                      <a:endParaRPr lang="zh-TW" sz="1400" kern="100" dirty="0">
                        <a:latin typeface="微軟正黑體" pitchFamily="34" charset="-120"/>
                        <a:ea typeface="微軟正黑體" pitchFamily="34" charset="-120"/>
                        <a:cs typeface="Times New Roman"/>
                      </a:endParaRPr>
                    </a:p>
                    <a:p>
                      <a:pPr>
                        <a:spcAft>
                          <a:spcPts val="0"/>
                        </a:spcAft>
                      </a:pPr>
                      <a:r>
                        <a:rPr lang="zh-TW" sz="1400" kern="0" dirty="0">
                          <a:solidFill>
                            <a:srgbClr val="000000"/>
                          </a:solidFill>
                          <a:latin typeface="微軟正黑體" pitchFamily="34" charset="-120"/>
                          <a:ea typeface="微軟正黑體" pitchFamily="34" charset="-120"/>
                          <a:cs typeface="新細明體"/>
                        </a:rPr>
                        <a:t>美國密西根州立大學英美博士</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kern="0">
                          <a:solidFill>
                            <a:srgbClr val="000000"/>
                          </a:solidFill>
                          <a:latin typeface="微軟正黑體" pitchFamily="34" charset="-120"/>
                          <a:ea typeface="微軟正黑體" pitchFamily="34" charset="-120"/>
                          <a:cs typeface="新細明體"/>
                        </a:rPr>
                        <a:t>英美文學</a:t>
                      </a:r>
                      <a:r>
                        <a:rPr lang="zh-TW" sz="1400" kern="100">
                          <a:latin typeface="微軟正黑體" pitchFamily="34" charset="-120"/>
                          <a:ea typeface="微軟正黑體" pitchFamily="34" charset="-120"/>
                          <a:cs typeface="Times New Roman"/>
                        </a:rPr>
                        <a:t>、</a:t>
                      </a:r>
                      <a:r>
                        <a:rPr lang="zh-TW" sz="1400" kern="0">
                          <a:solidFill>
                            <a:srgbClr val="000000"/>
                          </a:solidFill>
                          <a:latin typeface="微軟正黑體" pitchFamily="34" charset="-120"/>
                          <a:ea typeface="微軟正黑體" pitchFamily="34" charset="-120"/>
                          <a:cs typeface="新細明體"/>
                        </a:rPr>
                        <a:t>二十世紀英美詩及詩人</a:t>
                      </a:r>
                      <a:r>
                        <a:rPr lang="zh-TW" sz="1400" kern="100">
                          <a:latin typeface="微軟正黑體" pitchFamily="34" charset="-120"/>
                          <a:ea typeface="微軟正黑體" pitchFamily="34" charset="-120"/>
                          <a:cs typeface="Times New Roman"/>
                        </a:rPr>
                        <a:t>、</a:t>
                      </a:r>
                      <a:r>
                        <a:rPr lang="zh-TW" sz="1400" kern="0">
                          <a:solidFill>
                            <a:srgbClr val="000000"/>
                          </a:solidFill>
                          <a:latin typeface="微軟正黑體" pitchFamily="34" charset="-120"/>
                          <a:ea typeface="微軟正黑體" pitchFamily="34" charset="-120"/>
                          <a:cs typeface="新細明體"/>
                        </a:rPr>
                        <a:t>莎士比亞</a:t>
                      </a:r>
                      <a:r>
                        <a:rPr lang="zh-TW" sz="1400" kern="100">
                          <a:latin typeface="微軟正黑體" pitchFamily="34" charset="-120"/>
                          <a:ea typeface="微軟正黑體" pitchFamily="34" charset="-120"/>
                          <a:cs typeface="Times New Roman"/>
                        </a:rPr>
                        <a:t>、</a:t>
                      </a:r>
                      <a:r>
                        <a:rPr lang="zh-TW" sz="1400" kern="0">
                          <a:solidFill>
                            <a:srgbClr val="000000"/>
                          </a:solidFill>
                          <a:latin typeface="微軟正黑體" pitchFamily="34" charset="-120"/>
                          <a:ea typeface="微軟正黑體" pitchFamily="34" charset="-120"/>
                          <a:cs typeface="新細明體"/>
                        </a:rPr>
                        <a:t>至</a:t>
                      </a:r>
                      <a:r>
                        <a:rPr lang="en-US" sz="1400" kern="0">
                          <a:solidFill>
                            <a:srgbClr val="000000"/>
                          </a:solidFill>
                          <a:latin typeface="微軟正黑體" pitchFamily="34" charset="-120"/>
                          <a:ea typeface="微軟正黑體" pitchFamily="34" charset="-120"/>
                          <a:cs typeface="新細明體"/>
                        </a:rPr>
                        <a:t>1900</a:t>
                      </a:r>
                      <a:r>
                        <a:rPr lang="zh-TW" sz="1400" kern="0">
                          <a:solidFill>
                            <a:srgbClr val="000000"/>
                          </a:solidFill>
                          <a:latin typeface="微軟正黑體" pitchFamily="34" charset="-120"/>
                          <a:ea typeface="微軟正黑體" pitchFamily="34" charset="-120"/>
                          <a:cs typeface="新細明體"/>
                        </a:rPr>
                        <a:t>之美國文學</a:t>
                      </a:r>
                      <a:r>
                        <a:rPr lang="zh-TW" sz="1400" kern="100">
                          <a:latin typeface="微軟正黑體" pitchFamily="34" charset="-120"/>
                          <a:ea typeface="微軟正黑體" pitchFamily="34" charset="-120"/>
                          <a:cs typeface="Times New Roman"/>
                        </a:rPr>
                        <a:t>、</a:t>
                      </a:r>
                      <a:r>
                        <a:rPr lang="zh-TW" sz="1400" kern="0">
                          <a:solidFill>
                            <a:srgbClr val="000000"/>
                          </a:solidFill>
                          <a:latin typeface="微軟正黑體" pitchFamily="34" charset="-120"/>
                          <a:ea typeface="微軟正黑體" pitchFamily="34" charset="-120"/>
                          <a:cs typeface="新細明體"/>
                        </a:rPr>
                        <a:t>英國抒情詩</a:t>
                      </a:r>
                      <a:r>
                        <a:rPr lang="zh-TW" sz="1400" kern="100">
                          <a:latin typeface="微軟正黑體" pitchFamily="34" charset="-120"/>
                          <a:ea typeface="微軟正黑體" pitchFamily="34" charset="-120"/>
                          <a:cs typeface="Times New Roman"/>
                        </a:rPr>
                        <a:t>、</a:t>
                      </a:r>
                      <a:r>
                        <a:rPr lang="zh-TW" sz="1400" kern="0">
                          <a:solidFill>
                            <a:srgbClr val="000000"/>
                          </a:solidFill>
                          <a:latin typeface="微軟正黑體" pitchFamily="34" charset="-120"/>
                          <a:ea typeface="微軟正黑體" pitchFamily="34" charset="-120"/>
                          <a:cs typeface="新細明體"/>
                        </a:rPr>
                        <a:t>創意寫作：詩</a:t>
                      </a:r>
                      <a:endParaRPr lang="zh-TW" sz="1400" kern="100">
                        <a:latin typeface="微軟正黑體" pitchFamily="34" charset="-120"/>
                        <a:ea typeface="微軟正黑體" pitchFamily="34" charset="-120"/>
                        <a:cs typeface="Times New Roman"/>
                      </a:endParaRPr>
                    </a:p>
                  </a:txBody>
                  <a:tcPr marL="17780" marR="17780" marT="0" marB="0"/>
                </a:tc>
              </a:tr>
              <a:tr h="625996">
                <a:tc>
                  <a:txBody>
                    <a:bodyPr/>
                    <a:lstStyle/>
                    <a:p>
                      <a:pPr algn="ctr">
                        <a:spcAft>
                          <a:spcPts val="0"/>
                        </a:spcAft>
                      </a:pPr>
                      <a:r>
                        <a:rPr lang="zh-TW" sz="1400" kern="0" dirty="0">
                          <a:solidFill>
                            <a:srgbClr val="000000"/>
                          </a:solidFill>
                          <a:latin typeface="微軟正黑體" pitchFamily="34" charset="-120"/>
                          <a:ea typeface="微軟正黑體" pitchFamily="34" charset="-120"/>
                          <a:cs typeface="Arial"/>
                        </a:rPr>
                        <a:t>張瓈文</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400" kern="100" dirty="0">
                          <a:latin typeface="微軟正黑體" pitchFamily="34" charset="-120"/>
                          <a:ea typeface="微軟正黑體" pitchFamily="34" charset="-120"/>
                          <a:cs typeface="Times New Roman"/>
                        </a:rPr>
                        <a:t>進修部系主任、副教授</a:t>
                      </a:r>
                    </a:p>
                  </a:txBody>
                  <a:tcPr marL="17780" marR="17780" marT="0" marB="0"/>
                </a:tc>
                <a:tc>
                  <a:txBody>
                    <a:bodyPr/>
                    <a:lstStyle/>
                    <a:p>
                      <a:pPr>
                        <a:spcAft>
                          <a:spcPts val="0"/>
                        </a:spcAft>
                      </a:pPr>
                      <a:r>
                        <a:rPr lang="zh-TW" sz="1400" kern="100" dirty="0">
                          <a:latin typeface="微軟正黑體" pitchFamily="34" charset="-120"/>
                          <a:ea typeface="微軟正黑體" pitchFamily="34" charset="-120"/>
                          <a:cs typeface="Times New Roman"/>
                        </a:rPr>
                        <a:t>輔仁大學比較文學研究所博士</a:t>
                      </a:r>
                    </a:p>
                  </a:txBody>
                  <a:tcPr marL="17780" marR="17780" marT="0" marB="0"/>
                </a:tc>
                <a:tc>
                  <a:txBody>
                    <a:bodyPr/>
                    <a:lstStyle/>
                    <a:p>
                      <a:pPr>
                        <a:spcAft>
                          <a:spcPts val="0"/>
                        </a:spcAft>
                      </a:pPr>
                      <a:r>
                        <a:rPr lang="zh-TW" sz="1400" kern="100">
                          <a:latin typeface="微軟正黑體" pitchFamily="34" charset="-120"/>
                          <a:ea typeface="微軟正黑體" pitchFamily="34" charset="-120"/>
                          <a:cs typeface="Times New Roman"/>
                        </a:rPr>
                        <a:t>比較文學（比較戲劇、文學與宗教、佛教文學與跨藝術研究、精神分析與佛教對話研究）、翻譯、英語教學</a:t>
                      </a:r>
                    </a:p>
                  </a:txBody>
                  <a:tcPr marL="17780" marR="17780" marT="0" marB="0"/>
                </a:tc>
              </a:tr>
              <a:tr h="588572">
                <a:tc>
                  <a:txBody>
                    <a:bodyPr/>
                    <a:lstStyle/>
                    <a:p>
                      <a:pPr algn="ctr">
                        <a:spcAft>
                          <a:spcPts val="0"/>
                        </a:spcAft>
                      </a:pPr>
                      <a:r>
                        <a:rPr lang="zh-TW" sz="1400" kern="100" dirty="0">
                          <a:solidFill>
                            <a:srgbClr val="000000"/>
                          </a:solidFill>
                          <a:latin typeface="微軟正黑體" pitchFamily="34" charset="-120"/>
                          <a:ea typeface="微軟正黑體" pitchFamily="34" charset="-120"/>
                          <a:cs typeface="Times New Roman"/>
                        </a:rPr>
                        <a:t>劉雪珍</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400" kern="100" dirty="0">
                          <a:solidFill>
                            <a:srgbClr val="000000"/>
                          </a:solidFill>
                          <a:latin typeface="微軟正黑體" pitchFamily="34" charset="-120"/>
                          <a:ea typeface="微軟正黑體" pitchFamily="34" charset="-120"/>
                          <a:cs typeface="Times New Roman"/>
                        </a:rPr>
                        <a:t>副教授</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b="1" kern="100" dirty="0">
                          <a:latin typeface="微軟正黑體" pitchFamily="34" charset="-120"/>
                          <a:ea typeface="微軟正黑體" pitchFamily="34" charset="-120"/>
                          <a:cs typeface="Times New Roman"/>
                        </a:rPr>
                        <a:t>最高學歷：</a:t>
                      </a:r>
                      <a:endParaRPr lang="zh-TW" sz="1400" kern="100" dirty="0">
                        <a:latin typeface="微軟正黑體" pitchFamily="34" charset="-120"/>
                        <a:ea typeface="微軟正黑體" pitchFamily="34" charset="-120"/>
                        <a:cs typeface="Times New Roman"/>
                      </a:endParaRPr>
                    </a:p>
                    <a:p>
                      <a:pPr>
                        <a:spcAft>
                          <a:spcPts val="0"/>
                        </a:spcAft>
                      </a:pPr>
                      <a:r>
                        <a:rPr lang="zh-TW" sz="1400" kern="100" dirty="0">
                          <a:latin typeface="微軟正黑體" pitchFamily="34" charset="-120"/>
                          <a:ea typeface="微軟正黑體" pitchFamily="34" charset="-120"/>
                          <a:cs typeface="Times New Roman"/>
                        </a:rPr>
                        <a:t>美國俄亥俄州立大學研究所博士</a:t>
                      </a:r>
                    </a:p>
                  </a:txBody>
                  <a:tcPr marL="17780" marR="17780" marT="0" marB="0"/>
                </a:tc>
                <a:tc>
                  <a:txBody>
                    <a:bodyPr/>
                    <a:lstStyle/>
                    <a:p>
                      <a:pPr>
                        <a:spcAft>
                          <a:spcPts val="0"/>
                        </a:spcAft>
                      </a:pPr>
                      <a:r>
                        <a:rPr lang="zh-TW" sz="1400" kern="100">
                          <a:latin typeface="微軟正黑體" pitchFamily="34" charset="-120"/>
                          <a:ea typeface="微軟正黑體" pitchFamily="34" charset="-120"/>
                          <a:cs typeface="Times New Roman"/>
                        </a:rPr>
                        <a:t>廿世紀英國文學、美國文學、中世紀文學、西方戲劇</a:t>
                      </a:r>
                    </a:p>
                  </a:txBody>
                  <a:tcPr marL="17780" marR="17780" marT="0" marB="0"/>
                </a:tc>
              </a:tr>
              <a:tr h="588572">
                <a:tc>
                  <a:txBody>
                    <a:bodyPr/>
                    <a:lstStyle/>
                    <a:p>
                      <a:pPr algn="ctr">
                        <a:spcAft>
                          <a:spcPts val="0"/>
                        </a:spcAft>
                      </a:pPr>
                      <a:r>
                        <a:rPr lang="zh-TW" sz="1400" kern="0" dirty="0">
                          <a:latin typeface="微軟正黑體" pitchFamily="34" charset="-120"/>
                          <a:ea typeface="微軟正黑體" pitchFamily="34" charset="-120"/>
                          <a:cs typeface="新細明體,Bold"/>
                        </a:rPr>
                        <a:t>施佑芝</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400" kern="0" dirty="0">
                          <a:latin typeface="微軟正黑體" pitchFamily="34" charset="-120"/>
                          <a:ea typeface="微軟正黑體" pitchFamily="34" charset="-120"/>
                          <a:cs typeface="新細明體,Bold"/>
                        </a:rPr>
                        <a:t>專教授</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b="1" kern="0" dirty="0">
                          <a:latin typeface="微軟正黑體" pitchFamily="34" charset="-120"/>
                          <a:ea typeface="微軟正黑體" pitchFamily="34" charset="-120"/>
                          <a:cs typeface="新細明體,Bold"/>
                        </a:rPr>
                        <a:t>最高學歷：美國德州農工大學教育課程與教學博士</a:t>
                      </a:r>
                      <a:endParaRPr lang="zh-TW" sz="1400" kern="100" dirty="0">
                        <a:latin typeface="微軟正黑體" pitchFamily="34" charset="-120"/>
                        <a:ea typeface="微軟正黑體" pitchFamily="34" charset="-120"/>
                        <a:cs typeface="Times New Roman"/>
                      </a:endParaRPr>
                    </a:p>
                    <a:p>
                      <a:pPr>
                        <a:spcAft>
                          <a:spcPts val="0"/>
                        </a:spcAft>
                      </a:pPr>
                      <a:r>
                        <a:rPr lang="zh-TW" sz="1400" b="1" kern="0" dirty="0">
                          <a:latin typeface="微軟正黑體" pitchFamily="34" charset="-120"/>
                          <a:ea typeface="微軟正黑體" pitchFamily="34" charset="-120"/>
                          <a:cs typeface="新細明體,Bold"/>
                        </a:rPr>
                        <a:t>學位：</a:t>
                      </a:r>
                      <a:r>
                        <a:rPr lang="en-US" sz="1400" kern="0" dirty="0">
                          <a:latin typeface="微軟正黑體" pitchFamily="34" charset="-120"/>
                          <a:ea typeface="微軟正黑體" pitchFamily="34" charset="-120"/>
                          <a:cs typeface="新細明體,Bold"/>
                        </a:rPr>
                        <a:t>Professor</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kern="0">
                          <a:latin typeface="微軟正黑體" pitchFamily="34" charset="-120"/>
                          <a:ea typeface="微軟正黑體" pitchFamily="34" charset="-120"/>
                          <a:cs typeface="新細明體,Bold"/>
                        </a:rPr>
                        <a:t>遠距教學、教育科技、電腦輔助語言學習、英語教學</a:t>
                      </a:r>
                      <a:endParaRPr lang="zh-TW" sz="1400" kern="100">
                        <a:latin typeface="微軟正黑體" pitchFamily="34" charset="-120"/>
                        <a:ea typeface="微軟正黑體" pitchFamily="34" charset="-120"/>
                        <a:cs typeface="Times New Roman"/>
                      </a:endParaRPr>
                    </a:p>
                  </a:txBody>
                  <a:tcPr marL="17780" marR="17780" marT="0" marB="0"/>
                </a:tc>
              </a:tr>
              <a:tr h="741777">
                <a:tc>
                  <a:txBody>
                    <a:bodyPr/>
                    <a:lstStyle/>
                    <a:p>
                      <a:pPr algn="ctr">
                        <a:spcAft>
                          <a:spcPts val="0"/>
                        </a:spcAft>
                      </a:pPr>
                      <a:r>
                        <a:rPr lang="zh-TW" sz="1400" kern="0" dirty="0">
                          <a:latin typeface="微軟正黑體" pitchFamily="34" charset="-120"/>
                          <a:ea typeface="微軟正黑體" pitchFamily="34" charset="-120"/>
                          <a:cs typeface="新細明體,Bold"/>
                        </a:rPr>
                        <a:t>易青青</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400" kern="0" dirty="0">
                          <a:latin typeface="微軟正黑體" pitchFamily="34" charset="-120"/>
                          <a:ea typeface="微軟正黑體" pitchFamily="34" charset="-120"/>
                          <a:cs typeface="新細明體,Bold"/>
                        </a:rPr>
                        <a:t>專教授</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b="1" kern="0" dirty="0">
                          <a:latin typeface="微軟正黑體" pitchFamily="34" charset="-120"/>
                          <a:ea typeface="微軟正黑體" pitchFamily="34" charset="-120"/>
                          <a:cs typeface="新細明體,Bold"/>
                        </a:rPr>
                        <a:t>最高學歷：</a:t>
                      </a:r>
                      <a:endParaRPr lang="zh-TW" sz="1400" kern="100" dirty="0">
                        <a:latin typeface="微軟正黑體" pitchFamily="34" charset="-120"/>
                        <a:ea typeface="微軟正黑體" pitchFamily="34" charset="-120"/>
                        <a:cs typeface="Times New Roman"/>
                      </a:endParaRPr>
                    </a:p>
                    <a:p>
                      <a:pPr>
                        <a:spcAft>
                          <a:spcPts val="0"/>
                        </a:spcAft>
                      </a:pPr>
                      <a:r>
                        <a:rPr lang="en-US" sz="1400" kern="0" dirty="0">
                          <a:latin typeface="微軟正黑體" pitchFamily="34" charset="-120"/>
                          <a:ea typeface="微軟正黑體" pitchFamily="34" charset="-120"/>
                          <a:cs typeface="新細明體,Bold"/>
                        </a:rPr>
                        <a:t>, University of </a:t>
                      </a:r>
                      <a:r>
                        <a:rPr lang="en-US" sz="1400" kern="0" dirty="0" err="1">
                          <a:latin typeface="微軟正黑體" pitchFamily="34" charset="-120"/>
                          <a:ea typeface="微軟正黑體" pitchFamily="34" charset="-120"/>
                          <a:cs typeface="新細明體,Bold"/>
                        </a:rPr>
                        <a:t>LondonOne</a:t>
                      </a:r>
                      <a:r>
                        <a:rPr lang="en-US" sz="1400" kern="0" dirty="0">
                          <a:latin typeface="微軟正黑體" pitchFamily="34" charset="-120"/>
                          <a:ea typeface="微軟正黑體" pitchFamily="34" charset="-120"/>
                          <a:cs typeface="新細明體,Bold"/>
                        </a:rPr>
                        <a:t>-year research</a:t>
                      </a:r>
                      <a:endParaRPr lang="zh-TW" sz="1400" kern="100" dirty="0">
                        <a:latin typeface="微軟正黑體" pitchFamily="34" charset="-120"/>
                        <a:ea typeface="微軟正黑體" pitchFamily="34" charset="-120"/>
                        <a:cs typeface="Times New Roman"/>
                      </a:endParaRPr>
                    </a:p>
                    <a:p>
                      <a:pPr>
                        <a:spcAft>
                          <a:spcPts val="0"/>
                        </a:spcAft>
                      </a:pPr>
                      <a:r>
                        <a:rPr lang="zh-TW" sz="1400" b="1" kern="0" dirty="0">
                          <a:latin typeface="微軟正黑體" pitchFamily="34" charset="-120"/>
                          <a:ea typeface="微軟正黑體" pitchFamily="34" charset="-120"/>
                          <a:cs typeface="新細明體,Bold"/>
                        </a:rPr>
                        <a:t>學位：</a:t>
                      </a:r>
                      <a:r>
                        <a:rPr lang="en-US" sz="1400" kern="0" dirty="0">
                          <a:latin typeface="微軟正黑體" pitchFamily="34" charset="-120"/>
                          <a:ea typeface="微軟正黑體" pitchFamily="34" charset="-120"/>
                          <a:cs typeface="新細明體,Bold"/>
                        </a:rPr>
                        <a:t>Professor</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kern="0" dirty="0">
                          <a:latin typeface="微軟正黑體" pitchFamily="34" charset="-120"/>
                          <a:ea typeface="微軟正黑體" pitchFamily="34" charset="-120"/>
                          <a:cs typeface="新細明體,Bold"/>
                        </a:rPr>
                        <a:t>建設性論辯模式之理論與實踐、英語教師培育教育、英語教學</a:t>
                      </a:r>
                      <a:endParaRPr lang="zh-TW" sz="1400" kern="100" dirty="0">
                        <a:latin typeface="微軟正黑體" pitchFamily="34" charset="-120"/>
                        <a:ea typeface="微軟正黑體" pitchFamily="34" charset="-120"/>
                        <a:cs typeface="Times New Roman"/>
                      </a:endParaRPr>
                    </a:p>
                  </a:txBody>
                  <a:tcPr marL="17780" marR="17780" marT="0" marB="0"/>
                </a:tc>
              </a:tr>
              <a:tr h="588572">
                <a:tc>
                  <a:txBody>
                    <a:bodyPr/>
                    <a:lstStyle/>
                    <a:p>
                      <a:pPr algn="ctr">
                        <a:spcAft>
                          <a:spcPts val="0"/>
                        </a:spcAft>
                      </a:pPr>
                      <a:r>
                        <a:rPr lang="zh-TW" sz="1400" kern="0" dirty="0">
                          <a:latin typeface="微軟正黑體" pitchFamily="34" charset="-120"/>
                          <a:ea typeface="微軟正黑體" pitchFamily="34" charset="-120"/>
                          <a:cs typeface="新細明體,Bold"/>
                        </a:rPr>
                        <a:t>劉紀雯</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lgn="ctr">
                        <a:spcAft>
                          <a:spcPts val="0"/>
                        </a:spcAft>
                      </a:pPr>
                      <a:r>
                        <a:rPr lang="zh-TW" sz="1400" kern="100" dirty="0">
                          <a:solidFill>
                            <a:srgbClr val="000000"/>
                          </a:solidFill>
                          <a:latin typeface="微軟正黑體" pitchFamily="34" charset="-120"/>
                          <a:ea typeface="微軟正黑體" pitchFamily="34" charset="-120"/>
                          <a:cs typeface="Times New Roman"/>
                        </a:rPr>
                        <a:t>副教授</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b="1" kern="0" dirty="0">
                          <a:latin typeface="微軟正黑體" pitchFamily="34" charset="-120"/>
                          <a:ea typeface="微軟正黑體" pitchFamily="34" charset="-120"/>
                          <a:cs typeface="新細明體,Bold"/>
                        </a:rPr>
                        <a:t>最高學歷：</a:t>
                      </a:r>
                      <a:endParaRPr lang="zh-TW" sz="1400" kern="100" dirty="0">
                        <a:latin typeface="微軟正黑體" pitchFamily="34" charset="-120"/>
                        <a:ea typeface="微軟正黑體" pitchFamily="34" charset="-120"/>
                        <a:cs typeface="Times New Roman"/>
                      </a:endParaRPr>
                    </a:p>
                    <a:p>
                      <a:pPr>
                        <a:spcAft>
                          <a:spcPts val="0"/>
                        </a:spcAft>
                      </a:pPr>
                      <a:r>
                        <a:rPr lang="zh-TW" sz="1400" kern="100" dirty="0">
                          <a:solidFill>
                            <a:srgbClr val="000000"/>
                          </a:solidFill>
                          <a:latin typeface="微軟正黑體" pitchFamily="34" charset="-120"/>
                          <a:ea typeface="微軟正黑體" pitchFamily="34" charset="-120"/>
                          <a:cs typeface="Times New Roman"/>
                        </a:rPr>
                        <a:t>美國紐約州立大學英美博士</a:t>
                      </a:r>
                      <a:endParaRPr lang="zh-TW" sz="1400" kern="100" dirty="0">
                        <a:latin typeface="微軟正黑體" pitchFamily="34" charset="-120"/>
                        <a:ea typeface="微軟正黑體" pitchFamily="34" charset="-120"/>
                        <a:cs typeface="Times New Roman"/>
                      </a:endParaRPr>
                    </a:p>
                  </a:txBody>
                  <a:tcPr marL="17780" marR="17780" marT="0" marB="0"/>
                </a:tc>
                <a:tc>
                  <a:txBody>
                    <a:bodyPr/>
                    <a:lstStyle/>
                    <a:p>
                      <a:pPr>
                        <a:spcAft>
                          <a:spcPts val="0"/>
                        </a:spcAft>
                      </a:pPr>
                      <a:r>
                        <a:rPr lang="zh-TW" sz="1400" kern="0" dirty="0">
                          <a:solidFill>
                            <a:srgbClr val="000000"/>
                          </a:solidFill>
                          <a:latin typeface="微軟正黑體" pitchFamily="34" charset="-120"/>
                          <a:ea typeface="微軟正黑體" pitchFamily="34" charset="-120"/>
                          <a:cs typeface="新細明體"/>
                        </a:rPr>
                        <a:t>後現代主義</a:t>
                      </a:r>
                      <a:r>
                        <a:rPr lang="zh-TW" sz="1400" kern="0" dirty="0">
                          <a:latin typeface="微軟正黑體" pitchFamily="34" charset="-120"/>
                          <a:ea typeface="微軟正黑體" pitchFamily="34" charset="-120"/>
                          <a:cs typeface="新細明體"/>
                        </a:rPr>
                        <a:t>、</a:t>
                      </a:r>
                      <a:r>
                        <a:rPr lang="zh-TW" sz="1400" kern="0" dirty="0">
                          <a:solidFill>
                            <a:srgbClr val="000000"/>
                          </a:solidFill>
                          <a:latin typeface="微軟正黑體" pitchFamily="34" charset="-120"/>
                          <a:ea typeface="微軟正黑體" pitchFamily="34" charset="-120"/>
                          <a:cs typeface="新細明體"/>
                        </a:rPr>
                        <a:t>後殖民主義</a:t>
                      </a:r>
                      <a:r>
                        <a:rPr lang="zh-TW" sz="1400" kern="0" dirty="0">
                          <a:latin typeface="微軟正黑體" pitchFamily="34" charset="-120"/>
                          <a:ea typeface="微軟正黑體" pitchFamily="34" charset="-120"/>
                          <a:cs typeface="新細明體"/>
                        </a:rPr>
                        <a:t>、</a:t>
                      </a:r>
                      <a:r>
                        <a:rPr lang="zh-TW" sz="1400" kern="0" dirty="0">
                          <a:solidFill>
                            <a:srgbClr val="000000"/>
                          </a:solidFill>
                          <a:latin typeface="微軟正黑體" pitchFamily="34" charset="-120"/>
                          <a:ea typeface="微軟正黑體" pitchFamily="34" charset="-120"/>
                          <a:cs typeface="新細明體"/>
                        </a:rPr>
                        <a:t>當代北美小說</a:t>
                      </a:r>
                      <a:r>
                        <a:rPr lang="zh-TW" sz="1400" kern="0" dirty="0">
                          <a:latin typeface="微軟正黑體" pitchFamily="34" charset="-120"/>
                          <a:ea typeface="微軟正黑體" pitchFamily="34" charset="-120"/>
                          <a:cs typeface="新細明體"/>
                        </a:rPr>
                        <a:t> </a:t>
                      </a:r>
                      <a:endParaRPr lang="zh-TW" sz="1400" kern="100" dirty="0">
                        <a:latin typeface="微軟正黑體" pitchFamily="34" charset="-120"/>
                        <a:ea typeface="微軟正黑體" pitchFamily="34" charset="-120"/>
                        <a:cs typeface="Times New Roman"/>
                      </a:endParaRPr>
                    </a:p>
                  </a:txBody>
                  <a:tcPr marL="17780" marR="17780"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dirty="0" smtClean="0">
                <a:latin typeface="微軟正黑體" pitchFamily="34" charset="-120"/>
                <a:ea typeface="微軟正黑體" pitchFamily="34" charset="-120"/>
              </a:rPr>
              <a:t>成員個別分析對象</a:t>
            </a:r>
            <a:endParaRPr lang="zh-TW" altLang="en-US" sz="3600" dirty="0"/>
          </a:p>
        </p:txBody>
      </p:sp>
      <p:sp>
        <p:nvSpPr>
          <p:cNvPr id="3" name="內容版面配置區 2"/>
          <p:cNvSpPr>
            <a:spLocks noGrp="1"/>
          </p:cNvSpPr>
          <p:nvPr>
            <p:ph idx="1"/>
          </p:nvPr>
        </p:nvSpPr>
        <p:spPr>
          <a:xfrm>
            <a:off x="914400" y="2071678"/>
            <a:ext cx="8229600" cy="4625609"/>
          </a:xfrm>
        </p:spPr>
        <p:txBody>
          <a:bodyPr/>
          <a:lstStyle/>
          <a:p>
            <a:r>
              <a:rPr lang="zh-TW" altLang="en-US" b="1" dirty="0" smtClean="0">
                <a:latin typeface="微軟正黑體" pitchFamily="34" charset="-120"/>
                <a:ea typeface="微軟正黑體" pitchFamily="34" charset="-120"/>
              </a:rPr>
              <a:t>李易霖→</a:t>
            </a:r>
            <a:r>
              <a:rPr lang="zh-TW" altLang="en-US" dirty="0" smtClean="0">
                <a:latin typeface="微軟正黑體" pitchFamily="34" charset="-120"/>
                <a:ea typeface="微軟正黑體" pitchFamily="34" charset="-120"/>
              </a:rPr>
              <a:t>袁韻璧</a:t>
            </a:r>
          </a:p>
          <a:p>
            <a:r>
              <a:rPr lang="zh-TW" altLang="en-US" b="1" dirty="0" smtClean="0">
                <a:latin typeface="微軟正黑體" pitchFamily="34" charset="-120"/>
                <a:ea typeface="微軟正黑體" pitchFamily="34" charset="-120"/>
              </a:rPr>
              <a:t>吳秉翰→</a:t>
            </a:r>
            <a:r>
              <a:rPr lang="zh-TW" altLang="en-US" dirty="0" smtClean="0">
                <a:latin typeface="微軟正黑體" pitchFamily="34" charset="-120"/>
                <a:ea typeface="微軟正黑體" pitchFamily="34" charset="-120"/>
              </a:rPr>
              <a:t>蕭笛雷</a:t>
            </a:r>
            <a:r>
              <a:rPr lang="en-US" dirty="0" smtClean="0">
                <a:latin typeface="微軟正黑體" pitchFamily="34" charset="-120"/>
                <a:ea typeface="微軟正黑體" pitchFamily="34" charset="-120"/>
              </a:rPr>
              <a:t>(Raphael Schulte)</a:t>
            </a:r>
            <a:endParaRPr lang="zh-TW" altLang="en-US" dirty="0" smtClean="0">
              <a:latin typeface="微軟正黑體" pitchFamily="34" charset="-120"/>
              <a:ea typeface="微軟正黑體" pitchFamily="34" charset="-120"/>
            </a:endParaRPr>
          </a:p>
          <a:p>
            <a:r>
              <a:rPr lang="zh-TW" altLang="en-US" b="1" dirty="0" smtClean="0">
                <a:latin typeface="微軟正黑體" pitchFamily="34" charset="-120"/>
                <a:ea typeface="微軟正黑體" pitchFamily="34" charset="-120"/>
              </a:rPr>
              <a:t>徐子涵→</a:t>
            </a:r>
            <a:r>
              <a:rPr lang="zh-TW" altLang="en-US" dirty="0" smtClean="0">
                <a:latin typeface="微軟正黑體" pitchFamily="34" charset="-120"/>
                <a:ea typeface="微軟正黑體" pitchFamily="34" charset="-120"/>
              </a:rPr>
              <a:t>劉雪珍</a:t>
            </a:r>
          </a:p>
          <a:p>
            <a:r>
              <a:rPr lang="zh-TW" altLang="en-US" b="1" dirty="0" smtClean="0">
                <a:latin typeface="微軟正黑體" pitchFamily="34" charset="-120"/>
                <a:ea typeface="微軟正黑體" pitchFamily="34" charset="-120"/>
              </a:rPr>
              <a:t>周怡薔→</a:t>
            </a:r>
            <a:r>
              <a:rPr lang="zh-TW" altLang="en-US" dirty="0" smtClean="0">
                <a:latin typeface="微軟正黑體" pitchFamily="34" charset="-120"/>
                <a:ea typeface="微軟正黑體" pitchFamily="34" charset="-120"/>
              </a:rPr>
              <a:t>張瓈文</a:t>
            </a:r>
          </a:p>
          <a:p>
            <a:r>
              <a:rPr lang="zh-TW" altLang="en-US" b="1" dirty="0" smtClean="0">
                <a:latin typeface="微軟正黑體" pitchFamily="34" charset="-120"/>
                <a:ea typeface="微軟正黑體" pitchFamily="34" charset="-120"/>
              </a:rPr>
              <a:t>羅珮甄→</a:t>
            </a:r>
            <a:r>
              <a:rPr lang="zh-TW" altLang="en-US" dirty="0" smtClean="0">
                <a:latin typeface="微軟正黑體" pitchFamily="34" charset="-120"/>
                <a:ea typeface="微軟正黑體" pitchFamily="34" charset="-120"/>
              </a:rPr>
              <a:t>施佑芝</a:t>
            </a:r>
          </a:p>
          <a:p>
            <a:r>
              <a:rPr lang="zh-TW" altLang="en-US" b="1" dirty="0" smtClean="0">
                <a:latin typeface="微軟正黑體" pitchFamily="34" charset="-120"/>
                <a:ea typeface="微軟正黑體" pitchFamily="34" charset="-120"/>
              </a:rPr>
              <a:t>呂欣樺→</a:t>
            </a:r>
            <a:r>
              <a:rPr lang="zh-TW" altLang="en-US" dirty="0" smtClean="0">
                <a:latin typeface="微軟正黑體" pitchFamily="34" charset="-120"/>
                <a:ea typeface="微軟正黑體" pitchFamily="34" charset="-120"/>
              </a:rPr>
              <a:t>易青青</a:t>
            </a:r>
          </a:p>
          <a:p>
            <a:r>
              <a:rPr lang="zh-TW" altLang="en-US" b="1" dirty="0" smtClean="0">
                <a:latin typeface="微軟正黑體" pitchFamily="34" charset="-120"/>
                <a:ea typeface="微軟正黑體" pitchFamily="34" charset="-120"/>
              </a:rPr>
              <a:t>張維方→</a:t>
            </a:r>
            <a:r>
              <a:rPr lang="zh-TW" altLang="en-US" dirty="0" smtClean="0">
                <a:latin typeface="微軟正黑體" pitchFamily="34" charset="-120"/>
                <a:ea typeface="微軟正黑體" pitchFamily="34" charset="-120"/>
              </a:rPr>
              <a:t>劉紀雯</a:t>
            </a:r>
          </a:p>
          <a:p>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綜合分析成果</a:t>
            </a:r>
            <a:endParaRPr lang="zh-TW" altLang="en-US" sz="3600" dirty="0"/>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4016093688"/>
              </p:ext>
            </p:extLst>
          </p:nvPr>
        </p:nvGraphicFramePr>
        <p:xfrm>
          <a:off x="539552" y="2276872"/>
          <a:ext cx="8064896" cy="3108960"/>
        </p:xfrm>
        <a:graphic>
          <a:graphicData uri="http://schemas.openxmlformats.org/drawingml/2006/table">
            <a:tbl>
              <a:tblPr firstRow="1" bandRow="1">
                <a:tableStyleId>{5C22544A-7EE6-4342-B048-85BDC9FD1C3A}</a:tableStyleId>
              </a:tblPr>
              <a:tblGrid>
                <a:gridCol w="1152128"/>
                <a:gridCol w="1152128"/>
                <a:gridCol w="1152128"/>
                <a:gridCol w="1152128"/>
                <a:gridCol w="1152128"/>
                <a:gridCol w="1152128"/>
                <a:gridCol w="1152128"/>
              </a:tblGrid>
              <a:tr h="678522">
                <a:tc>
                  <a:txBody>
                    <a:bodyPr/>
                    <a:lstStyle/>
                    <a:p>
                      <a:pPr algn="ctr"/>
                      <a:endParaRPr lang="zh-TW" altLang="en-US" dirty="0">
                        <a:latin typeface="微軟正黑體" pitchFamily="34" charset="-120"/>
                        <a:ea typeface="微軟正黑體" pitchFamily="34" charset="-120"/>
                      </a:endParaRPr>
                    </a:p>
                  </a:txBody>
                  <a:tcPr/>
                </a:tc>
                <a:tc>
                  <a:txBody>
                    <a:bodyPr/>
                    <a:lstStyle/>
                    <a:p>
                      <a:pPr algn="ctr"/>
                      <a:r>
                        <a:rPr kumimoji="0" lang="zh-TW" altLang="zh-TW" sz="1800" b="1" kern="1200" dirty="0" smtClean="0">
                          <a:solidFill>
                            <a:schemeClr val="lt1"/>
                          </a:solidFill>
                          <a:effectLst/>
                          <a:latin typeface="微軟正黑體" pitchFamily="34" charset="-120"/>
                          <a:ea typeface="微軟正黑體" pitchFamily="34" charset="-120"/>
                          <a:cs typeface="+mn-cs"/>
                        </a:rPr>
                        <a:t>引用文獻的資料類型</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中文</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英文</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其他語文</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合計</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佔比</a:t>
                      </a:r>
                      <a:endParaRPr lang="zh-TW" altLang="en-US" dirty="0">
                        <a:latin typeface="微軟正黑體" pitchFamily="34" charset="-120"/>
                        <a:ea typeface="微軟正黑體" pitchFamily="34" charset="-120"/>
                      </a:endParaRPr>
                    </a:p>
                  </a:txBody>
                  <a:tcPr/>
                </a:tc>
              </a:tr>
              <a:tr h="271409">
                <a:tc rowSpan="6">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圖書</a:t>
                      </a:r>
                      <a:endParaRPr lang="zh-TW" altLang="en-US" dirty="0">
                        <a:latin typeface="微軟正黑體" pitchFamily="34" charset="-120"/>
                        <a:ea typeface="微軟正黑體" pitchFamily="34" charset="-120"/>
                      </a:endParaRPr>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圖書資料</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23</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131</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154</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49.7%</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期刊論文</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6</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93</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99</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31.9%</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電子資源</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13</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44</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57</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18.4%</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其他</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0</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0%</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accent5"/>
                          </a:solidFill>
                          <a:effectLst/>
                          <a:latin typeface="微軟正黑體" pitchFamily="34" charset="-120"/>
                          <a:ea typeface="微軟正黑體" pitchFamily="34" charset="-120"/>
                          <a:cs typeface="+mn-cs"/>
                        </a:rPr>
                        <a:t>小計</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42</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268</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0</a:t>
                      </a:r>
                      <a:endParaRPr lang="zh-TW" altLang="en-US" dirty="0">
                        <a:solidFill>
                          <a:schemeClr val="accent5"/>
                        </a:solidFill>
                        <a:latin typeface="微軟正黑體" pitchFamily="34" charset="-120"/>
                        <a:ea typeface="微軟正黑體" pitchFamily="34" charset="-120"/>
                      </a:endParaRPr>
                    </a:p>
                  </a:txBody>
                  <a:tcPr/>
                </a:tc>
                <a:tc rowSpan="2">
                  <a:txBody>
                    <a:bodyPr/>
                    <a:lstStyle/>
                    <a:p>
                      <a:pPr algn="ctr"/>
                      <a:r>
                        <a:rPr lang="en-US" altLang="zh-TW" dirty="0" smtClean="0">
                          <a:solidFill>
                            <a:schemeClr val="accent1">
                              <a:lumMod val="75000"/>
                            </a:schemeClr>
                          </a:solidFill>
                          <a:latin typeface="微軟正黑體" pitchFamily="34" charset="-120"/>
                          <a:ea typeface="微軟正黑體" pitchFamily="34" charset="-120"/>
                        </a:rPr>
                        <a:t>310</a:t>
                      </a:r>
                      <a:endParaRPr lang="zh-TW" altLang="en-US" dirty="0">
                        <a:solidFill>
                          <a:schemeClr val="accent1">
                            <a:lumMod val="75000"/>
                          </a:schemeClr>
                        </a:solidFill>
                        <a:latin typeface="微軟正黑體" pitchFamily="34" charset="-120"/>
                        <a:ea typeface="微軟正黑體" pitchFamily="34" charset="-120"/>
                      </a:endParaRPr>
                    </a:p>
                  </a:txBody>
                  <a:tcPr/>
                </a:tc>
                <a:tc rowSpan="2">
                  <a:txBody>
                    <a:bodyPr/>
                    <a:lstStyle/>
                    <a:p>
                      <a:pPr algn="ctr"/>
                      <a:r>
                        <a:rPr lang="en-US" altLang="zh-TW" dirty="0" smtClean="0">
                          <a:solidFill>
                            <a:schemeClr val="accent1">
                              <a:lumMod val="75000"/>
                            </a:schemeClr>
                          </a:solidFill>
                          <a:latin typeface="微軟正黑體" pitchFamily="34" charset="-120"/>
                          <a:ea typeface="微軟正黑體" pitchFamily="34" charset="-120"/>
                        </a:rPr>
                        <a:t>100%</a:t>
                      </a:r>
                      <a:endParaRPr lang="zh-TW" altLang="en-US" dirty="0">
                        <a:solidFill>
                          <a:schemeClr val="accent1">
                            <a:lumMod val="75000"/>
                          </a:schemeClr>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accent5"/>
                          </a:solidFill>
                          <a:effectLst/>
                          <a:latin typeface="微軟正黑體" pitchFamily="34" charset="-120"/>
                          <a:ea typeface="微軟正黑體" pitchFamily="34" charset="-120"/>
                          <a:cs typeface="+mn-cs"/>
                        </a:rPr>
                        <a:t>佔比</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13.5%</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86.5%</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0%</a:t>
                      </a:r>
                      <a:endParaRPr lang="zh-TW" altLang="en-US" dirty="0">
                        <a:solidFill>
                          <a:schemeClr val="accent5"/>
                        </a:solidFill>
                        <a:latin typeface="微軟正黑體" pitchFamily="34" charset="-120"/>
                        <a:ea typeface="微軟正黑體" pitchFamily="34" charset="-120"/>
                      </a:endParaRPr>
                    </a:p>
                  </a:txBody>
                  <a:tcPr/>
                </a:tc>
                <a:tc vMerge="1">
                  <a:txBody>
                    <a:bodyPr/>
                    <a:lstStyle/>
                    <a:p>
                      <a:endParaRPr lang="zh-TW" altLang="en-US" dirty="0"/>
                    </a:p>
                  </a:txBody>
                  <a:tcPr/>
                </a:tc>
                <a:tc vMerge="1">
                  <a:txBody>
                    <a:bodyPr/>
                    <a:lstStyle/>
                    <a:p>
                      <a:endParaRPr lang="zh-TW" alt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latin typeface="微軟正黑體" pitchFamily="34" charset="-120"/>
                <a:ea typeface="微軟正黑體" pitchFamily="34" charset="-120"/>
              </a:rPr>
              <a:t>輔仁大學英文系專任教師引用文獻分析</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en-US" sz="3600" b="1" dirty="0" smtClean="0">
                <a:latin typeface="微軟正黑體" pitchFamily="34" charset="-120"/>
                <a:ea typeface="微軟正黑體" pitchFamily="34" charset="-120"/>
              </a:rPr>
              <a:t>綜合分析成果</a:t>
            </a:r>
            <a:endParaRPr lang="zh-TW" altLang="en-US" sz="3600" dirty="0"/>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4016093688"/>
              </p:ext>
            </p:extLst>
          </p:nvPr>
        </p:nvGraphicFramePr>
        <p:xfrm>
          <a:off x="611560" y="2060848"/>
          <a:ext cx="8064896" cy="3840480"/>
        </p:xfrm>
        <a:graphic>
          <a:graphicData uri="http://schemas.openxmlformats.org/drawingml/2006/table">
            <a:tbl>
              <a:tblPr firstRow="1" bandRow="1">
                <a:tableStyleId>{5C22544A-7EE6-4342-B048-85BDC9FD1C3A}</a:tableStyleId>
              </a:tblPr>
              <a:tblGrid>
                <a:gridCol w="1152128"/>
                <a:gridCol w="1152128"/>
                <a:gridCol w="1152128"/>
                <a:gridCol w="1152128"/>
                <a:gridCol w="1152128"/>
                <a:gridCol w="1152128"/>
                <a:gridCol w="1152128"/>
              </a:tblGrid>
              <a:tr h="678522">
                <a:tc>
                  <a:txBody>
                    <a:bodyPr/>
                    <a:lstStyle/>
                    <a:p>
                      <a:pPr algn="ctr"/>
                      <a:endParaRPr lang="zh-TW" altLang="en-US" dirty="0">
                        <a:latin typeface="微軟正黑體" pitchFamily="34" charset="-120"/>
                        <a:ea typeface="微軟正黑體" pitchFamily="34" charset="-120"/>
                      </a:endParaRPr>
                    </a:p>
                  </a:txBody>
                  <a:tcPr/>
                </a:tc>
                <a:tc>
                  <a:txBody>
                    <a:bodyPr/>
                    <a:lstStyle/>
                    <a:p>
                      <a:pPr algn="ctr"/>
                      <a:r>
                        <a:rPr kumimoji="0" lang="zh-TW" altLang="zh-TW" sz="1800" b="1" kern="1200" dirty="0" smtClean="0">
                          <a:solidFill>
                            <a:schemeClr val="lt1"/>
                          </a:solidFill>
                          <a:effectLst/>
                          <a:latin typeface="微軟正黑體" pitchFamily="34" charset="-120"/>
                          <a:ea typeface="微軟正黑體" pitchFamily="34" charset="-120"/>
                          <a:cs typeface="+mn-cs"/>
                        </a:rPr>
                        <a:t>引用文獻的資料類型</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中文</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英文</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其他語文</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合計</a:t>
                      </a:r>
                      <a:endParaRPr lang="zh-TW" altLang="en-US" dirty="0">
                        <a:latin typeface="微軟正黑體" pitchFamily="34" charset="-120"/>
                        <a:ea typeface="微軟正黑體" pitchFamily="34" charset="-120"/>
                      </a:endParaRPr>
                    </a:p>
                  </a:txBody>
                  <a:tcPr/>
                </a:tc>
                <a:tc>
                  <a:txBody>
                    <a:bodyPr/>
                    <a:lstStyle/>
                    <a:p>
                      <a:pPr algn="ctr"/>
                      <a:endParaRPr kumimoji="0" lang="en-US" altLang="zh-TW" sz="1800" b="1" kern="1200" dirty="0" smtClean="0">
                        <a:solidFill>
                          <a:schemeClr val="lt1"/>
                        </a:solidFill>
                        <a:effectLst/>
                        <a:latin typeface="微軟正黑體" pitchFamily="34" charset="-120"/>
                        <a:ea typeface="微軟正黑體" pitchFamily="34" charset="-120"/>
                        <a:cs typeface="+mn-cs"/>
                      </a:endParaRPr>
                    </a:p>
                    <a:p>
                      <a:pPr algn="ctr"/>
                      <a:r>
                        <a:rPr kumimoji="0" lang="zh-TW" altLang="zh-TW" sz="1800" b="1" kern="1200" dirty="0" smtClean="0">
                          <a:solidFill>
                            <a:schemeClr val="lt1"/>
                          </a:solidFill>
                          <a:effectLst/>
                          <a:latin typeface="微軟正黑體" pitchFamily="34" charset="-120"/>
                          <a:ea typeface="微軟正黑體" pitchFamily="34" charset="-120"/>
                          <a:cs typeface="+mn-cs"/>
                        </a:rPr>
                        <a:t>佔比</a:t>
                      </a:r>
                      <a:endParaRPr lang="zh-TW" altLang="en-US" dirty="0">
                        <a:latin typeface="微軟正黑體" pitchFamily="34" charset="-120"/>
                        <a:ea typeface="微軟正黑體" pitchFamily="34" charset="-120"/>
                      </a:endParaRPr>
                    </a:p>
                  </a:txBody>
                  <a:tcPr/>
                </a:tc>
              </a:tr>
              <a:tr h="271409">
                <a:tc rowSpan="6">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期刊論文</a:t>
                      </a:r>
                      <a:endParaRPr lang="zh-TW" altLang="en-US" dirty="0">
                        <a:latin typeface="微軟正黑體" pitchFamily="34" charset="-120"/>
                        <a:ea typeface="微軟正黑體" pitchFamily="34" charset="-120"/>
                      </a:endParaRPr>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圖書資料</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16</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127</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143</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43.3%</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期刊論文</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15</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161</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176</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53.3%</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電子資源</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5</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4</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9</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2.7%</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其他</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2</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latin typeface="微軟正黑體" pitchFamily="34" charset="-120"/>
                          <a:ea typeface="微軟正黑體" pitchFamily="34" charset="-120"/>
                        </a:rPr>
                        <a:t>0</a:t>
                      </a:r>
                      <a:endParaRPr lang="zh-TW" altLang="en-US" dirty="0">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2</a:t>
                      </a:r>
                      <a:endParaRPr lang="zh-TW" altLang="en-US" dirty="0">
                        <a:solidFill>
                          <a:srgbClr val="00B050"/>
                        </a:solidFill>
                        <a:latin typeface="微軟正黑體" pitchFamily="34" charset="-120"/>
                        <a:ea typeface="微軟正黑體" pitchFamily="34" charset="-120"/>
                      </a:endParaRPr>
                    </a:p>
                  </a:txBody>
                  <a:tcPr/>
                </a:tc>
                <a:tc>
                  <a:txBody>
                    <a:bodyPr/>
                    <a:lstStyle/>
                    <a:p>
                      <a:pPr algn="ctr"/>
                      <a:r>
                        <a:rPr lang="en-US" altLang="zh-TW" dirty="0" smtClean="0">
                          <a:solidFill>
                            <a:srgbClr val="00B050"/>
                          </a:solidFill>
                          <a:latin typeface="微軟正黑體" pitchFamily="34" charset="-120"/>
                          <a:ea typeface="微軟正黑體" pitchFamily="34" charset="-120"/>
                        </a:rPr>
                        <a:t>0.7%</a:t>
                      </a:r>
                      <a:endParaRPr lang="zh-TW" altLang="en-US" dirty="0">
                        <a:solidFill>
                          <a:srgbClr val="00B050"/>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accent5"/>
                          </a:solidFill>
                          <a:effectLst/>
                          <a:latin typeface="微軟正黑體" pitchFamily="34" charset="-120"/>
                          <a:ea typeface="微軟正黑體" pitchFamily="34" charset="-120"/>
                          <a:cs typeface="+mn-cs"/>
                        </a:rPr>
                        <a:t>小計</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36</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294</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0</a:t>
                      </a:r>
                      <a:endParaRPr lang="zh-TW" altLang="en-US" dirty="0">
                        <a:solidFill>
                          <a:schemeClr val="accent5"/>
                        </a:solidFill>
                        <a:latin typeface="微軟正黑體" pitchFamily="34" charset="-120"/>
                        <a:ea typeface="微軟正黑體" pitchFamily="34" charset="-120"/>
                      </a:endParaRPr>
                    </a:p>
                  </a:txBody>
                  <a:tcPr/>
                </a:tc>
                <a:tc rowSpan="2">
                  <a:txBody>
                    <a:bodyPr/>
                    <a:lstStyle/>
                    <a:p>
                      <a:pPr algn="ctr"/>
                      <a:r>
                        <a:rPr lang="en-US" altLang="zh-TW" dirty="0" smtClean="0">
                          <a:solidFill>
                            <a:schemeClr val="accent1">
                              <a:lumMod val="75000"/>
                            </a:schemeClr>
                          </a:solidFill>
                          <a:latin typeface="微軟正黑體" pitchFamily="34" charset="-120"/>
                          <a:ea typeface="微軟正黑體" pitchFamily="34" charset="-120"/>
                        </a:rPr>
                        <a:t>330</a:t>
                      </a:r>
                      <a:endParaRPr lang="zh-TW" altLang="en-US" dirty="0">
                        <a:solidFill>
                          <a:schemeClr val="accent1">
                            <a:lumMod val="75000"/>
                          </a:schemeClr>
                        </a:solidFill>
                        <a:latin typeface="微軟正黑體" pitchFamily="34" charset="-120"/>
                        <a:ea typeface="微軟正黑體" pitchFamily="34" charset="-120"/>
                      </a:endParaRPr>
                    </a:p>
                  </a:txBody>
                  <a:tcPr/>
                </a:tc>
                <a:tc rowSpan="2">
                  <a:txBody>
                    <a:bodyPr/>
                    <a:lstStyle/>
                    <a:p>
                      <a:pPr algn="ctr"/>
                      <a:r>
                        <a:rPr lang="en-US" altLang="zh-TW" dirty="0" smtClean="0">
                          <a:solidFill>
                            <a:schemeClr val="accent1">
                              <a:lumMod val="75000"/>
                            </a:schemeClr>
                          </a:solidFill>
                          <a:latin typeface="微軟正黑體" pitchFamily="34" charset="-120"/>
                          <a:ea typeface="微軟正黑體" pitchFamily="34" charset="-120"/>
                        </a:rPr>
                        <a:t>100%</a:t>
                      </a:r>
                      <a:endParaRPr lang="zh-TW" altLang="en-US" dirty="0">
                        <a:solidFill>
                          <a:schemeClr val="accent1">
                            <a:lumMod val="75000"/>
                          </a:schemeClr>
                        </a:solidFill>
                        <a:latin typeface="微軟正黑體" pitchFamily="34" charset="-120"/>
                        <a:ea typeface="微軟正黑體" pitchFamily="34" charset="-120"/>
                      </a:endParaRPr>
                    </a:p>
                  </a:txBody>
                  <a:tcPr/>
                </a:tc>
              </a:tr>
              <a:tr h="271409">
                <a:tc vMerge="1">
                  <a:txBody>
                    <a:bodyPr/>
                    <a:lstStyle/>
                    <a:p>
                      <a:endParaRPr lang="zh-TW" altLang="en-US" dirty="0"/>
                    </a:p>
                  </a:txBody>
                  <a:tcPr/>
                </a:tc>
                <a:tc>
                  <a:txBody>
                    <a:bodyPr/>
                    <a:lstStyle/>
                    <a:p>
                      <a:pPr algn="ctr"/>
                      <a:r>
                        <a:rPr kumimoji="0" lang="zh-TW" altLang="zh-TW" sz="1800" kern="1200" dirty="0" smtClean="0">
                          <a:solidFill>
                            <a:schemeClr val="accent5"/>
                          </a:solidFill>
                          <a:effectLst/>
                          <a:latin typeface="微軟正黑體" pitchFamily="34" charset="-120"/>
                          <a:ea typeface="微軟正黑體" pitchFamily="34" charset="-120"/>
                          <a:cs typeface="+mn-cs"/>
                        </a:rPr>
                        <a:t>佔比</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10.9%</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89.1%</a:t>
                      </a:r>
                      <a:endParaRPr lang="zh-TW" altLang="en-US" dirty="0">
                        <a:solidFill>
                          <a:schemeClr val="accent5"/>
                        </a:solidFill>
                        <a:latin typeface="微軟正黑體" pitchFamily="34" charset="-120"/>
                        <a:ea typeface="微軟正黑體" pitchFamily="34" charset="-120"/>
                      </a:endParaRPr>
                    </a:p>
                  </a:txBody>
                  <a:tcPr/>
                </a:tc>
                <a:tc>
                  <a:txBody>
                    <a:bodyPr/>
                    <a:lstStyle/>
                    <a:p>
                      <a:pPr algn="ctr"/>
                      <a:r>
                        <a:rPr lang="en-US" altLang="zh-TW" dirty="0" smtClean="0">
                          <a:solidFill>
                            <a:schemeClr val="accent5"/>
                          </a:solidFill>
                          <a:latin typeface="微軟正黑體" pitchFamily="34" charset="-120"/>
                          <a:ea typeface="微軟正黑體" pitchFamily="34" charset="-120"/>
                        </a:rPr>
                        <a:t>0%</a:t>
                      </a:r>
                      <a:endParaRPr lang="zh-TW" altLang="en-US" dirty="0">
                        <a:solidFill>
                          <a:schemeClr val="accent5"/>
                        </a:solidFill>
                        <a:latin typeface="微軟正黑體" pitchFamily="34" charset="-120"/>
                        <a:ea typeface="微軟正黑體" pitchFamily="34" charset="-120"/>
                      </a:endParaRPr>
                    </a:p>
                  </a:txBody>
                  <a:tcPr/>
                </a:tc>
                <a:tc vMerge="1">
                  <a:txBody>
                    <a:bodyPr/>
                    <a:lstStyle/>
                    <a:p>
                      <a:endParaRPr lang="zh-TW" altLang="en-US" dirty="0"/>
                    </a:p>
                  </a:txBody>
                  <a:tcPr/>
                </a:tc>
                <a:tc vMerge="1">
                  <a:txBody>
                    <a:bodyPr/>
                    <a:lstStyle/>
                    <a:p>
                      <a:endParaRPr lang="zh-TW" altLang="en-US" dirty="0"/>
                    </a:p>
                  </a:txBody>
                  <a:tcPr/>
                </a:tc>
              </a:tr>
              <a:tr h="271409">
                <a:tc gridSpan="2">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合計</a:t>
                      </a:r>
                      <a:endParaRPr lang="zh-TW" altLang="en-US" dirty="0">
                        <a:latin typeface="微軟正黑體" pitchFamily="34" charset="-120"/>
                        <a:ea typeface="微軟正黑體" pitchFamily="34" charset="-120"/>
                      </a:endParaRPr>
                    </a:p>
                  </a:txBody>
                  <a:tcPr/>
                </a:tc>
                <a:tc hMerge="1">
                  <a:txBody>
                    <a:bodyPr/>
                    <a:lstStyle/>
                    <a:p>
                      <a:endParaRPr lang="zh-TW" altLang="en-US" dirty="0"/>
                    </a:p>
                  </a:txBody>
                  <a:tcPr/>
                </a:tc>
                <a:tc>
                  <a:txBody>
                    <a:bodyPr/>
                    <a:lstStyle/>
                    <a:p>
                      <a:pPr algn="ctr"/>
                      <a:r>
                        <a:rPr lang="en-US" altLang="zh-TW" dirty="0" smtClean="0">
                          <a:solidFill>
                            <a:schemeClr val="accent4"/>
                          </a:solidFill>
                          <a:latin typeface="微軟正黑體" pitchFamily="34" charset="-120"/>
                          <a:ea typeface="微軟正黑體" pitchFamily="34" charset="-120"/>
                        </a:rPr>
                        <a:t>78</a:t>
                      </a:r>
                      <a:endParaRPr lang="zh-TW" altLang="en-US" dirty="0">
                        <a:solidFill>
                          <a:schemeClr val="accent4"/>
                        </a:solidFill>
                        <a:latin typeface="微軟正黑體" pitchFamily="34" charset="-120"/>
                        <a:ea typeface="微軟正黑體" pitchFamily="34" charset="-120"/>
                      </a:endParaRPr>
                    </a:p>
                  </a:txBody>
                  <a:tcPr/>
                </a:tc>
                <a:tc>
                  <a:txBody>
                    <a:bodyPr/>
                    <a:lstStyle/>
                    <a:p>
                      <a:pPr algn="ctr"/>
                      <a:r>
                        <a:rPr lang="en-US" altLang="zh-TW" dirty="0" smtClean="0">
                          <a:solidFill>
                            <a:schemeClr val="accent4"/>
                          </a:solidFill>
                          <a:latin typeface="微軟正黑體" pitchFamily="34" charset="-120"/>
                          <a:ea typeface="微軟正黑體" pitchFamily="34" charset="-120"/>
                        </a:rPr>
                        <a:t>562</a:t>
                      </a:r>
                      <a:endParaRPr lang="zh-TW" altLang="en-US" dirty="0">
                        <a:solidFill>
                          <a:schemeClr val="accent4"/>
                        </a:solidFill>
                        <a:latin typeface="微軟正黑體" pitchFamily="34" charset="-120"/>
                        <a:ea typeface="微軟正黑體" pitchFamily="34" charset="-120"/>
                      </a:endParaRPr>
                    </a:p>
                  </a:txBody>
                  <a:tcPr/>
                </a:tc>
                <a:tc>
                  <a:txBody>
                    <a:bodyPr/>
                    <a:lstStyle/>
                    <a:p>
                      <a:pPr algn="ctr"/>
                      <a:r>
                        <a:rPr lang="en-US" altLang="zh-TW" dirty="0" smtClean="0">
                          <a:solidFill>
                            <a:schemeClr val="accent4"/>
                          </a:solidFill>
                          <a:latin typeface="微軟正黑體" pitchFamily="34" charset="-120"/>
                          <a:ea typeface="微軟正黑體" pitchFamily="34" charset="-120"/>
                        </a:rPr>
                        <a:t>0</a:t>
                      </a:r>
                      <a:endParaRPr lang="zh-TW" altLang="en-US" dirty="0">
                        <a:solidFill>
                          <a:schemeClr val="accent4"/>
                        </a:solidFill>
                        <a:latin typeface="微軟正黑體" pitchFamily="34" charset="-120"/>
                        <a:ea typeface="微軟正黑體" pitchFamily="34" charset="-120"/>
                      </a:endParaRPr>
                    </a:p>
                  </a:txBody>
                  <a:tcPr/>
                </a:tc>
                <a:tc rowSpan="2">
                  <a:txBody>
                    <a:bodyPr/>
                    <a:lstStyle/>
                    <a:p>
                      <a:pPr algn="ctr"/>
                      <a:r>
                        <a:rPr lang="en-US" altLang="zh-TW" dirty="0" smtClean="0">
                          <a:latin typeface="微軟正黑體" pitchFamily="34" charset="-120"/>
                          <a:ea typeface="微軟正黑體" pitchFamily="34" charset="-120"/>
                        </a:rPr>
                        <a:t>640</a:t>
                      </a:r>
                      <a:endParaRPr lang="zh-TW" altLang="en-US" dirty="0">
                        <a:latin typeface="微軟正黑體" pitchFamily="34" charset="-120"/>
                        <a:ea typeface="微軟正黑體" pitchFamily="34" charset="-120"/>
                      </a:endParaRPr>
                    </a:p>
                  </a:txBody>
                  <a:tcPr/>
                </a:tc>
                <a:tc rowSpan="2">
                  <a:txBody>
                    <a:bodyPr/>
                    <a:lstStyle/>
                    <a:p>
                      <a:pPr algn="ctr"/>
                      <a:r>
                        <a:rPr lang="en-US" altLang="zh-TW" dirty="0" smtClean="0">
                          <a:latin typeface="微軟正黑體" pitchFamily="34" charset="-120"/>
                          <a:ea typeface="微軟正黑體" pitchFamily="34" charset="-120"/>
                        </a:rPr>
                        <a:t>1005</a:t>
                      </a:r>
                      <a:endParaRPr lang="zh-TW" altLang="en-US" dirty="0">
                        <a:latin typeface="微軟正黑體" pitchFamily="34" charset="-120"/>
                        <a:ea typeface="微軟正黑體" pitchFamily="34" charset="-120"/>
                      </a:endParaRPr>
                    </a:p>
                  </a:txBody>
                  <a:tcPr/>
                </a:tc>
              </a:tr>
              <a:tr h="271409">
                <a:tc gridSpan="2">
                  <a:txBody>
                    <a:bodyPr/>
                    <a:lstStyle/>
                    <a:p>
                      <a:pPr algn="ctr"/>
                      <a:r>
                        <a:rPr kumimoji="0" lang="zh-TW" altLang="zh-TW" sz="1800" kern="1200" dirty="0" smtClean="0">
                          <a:solidFill>
                            <a:schemeClr val="dk1"/>
                          </a:solidFill>
                          <a:effectLst/>
                          <a:latin typeface="微軟正黑體" pitchFamily="34" charset="-120"/>
                          <a:ea typeface="微軟正黑體" pitchFamily="34" charset="-120"/>
                          <a:cs typeface="+mn-cs"/>
                        </a:rPr>
                        <a:t>佔比</a:t>
                      </a:r>
                      <a:endParaRPr lang="zh-TW" altLang="en-US" dirty="0">
                        <a:latin typeface="微軟正黑體" pitchFamily="34" charset="-120"/>
                        <a:ea typeface="微軟正黑體" pitchFamily="34" charset="-120"/>
                      </a:endParaRPr>
                    </a:p>
                  </a:txBody>
                  <a:tcPr/>
                </a:tc>
                <a:tc hMerge="1">
                  <a:txBody>
                    <a:bodyPr/>
                    <a:lstStyle/>
                    <a:p>
                      <a:endParaRPr lang="zh-TW" altLang="en-US" dirty="0"/>
                    </a:p>
                  </a:txBody>
                  <a:tcPr/>
                </a:tc>
                <a:tc>
                  <a:txBody>
                    <a:bodyPr/>
                    <a:lstStyle/>
                    <a:p>
                      <a:pPr algn="ctr"/>
                      <a:r>
                        <a:rPr lang="en-US" altLang="zh-TW" dirty="0" smtClean="0">
                          <a:solidFill>
                            <a:schemeClr val="accent4"/>
                          </a:solidFill>
                          <a:latin typeface="微軟正黑體" pitchFamily="34" charset="-120"/>
                          <a:ea typeface="微軟正黑體" pitchFamily="34" charset="-120"/>
                        </a:rPr>
                        <a:t>12.2%</a:t>
                      </a:r>
                      <a:endParaRPr lang="zh-TW" altLang="en-US" dirty="0">
                        <a:solidFill>
                          <a:schemeClr val="accent4"/>
                        </a:solidFill>
                        <a:latin typeface="微軟正黑體" pitchFamily="34" charset="-120"/>
                        <a:ea typeface="微軟正黑體" pitchFamily="34" charset="-120"/>
                      </a:endParaRPr>
                    </a:p>
                  </a:txBody>
                  <a:tcPr/>
                </a:tc>
                <a:tc>
                  <a:txBody>
                    <a:bodyPr/>
                    <a:lstStyle/>
                    <a:p>
                      <a:pPr algn="ctr"/>
                      <a:r>
                        <a:rPr lang="en-US" altLang="zh-TW" dirty="0" smtClean="0">
                          <a:solidFill>
                            <a:schemeClr val="accent4"/>
                          </a:solidFill>
                          <a:latin typeface="微軟正黑體" pitchFamily="34" charset="-120"/>
                          <a:ea typeface="微軟正黑體" pitchFamily="34" charset="-120"/>
                        </a:rPr>
                        <a:t>87.8%</a:t>
                      </a:r>
                      <a:endParaRPr lang="zh-TW" altLang="en-US" dirty="0">
                        <a:solidFill>
                          <a:schemeClr val="accent4"/>
                        </a:solidFill>
                        <a:latin typeface="微軟正黑體" pitchFamily="34" charset="-120"/>
                        <a:ea typeface="微軟正黑體" pitchFamily="34" charset="-120"/>
                      </a:endParaRPr>
                    </a:p>
                  </a:txBody>
                  <a:tcPr/>
                </a:tc>
                <a:tc>
                  <a:txBody>
                    <a:bodyPr/>
                    <a:lstStyle/>
                    <a:p>
                      <a:pPr algn="ctr"/>
                      <a:r>
                        <a:rPr lang="en-US" altLang="zh-TW" dirty="0" smtClean="0">
                          <a:solidFill>
                            <a:schemeClr val="accent4"/>
                          </a:solidFill>
                          <a:latin typeface="微軟正黑體" pitchFamily="34" charset="-120"/>
                          <a:ea typeface="微軟正黑體" pitchFamily="34" charset="-120"/>
                        </a:rPr>
                        <a:t>0%</a:t>
                      </a:r>
                      <a:endParaRPr lang="zh-TW" altLang="en-US" dirty="0">
                        <a:solidFill>
                          <a:schemeClr val="accent4"/>
                        </a:solidFill>
                        <a:latin typeface="微軟正黑體" pitchFamily="34" charset="-120"/>
                        <a:ea typeface="微軟正黑體" pitchFamily="34" charset="-120"/>
                      </a:endParaRPr>
                    </a:p>
                  </a:txBody>
                  <a:tcPr/>
                </a:tc>
                <a:tc vMerge="1">
                  <a:txBody>
                    <a:bodyPr/>
                    <a:lstStyle/>
                    <a:p>
                      <a:endParaRPr lang="zh-TW" altLang="en-US" dirty="0"/>
                    </a:p>
                  </a:txBody>
                  <a:tcPr/>
                </a:tc>
                <a:tc vMerge="1">
                  <a:txBody>
                    <a:bodyPr/>
                    <a:lstStyle/>
                    <a:p>
                      <a:endParaRPr lang="zh-TW" altLang="en-US"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模組">
  <a:themeElements>
    <a:clrScheme name="神韻">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模組">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模組">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135</TotalTime>
  <Words>1095</Words>
  <Application>Microsoft Office PowerPoint</Application>
  <PresentationFormat>如螢幕大小 (4:3)</PresentationFormat>
  <Paragraphs>194</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模組</vt:lpstr>
      <vt:lpstr>人文學資源期末報告 輔仁大學英文系專任教師 引用文獻分析  </vt:lpstr>
      <vt:lpstr>輔仁大學英文系專任教師引用文獻分析 大綱</vt:lpstr>
      <vt:lpstr>輔仁大學英文系專任教師引用文獻分析 前言</vt:lpstr>
      <vt:lpstr>輔仁大學英文系專任教師引用文獻分析 前言</vt:lpstr>
      <vt:lpstr>輔仁大學英文系專任教師引用文獻分析 前言</vt:lpstr>
      <vt:lpstr>輔仁大學英文系專任教師引用文獻分析 教師基本資料</vt:lpstr>
      <vt:lpstr>輔仁大學英文系專任教師引用文獻分析 成員個別分析對象</vt:lpstr>
      <vt:lpstr>輔仁大學英文系專任教師引用文獻分析 綜合分析成果</vt:lpstr>
      <vt:lpstr>輔仁大學英文系專任教師引用文獻分析 綜合分析成果</vt:lpstr>
      <vt:lpstr>輔仁大學英文系專任教師引用文獻分析 由綜合分析成果得知</vt:lpstr>
      <vt:lpstr>輔仁大學英文系專任教師引用文獻分析 由綜合分析成果得知</vt:lpstr>
      <vt:lpstr>輔仁大學英文系專任教師引用文獻分析 研究結果顯示</vt:lpstr>
      <vt:lpstr>輔仁大學英文系專任教師引用文獻分析 人文學者找資料的特性</vt:lpstr>
      <vt:lpstr>輔仁大學英文系專任教師引用文獻分析 結論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人文學資源期末報告 輔仁大學英文系專任教師 引用文獻分析</dc:title>
  <dc:creator>Chyang</dc:creator>
  <cp:lastModifiedBy>kelly</cp:lastModifiedBy>
  <cp:revision>13</cp:revision>
  <dcterms:created xsi:type="dcterms:W3CDTF">2011-01-02T15:44:55Z</dcterms:created>
  <dcterms:modified xsi:type="dcterms:W3CDTF">2011-01-03T12:08:33Z</dcterms:modified>
</cp:coreProperties>
</file>