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73" r:id="rId4"/>
    <p:sldId id="257" r:id="rId5"/>
    <p:sldId id="284" r:id="rId6"/>
    <p:sldId id="275" r:id="rId7"/>
    <p:sldId id="258" r:id="rId8"/>
    <p:sldId id="285" r:id="rId9"/>
    <p:sldId id="259" r:id="rId10"/>
    <p:sldId id="260" r:id="rId11"/>
    <p:sldId id="286" r:id="rId12"/>
    <p:sldId id="277" r:id="rId13"/>
    <p:sldId id="261" r:id="rId14"/>
    <p:sldId id="291" r:id="rId15"/>
    <p:sldId id="292" r:id="rId16"/>
    <p:sldId id="263" r:id="rId17"/>
    <p:sldId id="287" r:id="rId18"/>
    <p:sldId id="278" r:id="rId19"/>
    <p:sldId id="293" r:id="rId20"/>
    <p:sldId id="264" r:id="rId21"/>
    <p:sldId id="265" r:id="rId22"/>
    <p:sldId id="279" r:id="rId23"/>
    <p:sldId id="266" r:id="rId24"/>
    <p:sldId id="294" r:id="rId25"/>
    <p:sldId id="267" r:id="rId26"/>
    <p:sldId id="268" r:id="rId27"/>
    <p:sldId id="296" r:id="rId28"/>
    <p:sldId id="297" r:id="rId29"/>
    <p:sldId id="280" r:id="rId30"/>
    <p:sldId id="269" r:id="rId31"/>
    <p:sldId id="298" r:id="rId32"/>
    <p:sldId id="301" r:id="rId33"/>
    <p:sldId id="302" r:id="rId34"/>
    <p:sldId id="303" r:id="rId35"/>
    <p:sldId id="304" r:id="rId36"/>
    <p:sldId id="305" r:id="rId37"/>
    <p:sldId id="306" r:id="rId38"/>
    <p:sldId id="307" r:id="rId39"/>
    <p:sldId id="311" r:id="rId40"/>
    <p:sldId id="312" r:id="rId41"/>
    <p:sldId id="313" r:id="rId42"/>
    <p:sldId id="308" r:id="rId43"/>
    <p:sldId id="300" r:id="rId44"/>
    <p:sldId id="281" r:id="rId45"/>
    <p:sldId id="310" r:id="rId46"/>
    <p:sldId id="309"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1291"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3">
        <a:schemeClr val="bg2"/>
      </p:bgRef>
    </p:bg>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1173157"/>
            <a:ext cx="7772400" cy="1470025"/>
          </a:xfrm>
        </p:spPr>
        <p:txBody>
          <a:bodyPr anchor="b"/>
          <a:lstStyle>
            <a:lvl1pPr algn="l">
              <a:defRPr sz="4800"/>
            </a:lvl1pPr>
          </a:lstStyle>
          <a:p>
            <a:r>
              <a:rPr kumimoji="0" lang="zh-TW" altLang="en-US" smtClean="0"/>
              <a:t>按一下以編輯母片標題樣式</a:t>
            </a:r>
            <a:endParaRPr kumimoji="0" lang="en-US"/>
          </a:p>
        </p:txBody>
      </p:sp>
      <p:sp>
        <p:nvSpPr>
          <p:cNvPr id="3" name="副標題 2"/>
          <p:cNvSpPr>
            <a:spLocks noGrp="1"/>
          </p:cNvSpPr>
          <p:nvPr>
            <p:ph type="subTitle" idx="1"/>
          </p:nvPr>
        </p:nvSpPr>
        <p:spPr>
          <a:xfrm>
            <a:off x="687716" y="2643182"/>
            <a:ext cx="6670366"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TW" altLang="en-US" smtClean="0"/>
              <a:t>按一下以編輯母片副標題樣式</a:t>
            </a:r>
            <a:endParaRPr kumimoji="0" lang="en-US"/>
          </a:p>
        </p:txBody>
      </p:sp>
      <p:sp>
        <p:nvSpPr>
          <p:cNvPr id="4" name="日期版面配置區 3"/>
          <p:cNvSpPr>
            <a:spLocks noGrp="1"/>
          </p:cNvSpPr>
          <p:nvPr>
            <p:ph type="dt" sz="half" idx="10"/>
          </p:nvPr>
        </p:nvSpPr>
        <p:spPr/>
        <p:txBody>
          <a:bodyPr/>
          <a:lstStyle/>
          <a:p>
            <a:fld id="{54122987-CD27-4AB6-B5EE-BBB2825D6C9B}" type="datetimeFigureOut">
              <a:rPr lang="en-US" smtClean="0"/>
              <a:pPr/>
              <a:t>10/26/2010</a:t>
            </a:fld>
            <a:endParaRPr lang="en-US"/>
          </a:p>
        </p:txBody>
      </p:sp>
      <p:sp>
        <p:nvSpPr>
          <p:cNvPr id="5" name="頁尾版面配置區 4"/>
          <p:cNvSpPr>
            <a:spLocks noGrp="1"/>
          </p:cNvSpPr>
          <p:nvPr>
            <p:ph type="ftr" sz="quarter" idx="11"/>
          </p:nvPr>
        </p:nvSpPr>
        <p:spPr/>
        <p:txBody>
          <a:bodyPr/>
          <a:lstStyle/>
          <a:p>
            <a:endParaRPr kumimoji="0" lang="zh-CN" altLang="en-US"/>
          </a:p>
        </p:txBody>
      </p:sp>
      <p:sp>
        <p:nvSpPr>
          <p:cNvPr id="6" name="投影片編號版面配置區 5"/>
          <p:cNvSpPr>
            <a:spLocks noGrp="1"/>
          </p:cNvSpPr>
          <p:nvPr>
            <p:ph type="sldNum" sz="quarter" idx="12"/>
          </p:nvPr>
        </p:nvSpPr>
        <p:spPr/>
        <p:txBody>
          <a:bodyPr/>
          <a:lstStyle/>
          <a:p>
            <a:fld id="{3236937C-4296-4F09-BFBF-208432D16C49}" type="slidenum">
              <a:rPr kumimoji="0" lang="en-US" smtClean="0"/>
              <a:pPr/>
              <a:t>‹#›</a:t>
            </a:fld>
            <a:endParaRPr kumimoji="0"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54122987-CD27-4AB6-B5EE-BBB2825D6C9B}" type="datetimeFigureOut">
              <a:rPr lang="en-US" smtClean="0"/>
              <a:pPr/>
              <a:t>10/26/2010</a:t>
            </a:fld>
            <a:endParaRPr lang="en-US"/>
          </a:p>
        </p:txBody>
      </p:sp>
      <p:sp>
        <p:nvSpPr>
          <p:cNvPr id="5" name="頁尾版面配置區 4"/>
          <p:cNvSpPr>
            <a:spLocks noGrp="1"/>
          </p:cNvSpPr>
          <p:nvPr>
            <p:ph type="ftr" sz="quarter" idx="11"/>
          </p:nvPr>
        </p:nvSpPr>
        <p:spPr/>
        <p:txBody>
          <a:bodyPr/>
          <a:lstStyle/>
          <a:p>
            <a:endParaRPr kumimoji="0" lang="zh-CN" altLang="en-US"/>
          </a:p>
        </p:txBody>
      </p:sp>
      <p:sp>
        <p:nvSpPr>
          <p:cNvPr id="6" name="投影片編號版面配置區 5"/>
          <p:cNvSpPr>
            <a:spLocks noGrp="1"/>
          </p:cNvSpPr>
          <p:nvPr>
            <p:ph type="sldNum" sz="quarter" idx="12"/>
          </p:nvPr>
        </p:nvSpPr>
        <p:spPr/>
        <p:txBody>
          <a:bodyPr/>
          <a:lstStyle/>
          <a:p>
            <a:fld id="{3236937C-4296-4F09-BFBF-208432D16C49}" type="slidenum">
              <a:rPr kumimoji="0" lang="en-US" smtClean="0"/>
              <a:pPr/>
              <a:t>‹#›</a:t>
            </a:fld>
            <a:endParaRPr kumimoji="0"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143768" y="274639"/>
            <a:ext cx="1543032"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9"/>
            <a:ext cx="661513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54122987-CD27-4AB6-B5EE-BBB2825D6C9B}" type="datetimeFigureOut">
              <a:rPr lang="en-US" smtClean="0"/>
              <a:pPr/>
              <a:t>10/26/2010</a:t>
            </a:fld>
            <a:endParaRPr lang="en-US"/>
          </a:p>
        </p:txBody>
      </p:sp>
      <p:sp>
        <p:nvSpPr>
          <p:cNvPr id="5" name="頁尾版面配置區 4"/>
          <p:cNvSpPr>
            <a:spLocks noGrp="1"/>
          </p:cNvSpPr>
          <p:nvPr>
            <p:ph type="ftr" sz="quarter" idx="11"/>
          </p:nvPr>
        </p:nvSpPr>
        <p:spPr/>
        <p:txBody>
          <a:bodyPr/>
          <a:lstStyle/>
          <a:p>
            <a:endParaRPr kumimoji="0" lang="zh-CN" altLang="en-US"/>
          </a:p>
        </p:txBody>
      </p:sp>
      <p:sp>
        <p:nvSpPr>
          <p:cNvPr id="6" name="投影片編號版面配置區 5"/>
          <p:cNvSpPr>
            <a:spLocks noGrp="1"/>
          </p:cNvSpPr>
          <p:nvPr>
            <p:ph type="sldNum" sz="quarter" idx="12"/>
          </p:nvPr>
        </p:nvSpPr>
        <p:spPr/>
        <p:txBody>
          <a:bodyPr/>
          <a:lstStyle/>
          <a:p>
            <a:fld id="{3236937C-4296-4F09-BFBF-208432D16C49}" type="slidenum">
              <a:rPr kumimoji="0" lang="en-US" smtClean="0"/>
              <a:pPr/>
              <a:t>‹#›</a:t>
            </a:fld>
            <a:endParaRPr kumimoji="0"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54122987-CD27-4AB6-B5EE-BBB2825D6C9B}" type="datetimeFigureOut">
              <a:rPr lang="en-US" smtClean="0"/>
              <a:pPr/>
              <a:t>10/26/2010</a:t>
            </a:fld>
            <a:endParaRPr lang="en-US"/>
          </a:p>
        </p:txBody>
      </p:sp>
      <p:sp>
        <p:nvSpPr>
          <p:cNvPr id="5" name="頁尾版面配置區 4"/>
          <p:cNvSpPr>
            <a:spLocks noGrp="1"/>
          </p:cNvSpPr>
          <p:nvPr>
            <p:ph type="ftr" sz="quarter" idx="11"/>
          </p:nvPr>
        </p:nvSpPr>
        <p:spPr/>
        <p:txBody>
          <a:bodyPr/>
          <a:lstStyle/>
          <a:p>
            <a:endParaRPr kumimoji="0" lang="zh-CN" altLang="en-US"/>
          </a:p>
        </p:txBody>
      </p:sp>
      <p:sp>
        <p:nvSpPr>
          <p:cNvPr id="6" name="投影片編號版面配置區 5"/>
          <p:cNvSpPr>
            <a:spLocks noGrp="1"/>
          </p:cNvSpPr>
          <p:nvPr>
            <p:ph type="sldNum" sz="quarter" idx="12"/>
          </p:nvPr>
        </p:nvSpPr>
        <p:spPr/>
        <p:txBody>
          <a:bodyPr/>
          <a:lstStyle/>
          <a:p>
            <a:fld id="{3236937C-4296-4F09-BFBF-208432D16C49}" type="slidenum">
              <a:rPr kumimoji="0" lang="en-US" smtClean="0"/>
              <a:pPr/>
              <a:t>‹#›</a:t>
            </a:fld>
            <a:endParaRPr kumimoji="0"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685800" y="2924181"/>
            <a:ext cx="7772400" cy="1362075"/>
          </a:xfrm>
        </p:spPr>
        <p:txBody>
          <a:bodyPr anchor="t"/>
          <a:lstStyle>
            <a:lvl1pPr algn="l">
              <a:defRPr sz="4400" b="0" cap="all"/>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685800" y="142874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54122987-CD27-4AB6-B5EE-BBB2825D6C9B}" type="datetimeFigureOut">
              <a:rPr lang="en-US" smtClean="0"/>
              <a:pPr/>
              <a:t>10/26/2010</a:t>
            </a:fld>
            <a:endParaRPr lang="en-US"/>
          </a:p>
        </p:txBody>
      </p:sp>
      <p:sp>
        <p:nvSpPr>
          <p:cNvPr id="5" name="頁尾版面配置區 4"/>
          <p:cNvSpPr>
            <a:spLocks noGrp="1"/>
          </p:cNvSpPr>
          <p:nvPr>
            <p:ph type="ftr" sz="quarter" idx="11"/>
          </p:nvPr>
        </p:nvSpPr>
        <p:spPr/>
        <p:txBody>
          <a:bodyPr/>
          <a:lstStyle/>
          <a:p>
            <a:endParaRPr kumimoji="0" lang="zh-CN" altLang="en-US"/>
          </a:p>
        </p:txBody>
      </p:sp>
      <p:sp>
        <p:nvSpPr>
          <p:cNvPr id="6" name="投影片編號版面配置區 5"/>
          <p:cNvSpPr>
            <a:spLocks noGrp="1"/>
          </p:cNvSpPr>
          <p:nvPr>
            <p:ph type="sldNum" sz="quarter" idx="12"/>
          </p:nvPr>
        </p:nvSpPr>
        <p:spPr/>
        <p:txBody>
          <a:bodyPr/>
          <a:lstStyle/>
          <a:p>
            <a:fld id="{3236937C-4296-4F09-BFBF-208432D16C49}" type="slidenum">
              <a:rPr kumimoji="0" lang="en-US" smtClean="0"/>
              <a:pPr/>
              <a:t>‹#›</a:t>
            </a:fld>
            <a:endParaRPr kumimoji="0"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54122987-CD27-4AB6-B5EE-BBB2825D6C9B}" type="datetimeFigureOut">
              <a:rPr lang="en-US" smtClean="0"/>
              <a:pPr/>
              <a:t>10/26/2010</a:t>
            </a:fld>
            <a:endParaRPr lang="en-US"/>
          </a:p>
        </p:txBody>
      </p:sp>
      <p:sp>
        <p:nvSpPr>
          <p:cNvPr id="6" name="頁尾版面配置區 5"/>
          <p:cNvSpPr>
            <a:spLocks noGrp="1"/>
          </p:cNvSpPr>
          <p:nvPr>
            <p:ph type="ftr" sz="quarter" idx="11"/>
          </p:nvPr>
        </p:nvSpPr>
        <p:spPr/>
        <p:txBody>
          <a:bodyPr/>
          <a:lstStyle/>
          <a:p>
            <a:endParaRPr kumimoji="0" lang="zh-CN" altLang="en-US"/>
          </a:p>
        </p:txBody>
      </p:sp>
      <p:sp>
        <p:nvSpPr>
          <p:cNvPr id="7" name="投影片編號版面配置區 6"/>
          <p:cNvSpPr>
            <a:spLocks noGrp="1"/>
          </p:cNvSpPr>
          <p:nvPr>
            <p:ph type="sldNum" sz="quarter" idx="12"/>
          </p:nvPr>
        </p:nvSpPr>
        <p:spPr/>
        <p:txBody>
          <a:bodyPr/>
          <a:lstStyle/>
          <a:p>
            <a:fld id="{3236937C-4296-4F09-BFBF-208432D16C49}" type="slidenum">
              <a:rPr kumimoji="0" lang="en-US" smtClean="0"/>
              <a:pPr/>
              <a:t>‹#›</a:t>
            </a:fld>
            <a:endParaRPr kumimoji="0"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p>
            <a:fld id="{54122987-CD27-4AB6-B5EE-BBB2825D6C9B}" type="datetimeFigureOut">
              <a:rPr lang="en-US" smtClean="0"/>
              <a:pPr/>
              <a:t>10/26/2010</a:t>
            </a:fld>
            <a:endParaRPr lang="en-US"/>
          </a:p>
        </p:txBody>
      </p:sp>
      <p:sp>
        <p:nvSpPr>
          <p:cNvPr id="8" name="頁尾版面配置區 7"/>
          <p:cNvSpPr>
            <a:spLocks noGrp="1"/>
          </p:cNvSpPr>
          <p:nvPr>
            <p:ph type="ftr" sz="quarter" idx="11"/>
          </p:nvPr>
        </p:nvSpPr>
        <p:spPr/>
        <p:txBody>
          <a:bodyPr/>
          <a:lstStyle/>
          <a:p>
            <a:endParaRPr kumimoji="0" lang="zh-CN" altLang="en-US"/>
          </a:p>
        </p:txBody>
      </p:sp>
      <p:sp>
        <p:nvSpPr>
          <p:cNvPr id="9" name="投影片編號版面配置區 8"/>
          <p:cNvSpPr>
            <a:spLocks noGrp="1"/>
          </p:cNvSpPr>
          <p:nvPr>
            <p:ph type="sldNum" sz="quarter" idx="12"/>
          </p:nvPr>
        </p:nvSpPr>
        <p:spPr/>
        <p:txBody>
          <a:bodyPr/>
          <a:lstStyle/>
          <a:p>
            <a:fld id="{3236937C-4296-4F09-BFBF-208432D16C49}" type="slidenum">
              <a:rPr kumimoji="0" lang="en-US" smtClean="0"/>
              <a:pPr/>
              <a:t>‹#›</a:t>
            </a:fld>
            <a:endParaRPr kumimoji="0"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54122987-CD27-4AB6-B5EE-BBB2825D6C9B}" type="datetimeFigureOut">
              <a:rPr lang="en-US" smtClean="0"/>
              <a:pPr/>
              <a:t>10/26/2010</a:t>
            </a:fld>
            <a:endParaRPr lang="en-US"/>
          </a:p>
        </p:txBody>
      </p:sp>
      <p:sp>
        <p:nvSpPr>
          <p:cNvPr id="4" name="頁尾版面配置區 3"/>
          <p:cNvSpPr>
            <a:spLocks noGrp="1"/>
          </p:cNvSpPr>
          <p:nvPr>
            <p:ph type="ftr" sz="quarter" idx="11"/>
          </p:nvPr>
        </p:nvSpPr>
        <p:spPr/>
        <p:txBody>
          <a:bodyPr/>
          <a:lstStyle/>
          <a:p>
            <a:endParaRPr kumimoji="0" lang="zh-CN" altLang="en-US"/>
          </a:p>
        </p:txBody>
      </p:sp>
      <p:sp>
        <p:nvSpPr>
          <p:cNvPr id="5" name="投影片編號版面配置區 4"/>
          <p:cNvSpPr>
            <a:spLocks noGrp="1"/>
          </p:cNvSpPr>
          <p:nvPr>
            <p:ph type="sldNum" sz="quarter" idx="12"/>
          </p:nvPr>
        </p:nvSpPr>
        <p:spPr/>
        <p:txBody>
          <a:bodyPr/>
          <a:lstStyle/>
          <a:p>
            <a:fld id="{3236937C-4296-4F09-BFBF-208432D16C49}" type="slidenum">
              <a:rPr kumimoji="0" lang="en-US" smtClean="0"/>
              <a:pPr/>
              <a:t>‹#›</a:t>
            </a:fld>
            <a:endParaRPr kumimoji="0"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4122987-CD27-4AB6-B5EE-BBB2825D6C9B}" type="datetimeFigureOut">
              <a:rPr lang="en-US" smtClean="0"/>
              <a:pPr/>
              <a:t>10/26/2010</a:t>
            </a:fld>
            <a:endParaRPr lang="en-US"/>
          </a:p>
        </p:txBody>
      </p:sp>
      <p:sp>
        <p:nvSpPr>
          <p:cNvPr id="3" name="頁尾版面配置區 2"/>
          <p:cNvSpPr>
            <a:spLocks noGrp="1"/>
          </p:cNvSpPr>
          <p:nvPr>
            <p:ph type="ftr" sz="quarter" idx="11"/>
          </p:nvPr>
        </p:nvSpPr>
        <p:spPr/>
        <p:txBody>
          <a:bodyPr/>
          <a:lstStyle/>
          <a:p>
            <a:endParaRPr kumimoji="0" lang="zh-CN" altLang="en-US"/>
          </a:p>
        </p:txBody>
      </p:sp>
      <p:sp>
        <p:nvSpPr>
          <p:cNvPr id="4" name="投影片編號版面配置區 3"/>
          <p:cNvSpPr>
            <a:spLocks noGrp="1"/>
          </p:cNvSpPr>
          <p:nvPr>
            <p:ph type="sldNum" sz="quarter" idx="12"/>
          </p:nvPr>
        </p:nvSpPr>
        <p:spPr/>
        <p:txBody>
          <a:bodyPr/>
          <a:lstStyle/>
          <a:p>
            <a:fld id="{3236937C-4296-4F09-BFBF-208432D16C49}" type="slidenum">
              <a:rPr kumimoji="0" lang="en-US" smtClean="0"/>
              <a:pPr/>
              <a:t>‹#›</a:t>
            </a:fld>
            <a:endParaRPr kumimoji="0"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60382" y="1071546"/>
            <a:ext cx="5111750"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文字版面配置區 3"/>
          <p:cNvSpPr>
            <a:spLocks noGrp="1"/>
          </p:cNvSpPr>
          <p:nvPr>
            <p:ph type="body" sz="half" idx="2"/>
          </p:nvPr>
        </p:nvSpPr>
        <p:spPr>
          <a:xfrm>
            <a:off x="5679083" y="1071546"/>
            <a:ext cx="3008313"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54122987-CD27-4AB6-B5EE-BBB2825D6C9B}" type="datetimeFigureOut">
              <a:rPr lang="en-US" smtClean="0"/>
              <a:pPr/>
              <a:t>10/26/2010</a:t>
            </a:fld>
            <a:endParaRPr lang="en-US"/>
          </a:p>
        </p:txBody>
      </p:sp>
      <p:sp>
        <p:nvSpPr>
          <p:cNvPr id="6" name="頁尾版面配置區 5"/>
          <p:cNvSpPr>
            <a:spLocks noGrp="1"/>
          </p:cNvSpPr>
          <p:nvPr>
            <p:ph type="ftr" sz="quarter" idx="11"/>
          </p:nvPr>
        </p:nvSpPr>
        <p:spPr/>
        <p:txBody>
          <a:bodyPr/>
          <a:lstStyle/>
          <a:p>
            <a:endParaRPr kumimoji="0" lang="zh-CN" altLang="en-US"/>
          </a:p>
        </p:txBody>
      </p:sp>
      <p:sp>
        <p:nvSpPr>
          <p:cNvPr id="7" name="投影片編號版面配置區 6"/>
          <p:cNvSpPr>
            <a:spLocks noGrp="1"/>
          </p:cNvSpPr>
          <p:nvPr>
            <p:ph type="sldNum" sz="quarter" idx="12"/>
          </p:nvPr>
        </p:nvSpPr>
        <p:spPr/>
        <p:txBody>
          <a:bodyPr/>
          <a:lstStyle/>
          <a:p>
            <a:fld id="{3236937C-4296-4F09-BFBF-208432D16C49}" type="slidenum">
              <a:rPr kumimoji="0" lang="en-US" smtClean="0"/>
              <a:pPr/>
              <a:t>‹#›</a:t>
            </a:fld>
            <a:endParaRPr kumimoji="0" lang="zh-CN" altLang="en-US"/>
          </a:p>
        </p:txBody>
      </p:sp>
      <p:sp>
        <p:nvSpPr>
          <p:cNvPr id="2" name="標題 1"/>
          <p:cNvSpPr>
            <a:spLocks noGrp="1"/>
          </p:cNvSpPr>
          <p:nvPr>
            <p:ph type="title"/>
          </p:nvPr>
        </p:nvSpPr>
        <p:spPr>
          <a:xfrm>
            <a:off x="457205" y="285728"/>
            <a:ext cx="8230993" cy="696626"/>
          </a:xfrm>
        </p:spPr>
        <p:txBody>
          <a:bodyPr anchor="ctr"/>
          <a:lstStyle>
            <a:lvl1pPr algn="ctr">
              <a:defRPr sz="3600" b="0"/>
            </a:lvl1pPr>
          </a:lstStyle>
          <a:p>
            <a:r>
              <a:rPr kumimoji="0" lang="zh-TW" altLang="en-US" smtClean="0"/>
              <a:t>按一下以編輯母片標題樣式</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001024" y="642918"/>
            <a:ext cx="785818" cy="4572032"/>
          </a:xfrm>
        </p:spPr>
        <p:txBody>
          <a:bodyPr vert="eaVert" anchor="ctr"/>
          <a:lstStyle>
            <a:lvl1pPr algn="l">
              <a:defRPr sz="2400" b="0"/>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442922" y="541340"/>
            <a:ext cx="6415094"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TW" altLang="en-US" smtClean="0"/>
              <a:t>按一下圖示以新增圖片</a:t>
            </a:r>
            <a:endParaRPr kumimoji="0" lang="en-US"/>
          </a:p>
        </p:txBody>
      </p:sp>
      <p:sp>
        <p:nvSpPr>
          <p:cNvPr id="4" name="文字版面配置區 3"/>
          <p:cNvSpPr>
            <a:spLocks noGrp="1"/>
          </p:cNvSpPr>
          <p:nvPr>
            <p:ph type="body" sz="half" idx="2"/>
          </p:nvPr>
        </p:nvSpPr>
        <p:spPr>
          <a:xfrm>
            <a:off x="7072330" y="1000108"/>
            <a:ext cx="914368"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54122987-CD27-4AB6-B5EE-BBB2825D6C9B}" type="datetimeFigureOut">
              <a:rPr lang="en-US" smtClean="0"/>
              <a:pPr/>
              <a:t>10/26/2010</a:t>
            </a:fld>
            <a:endParaRPr lang="en-US"/>
          </a:p>
        </p:txBody>
      </p:sp>
      <p:sp>
        <p:nvSpPr>
          <p:cNvPr id="6" name="頁尾版面配置區 5"/>
          <p:cNvSpPr>
            <a:spLocks noGrp="1"/>
          </p:cNvSpPr>
          <p:nvPr>
            <p:ph type="ftr" sz="quarter" idx="11"/>
          </p:nvPr>
        </p:nvSpPr>
        <p:spPr/>
        <p:txBody>
          <a:bodyPr/>
          <a:lstStyle/>
          <a:p>
            <a:endParaRPr kumimoji="0" lang="zh-CN" altLang="en-US"/>
          </a:p>
        </p:txBody>
      </p:sp>
      <p:sp>
        <p:nvSpPr>
          <p:cNvPr id="7" name="投影片編號版面配置區 6"/>
          <p:cNvSpPr>
            <a:spLocks noGrp="1"/>
          </p:cNvSpPr>
          <p:nvPr>
            <p:ph type="sldNum" sz="quarter" idx="12"/>
          </p:nvPr>
        </p:nvSpPr>
        <p:spPr/>
        <p:txBody>
          <a:bodyPr/>
          <a:lstStyle/>
          <a:p>
            <a:fld id="{3236937C-4296-4F09-BFBF-208432D16C49}" type="slidenum">
              <a:rPr kumimoji="0" lang="en-US" smtClean="0"/>
              <a:pPr/>
              <a:t>‹#›</a:t>
            </a:fld>
            <a:endParaRPr kumimoji="0"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圖片 7"/>
          <p:cNvPicPr>
            <a:picLocks noChangeAspect="1"/>
          </p:cNvPicPr>
          <p:nvPr/>
        </p:nvPicPr>
        <p:blipFill>
          <a:blip r:embed="rId13" cstate="print">
            <a:duotone>
              <a:schemeClr val="accent1"/>
              <a:srgbClr val="FFFFFF"/>
            </a:duotone>
            <a:lum bright="12000" contrast="40000"/>
          </a:blip>
          <a:stretch>
            <a:fillRect/>
          </a:stretch>
        </p:blipFill>
        <p:spPr>
          <a:xfrm>
            <a:off x="6667809" y="4915143"/>
            <a:ext cx="2476191" cy="1942857"/>
          </a:xfrm>
          <a:prstGeom prst="rect">
            <a:avLst/>
          </a:prstGeom>
          <a:noFill/>
          <a:ln>
            <a:noFill/>
          </a:ln>
        </p:spPr>
      </p:pic>
      <p:sp>
        <p:nvSpPr>
          <p:cNvPr id="10" name="矩形 9"/>
          <p:cNvSpPr/>
          <p:nvPr/>
        </p:nvSpPr>
        <p:spPr>
          <a:xfrm>
            <a:off x="0" y="0"/>
            <a:ext cx="9144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sp>
        <p:nvSpPr>
          <p:cNvPr id="11" name="矩形 10"/>
          <p:cNvSpPr/>
          <p:nvPr/>
        </p:nvSpPr>
        <p:spPr>
          <a:xfrm>
            <a:off x="0" y="40951"/>
            <a:ext cx="457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pic>
        <p:nvPicPr>
          <p:cNvPr id="9" name="圖片 8"/>
          <p:cNvPicPr>
            <a:picLocks noChangeAspect="1"/>
          </p:cNvPicPr>
          <p:nvPr/>
        </p:nvPicPr>
        <p:blipFill>
          <a:blip r:embed="rId14" cstate="print">
            <a:duotone>
              <a:schemeClr val="accent1"/>
              <a:srgbClr val="FFFFFF"/>
            </a:duotone>
            <a:lum bright="35000" contrast="40000"/>
          </a:blip>
          <a:stretch>
            <a:fillRect/>
          </a:stretch>
        </p:blipFill>
        <p:spPr>
          <a:xfrm>
            <a:off x="0" y="6420445"/>
            <a:ext cx="9144000" cy="437555"/>
          </a:xfrm>
          <a:prstGeom prst="rect">
            <a:avLst/>
          </a:prstGeom>
          <a:noFill/>
          <a:ln>
            <a:noFill/>
          </a:ln>
          <a:effectLst/>
        </p:spPr>
      </p:pic>
      <p:sp>
        <p:nvSpPr>
          <p:cNvPr id="2" name="標題版面配置區 1"/>
          <p:cNvSpPr>
            <a:spLocks noGrp="1"/>
          </p:cNvSpPr>
          <p:nvPr>
            <p:ph type="title"/>
          </p:nvPr>
        </p:nvSpPr>
        <p:spPr>
          <a:xfrm>
            <a:off x="457200" y="274638"/>
            <a:ext cx="8229600" cy="1143000"/>
          </a:xfrm>
          <a:prstGeom prst="rect">
            <a:avLst/>
          </a:prstGeom>
        </p:spPr>
        <p:txBody>
          <a:bodyPr vert="horz" rtlCol="0" anchor="ctr">
            <a:normAutofit/>
          </a:body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54122987-CD27-4AB6-B5EE-BBB2825D6C9B}" type="datetimeFigureOut">
              <a:rPr lang="en-US" smtClean="0"/>
              <a:pPr/>
              <a:t>10/26/2010</a:t>
            </a:fld>
            <a:endParaRPr 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kumimoji="0" lang="zh-CN"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3236937C-4296-4F09-BFBF-208432D16C49}" type="slidenum">
              <a:rPr kumimoji="0" lang="en-US" smtClean="0"/>
              <a:pPr/>
              <a:t>‹#›</a:t>
            </a:fld>
            <a:endParaRPr kumimoji="0"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 typeface="Wingdings 2"/>
        <a:buChar char="³"/>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fontScale="90000"/>
          </a:bodyPr>
          <a:lstStyle/>
          <a:p>
            <a:r>
              <a:rPr lang="zh-TW" altLang="en-US" dirty="0" smtClean="0"/>
              <a:t>人文學資源</a:t>
            </a:r>
            <a:r>
              <a:rPr lang="en-US" altLang="zh-TW" dirty="0" smtClean="0"/>
              <a:t/>
            </a:r>
            <a:br>
              <a:rPr lang="en-US" altLang="zh-TW" dirty="0" smtClean="0"/>
            </a:br>
            <a:endParaRPr lang="zh-TW" altLang="en-US" dirty="0"/>
          </a:p>
        </p:txBody>
      </p:sp>
      <p:sp>
        <p:nvSpPr>
          <p:cNvPr id="3" name="副標題 2"/>
          <p:cNvSpPr>
            <a:spLocks noGrp="1"/>
          </p:cNvSpPr>
          <p:nvPr>
            <p:ph type="subTitle" idx="1"/>
          </p:nvPr>
        </p:nvSpPr>
        <p:spPr>
          <a:xfrm>
            <a:off x="687716" y="2643182"/>
            <a:ext cx="7196652" cy="1752600"/>
          </a:xfrm>
        </p:spPr>
        <p:txBody>
          <a:bodyPr/>
          <a:lstStyle/>
          <a:p>
            <a:r>
              <a:rPr lang="en-US" altLang="zh-TW" dirty="0" smtClean="0"/>
              <a:t>The Need for a Value-Based Reference Policy:</a:t>
            </a:r>
            <a:br>
              <a:rPr lang="en-US" altLang="zh-TW" dirty="0" smtClean="0"/>
            </a:br>
            <a:r>
              <a:rPr lang="en-US" altLang="zh-TW" dirty="0" smtClean="0"/>
              <a:t>John Rawls at the Reference Desk Wendell </a:t>
            </a:r>
            <a:endParaRPr lang="zh-TW" altLang="en-US" dirty="0"/>
          </a:p>
        </p:txBody>
      </p:sp>
      <p:sp>
        <p:nvSpPr>
          <p:cNvPr id="4" name="文字方塊 3"/>
          <p:cNvSpPr txBox="1"/>
          <p:nvPr/>
        </p:nvSpPr>
        <p:spPr>
          <a:xfrm>
            <a:off x="755576" y="4077072"/>
            <a:ext cx="5544616" cy="1200329"/>
          </a:xfrm>
          <a:prstGeom prst="rect">
            <a:avLst/>
          </a:prstGeom>
          <a:noFill/>
        </p:spPr>
        <p:txBody>
          <a:bodyPr wrap="square" rtlCol="0">
            <a:spAutoFit/>
          </a:bodyPr>
          <a:lstStyle/>
          <a:p>
            <a:r>
              <a:rPr lang="zh-TW" altLang="en-US" dirty="0" smtClean="0">
                <a:latin typeface="標楷體" pitchFamily="65" charset="-120"/>
                <a:ea typeface="標楷體" pitchFamily="65" charset="-120"/>
              </a:rPr>
              <a:t>老  師：</a:t>
            </a:r>
            <a:r>
              <a:rPr lang="en-US" altLang="zh-TW" dirty="0" smtClean="0">
                <a:latin typeface="標楷體" pitchFamily="65" charset="-120"/>
                <a:ea typeface="標楷體" pitchFamily="65" charset="-120"/>
              </a:rPr>
              <a:t>	</a:t>
            </a:r>
            <a:r>
              <a:rPr lang="zh-TW" altLang="en-US" dirty="0" smtClean="0">
                <a:latin typeface="標楷體" pitchFamily="65" charset="-120"/>
                <a:ea typeface="標楷體" pitchFamily="65" charset="-120"/>
              </a:rPr>
              <a:t>邱子恆</a:t>
            </a:r>
            <a:endParaRPr lang="en-US" altLang="zh-TW" dirty="0" smtClean="0">
              <a:latin typeface="標楷體" pitchFamily="65" charset="-120"/>
              <a:ea typeface="標楷體" pitchFamily="65" charset="-120"/>
            </a:endParaRPr>
          </a:p>
          <a:p>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第二組：</a:t>
            </a:r>
            <a:r>
              <a:rPr lang="en-US" altLang="zh-TW" dirty="0" smtClean="0">
                <a:latin typeface="標楷體" pitchFamily="65" charset="-120"/>
                <a:ea typeface="標楷體" pitchFamily="65" charset="-120"/>
              </a:rPr>
              <a:t>	</a:t>
            </a:r>
            <a:r>
              <a:rPr lang="zh-TW" altLang="en-US" dirty="0" smtClean="0">
                <a:latin typeface="標楷體" pitchFamily="65" charset="-120"/>
                <a:ea typeface="標楷體" pitchFamily="65" charset="-120"/>
              </a:rPr>
              <a:t>游宗霖</a:t>
            </a:r>
            <a:r>
              <a:rPr lang="en-US" altLang="zh-TW" dirty="0" smtClean="0">
                <a:latin typeface="標楷體" pitchFamily="65" charset="-120"/>
                <a:ea typeface="標楷體" pitchFamily="65" charset="-120"/>
              </a:rPr>
              <a:t>	</a:t>
            </a:r>
            <a:r>
              <a:rPr lang="zh-TW" altLang="en-US" dirty="0" smtClean="0">
                <a:latin typeface="標楷體" pitchFamily="65" charset="-120"/>
                <a:ea typeface="標楷體" pitchFamily="65" charset="-120"/>
              </a:rPr>
              <a:t>鄭智豪</a:t>
            </a:r>
            <a:r>
              <a:rPr lang="en-US" altLang="zh-TW" dirty="0" smtClean="0">
                <a:latin typeface="標楷體" pitchFamily="65" charset="-120"/>
                <a:ea typeface="標楷體" pitchFamily="65" charset="-120"/>
              </a:rPr>
              <a:t>	</a:t>
            </a:r>
            <a:r>
              <a:rPr lang="zh-TW" altLang="en-US" dirty="0" smtClean="0">
                <a:latin typeface="標楷體" pitchFamily="65" charset="-120"/>
                <a:ea typeface="標楷體" pitchFamily="65" charset="-120"/>
              </a:rPr>
              <a:t>林冠錡</a:t>
            </a:r>
          </a:p>
          <a:p>
            <a:r>
              <a:rPr lang="en-US" altLang="zh-TW" dirty="0" smtClean="0">
                <a:latin typeface="標楷體" pitchFamily="65" charset="-120"/>
                <a:ea typeface="標楷體" pitchFamily="65" charset="-120"/>
              </a:rPr>
              <a:t>		</a:t>
            </a:r>
            <a:r>
              <a:rPr lang="zh-TW" altLang="en-US" dirty="0" smtClean="0">
                <a:latin typeface="標楷體" pitchFamily="65" charset="-120"/>
                <a:ea typeface="標楷體" pitchFamily="65" charset="-120"/>
              </a:rPr>
              <a:t>陳孟軒</a:t>
            </a:r>
            <a:r>
              <a:rPr lang="en-US" altLang="zh-TW" dirty="0" smtClean="0">
                <a:latin typeface="標楷體" pitchFamily="65" charset="-120"/>
                <a:ea typeface="標楷體" pitchFamily="65" charset="-120"/>
              </a:rPr>
              <a:t>	</a:t>
            </a:r>
            <a:r>
              <a:rPr lang="zh-TW" altLang="en-US" dirty="0" smtClean="0">
                <a:latin typeface="標楷體" pitchFamily="65" charset="-120"/>
                <a:ea typeface="標楷體" pitchFamily="65" charset="-120"/>
              </a:rPr>
              <a:t>林承葦</a:t>
            </a:r>
            <a:r>
              <a:rPr lang="en-US" altLang="zh-TW" dirty="0" smtClean="0">
                <a:latin typeface="標楷體" pitchFamily="65" charset="-120"/>
                <a:ea typeface="標楷體" pitchFamily="65" charset="-120"/>
              </a:rPr>
              <a:t>	</a:t>
            </a:r>
            <a:r>
              <a:rPr lang="zh-TW" altLang="en-US" dirty="0" smtClean="0">
                <a:latin typeface="標楷體" pitchFamily="65" charset="-120"/>
                <a:ea typeface="標楷體" pitchFamily="65" charset="-120"/>
              </a:rPr>
              <a:t>鍾東霖</a:t>
            </a:r>
            <a:r>
              <a:rPr lang="en-US" altLang="zh-TW" dirty="0" smtClean="0">
                <a:latin typeface="標楷體" pitchFamily="65" charset="-120"/>
                <a:ea typeface="標楷體" pitchFamily="65" charset="-120"/>
              </a:rPr>
              <a:t>	</a:t>
            </a:r>
            <a:r>
              <a:rPr lang="zh-TW" altLang="en-US" dirty="0" smtClean="0">
                <a:latin typeface="標楷體" pitchFamily="65" charset="-120"/>
                <a:ea typeface="標楷體" pitchFamily="65" charset="-120"/>
              </a:rPr>
              <a:t>鄧詠文</a:t>
            </a:r>
            <a:endParaRPr lang="zh-TW" altLang="en-US" dirty="0">
              <a:latin typeface="標楷體" pitchFamily="65" charset="-120"/>
              <a:ea typeface="標楷體" pitchFamily="65" charset="-12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a:t>
            </a:r>
            <a:endParaRPr lang="zh-TW" altLang="en-US" dirty="0"/>
          </a:p>
        </p:txBody>
      </p:sp>
      <p:sp>
        <p:nvSpPr>
          <p:cNvPr id="3" name="內容版面配置區 2"/>
          <p:cNvSpPr>
            <a:spLocks noGrp="1"/>
          </p:cNvSpPr>
          <p:nvPr>
            <p:ph idx="1"/>
          </p:nvPr>
        </p:nvSpPr>
        <p:spPr/>
        <p:txBody>
          <a:bodyPr>
            <a:normAutofit/>
          </a:bodyPr>
          <a:lstStyle/>
          <a:p>
            <a:r>
              <a:rPr lang="zh-TW" altLang="en-US" dirty="0" smtClean="0"/>
              <a:t>大部分的圖書館員應遵守圖書館權利宣言</a:t>
            </a:r>
            <a:r>
              <a:rPr lang="en-US" altLang="zh-TW" dirty="0" smtClean="0"/>
              <a:t>(Library Bill of Rights)</a:t>
            </a:r>
            <a:r>
              <a:rPr lang="zh-TW" altLang="en-US" dirty="0" smtClean="0"/>
              <a:t>，「書本和其他圖書館資源，為了提供興趣、資訊、教化，應提供給所有人使用以及讓大眾享用圖書館的服務。」。</a:t>
            </a:r>
            <a:endParaRPr lang="en-US" altLang="zh-TW"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a:t>
            </a:r>
            <a:endParaRPr lang="zh-TW" altLang="en-US" dirty="0"/>
          </a:p>
        </p:txBody>
      </p:sp>
      <p:sp>
        <p:nvSpPr>
          <p:cNvPr id="3" name="內容版面配置區 2"/>
          <p:cNvSpPr>
            <a:spLocks noGrp="1"/>
          </p:cNvSpPr>
          <p:nvPr>
            <p:ph idx="1"/>
          </p:nvPr>
        </p:nvSpPr>
        <p:spPr/>
        <p:txBody>
          <a:bodyPr/>
          <a:lstStyle/>
          <a:p>
            <a:r>
              <a:rPr lang="zh-TW" altLang="en-US" dirty="0" smtClean="0"/>
              <a:t>圖書館權利宣言</a:t>
            </a:r>
            <a:r>
              <a:rPr lang="en-US" altLang="zh-TW" dirty="0" smtClean="0"/>
              <a:t>(Library Bill of Rights)</a:t>
            </a:r>
            <a:r>
              <a:rPr lang="zh-TW" altLang="en-US" dirty="0" smtClean="0"/>
              <a:t>結合一篇近期的美國圖書館協會法規與倫理</a:t>
            </a:r>
            <a:r>
              <a:rPr lang="en-US" altLang="zh-TW" dirty="0" smtClean="0"/>
              <a:t>(ALA Code of Ethics)</a:t>
            </a:r>
            <a:r>
              <a:rPr lang="zh-TW" altLang="en-US" dirty="0" smtClean="0"/>
              <a:t>的文章</a:t>
            </a:r>
            <a:r>
              <a:rPr lang="en-US" altLang="zh-TW" dirty="0" smtClean="0"/>
              <a:t>(</a:t>
            </a:r>
            <a:r>
              <a:rPr lang="zh-TW" altLang="en-US" dirty="0" smtClean="0"/>
              <a:t>圖書館員提供最高層級的服務，以適當的和有效的組織收集、公平及公正的運作、服務政策、熟練的、精確的、公正的、謙恭的來幫助回答所有問題。</a:t>
            </a:r>
            <a:r>
              <a:rPr lang="en-US" altLang="zh-TW" dirty="0" smtClean="0"/>
              <a:t>)</a:t>
            </a:r>
            <a:r>
              <a:rPr lang="zh-TW" altLang="en-US" dirty="0" smtClean="0"/>
              <a:t>，讓許多評論者結合圖書館倫理及連接理智自由的議題，推斷出圖書館的使用者有絕對的權利去獲取資訊。</a:t>
            </a:r>
            <a:endParaRPr lang="zh-TW"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p:cNvSpPr>
            <a:spLocks noGrp="1"/>
          </p:cNvSpPr>
          <p:nvPr>
            <p:ph type="title"/>
          </p:nvPr>
        </p:nvSpPr>
        <p:spPr/>
        <p:txBody>
          <a:bodyPr/>
          <a:lstStyle/>
          <a:p>
            <a:pPr algn="ctr"/>
            <a:r>
              <a:rPr lang="zh-TW" altLang="en-US" dirty="0" smtClean="0"/>
              <a:t>專業的法規和大學的參考館員</a:t>
            </a:r>
            <a:endParaRPr lang="zh-TW" altLang="en-US" dirty="0"/>
          </a:p>
        </p:txBody>
      </p:sp>
      <p:sp>
        <p:nvSpPr>
          <p:cNvPr id="12" name="文字版面配置區 11"/>
          <p:cNvSpPr>
            <a:spLocks noGrp="1"/>
          </p:cNvSpPr>
          <p:nvPr>
            <p:ph type="body" idx="1"/>
          </p:nvPr>
        </p:nvSpPr>
        <p:spPr/>
        <p:txBody>
          <a:bodyPr>
            <a:normAutofit fontScale="85000" lnSpcReduction="10000"/>
          </a:bodyPr>
          <a:lstStyle/>
          <a:p>
            <a:pPr algn="ctr"/>
            <a:r>
              <a:rPr lang="en-US" altLang="zh-TW" sz="4400" dirty="0" smtClean="0"/>
              <a:t>PROFESSIONAL CODES AND THE ACADEMIC REFERENCE LIBRARIAN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3600" dirty="0" smtClean="0"/>
              <a:t>PROFESSIONAL CODES AND THE ACADEMIC REFERENCE LIBRARIAN</a:t>
            </a:r>
            <a:endParaRPr lang="zh-TW" altLang="en-US" sz="3600" dirty="0"/>
          </a:p>
        </p:txBody>
      </p:sp>
      <p:sp>
        <p:nvSpPr>
          <p:cNvPr id="3" name="內容版面配置區 2"/>
          <p:cNvSpPr>
            <a:spLocks noGrp="1"/>
          </p:cNvSpPr>
          <p:nvPr>
            <p:ph idx="1"/>
          </p:nvPr>
        </p:nvSpPr>
        <p:spPr/>
        <p:txBody>
          <a:bodyPr>
            <a:normAutofit/>
          </a:bodyPr>
          <a:lstStyle/>
          <a:p>
            <a:r>
              <a:rPr lang="zh-TW" altLang="en-US" dirty="0" smtClean="0"/>
              <a:t>雖然倫理的法規及圖書館清單上的權利主張一份很令人稱羨的規則，但這規則提供很少的解決方向給面對排的”落落長”的讀者且一直被苦惱很久的參考館員</a:t>
            </a:r>
            <a:endParaRPr lang="zh-TW"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3600" dirty="0" smtClean="0"/>
              <a:t>PROFESSIONAL CODES AND THE ACADEMIC REFERENCE LIBRARIAN</a:t>
            </a:r>
            <a:endParaRPr lang="zh-TW" altLang="en-US" sz="3600" dirty="0"/>
          </a:p>
        </p:txBody>
      </p:sp>
      <p:sp>
        <p:nvSpPr>
          <p:cNvPr id="3" name="內容版面配置區 2"/>
          <p:cNvSpPr>
            <a:spLocks noGrp="1"/>
          </p:cNvSpPr>
          <p:nvPr>
            <p:ph idx="1"/>
          </p:nvPr>
        </p:nvSpPr>
        <p:spPr/>
        <p:txBody>
          <a:bodyPr/>
          <a:lstStyle/>
          <a:p>
            <a:r>
              <a:rPr lang="zh-TW" altLang="en-US" dirty="0" smtClean="0"/>
              <a:t>近年來，根據提供給專業館員的權威性法典的處理內的關聯，問題是越來越多</a:t>
            </a:r>
            <a:br>
              <a:rPr lang="zh-TW" altLang="en-US" dirty="0" smtClean="0"/>
            </a:br>
            <a:r>
              <a:rPr lang="en-US" altLang="zh-TW" dirty="0" smtClean="0"/>
              <a:t>Lee </a:t>
            </a:r>
            <a:r>
              <a:rPr lang="en-US" altLang="zh-TW" dirty="0" err="1" smtClean="0"/>
              <a:t>W.Franks</a:t>
            </a:r>
            <a:r>
              <a:rPr lang="zh-TW" altLang="en-US" dirty="0" smtClean="0"/>
              <a:t>指出：「一個有權威的法典應該要提供諮詢給操作者」</a:t>
            </a:r>
            <a:endParaRPr lang="zh-TW"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3600" dirty="0" smtClean="0"/>
              <a:t>PROFESSIONAL CODES AND THE ACADEMIC REFERENCE LIBRARIAN</a:t>
            </a:r>
            <a:endParaRPr lang="zh-TW" altLang="en-US" sz="3600" dirty="0"/>
          </a:p>
        </p:txBody>
      </p:sp>
      <p:sp>
        <p:nvSpPr>
          <p:cNvPr id="3" name="內容版面配置區 2"/>
          <p:cNvSpPr>
            <a:spLocks noGrp="1"/>
          </p:cNvSpPr>
          <p:nvPr>
            <p:ph idx="1"/>
          </p:nvPr>
        </p:nvSpPr>
        <p:spPr/>
        <p:txBody>
          <a:bodyPr/>
          <a:lstStyle/>
          <a:p>
            <a:r>
              <a:rPr lang="zh-TW" altLang="en-US" dirty="0" smtClean="0"/>
              <a:t>其中之一他主張：館員必須產生和維持那些學術成就可以存在的條件─調查的自由、思想的自由、表達的自由</a:t>
            </a:r>
            <a:endParaRPr lang="zh-TW"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3600" dirty="0" smtClean="0"/>
              <a:t>PROFESSIONAL CODES AND THE ACADEMIC REFERENCE LIBRARIAN</a:t>
            </a:r>
            <a:endParaRPr lang="zh-TW" altLang="en-US" sz="3600" dirty="0"/>
          </a:p>
        </p:txBody>
      </p:sp>
      <p:sp>
        <p:nvSpPr>
          <p:cNvPr id="3" name="內容版面配置區 2"/>
          <p:cNvSpPr>
            <a:spLocks noGrp="1"/>
          </p:cNvSpPr>
          <p:nvPr>
            <p:ph idx="1"/>
          </p:nvPr>
        </p:nvSpPr>
        <p:spPr/>
        <p:txBody>
          <a:bodyPr>
            <a:normAutofit/>
          </a:bodyPr>
          <a:lstStyle/>
          <a:p>
            <a:r>
              <a:rPr lang="zh-TW" altLang="en-US" dirty="0" smtClean="0"/>
              <a:t>在</a:t>
            </a:r>
            <a:r>
              <a:rPr lang="en-US" altLang="zh-TW" dirty="0" smtClean="0"/>
              <a:t>NIU </a:t>
            </a:r>
            <a:r>
              <a:rPr lang="zh-TW" altLang="en-US" dirty="0" smtClean="0"/>
              <a:t>大學理的參考文獻櫃台有兩個事件可以說明這些情況</a:t>
            </a:r>
            <a:endParaRPr lang="en-US" altLang="zh-TW" dirty="0" smtClean="0"/>
          </a:p>
          <a:p>
            <a:pPr lvl="1"/>
            <a:r>
              <a:rPr lang="en-US" altLang="zh-TW" dirty="0" smtClean="0"/>
              <a:t>1.</a:t>
            </a:r>
            <a:r>
              <a:rPr lang="zh-TW" altLang="en-US" dirty="0" smtClean="0"/>
              <a:t>教授與參考館員</a:t>
            </a:r>
            <a:endParaRPr lang="en-US" altLang="zh-TW" dirty="0" smtClean="0"/>
          </a:p>
          <a:p>
            <a:pPr lvl="1"/>
            <a:r>
              <a:rPr lang="en-US" altLang="zh-TW" dirty="0" smtClean="0"/>
              <a:t>2.</a:t>
            </a:r>
            <a:r>
              <a:rPr lang="zh-TW" altLang="en-US" dirty="0" smtClean="0"/>
              <a:t>讀者與參考館員</a:t>
            </a:r>
            <a:endParaRPr lang="zh-TW"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3600" dirty="0" smtClean="0"/>
              <a:t>PROFESSIONAL CODES AND THE ACADEMIC REFERENCE LIBRARIAN</a:t>
            </a:r>
            <a:endParaRPr lang="zh-TW" altLang="en-US" sz="3600" dirty="0"/>
          </a:p>
        </p:txBody>
      </p:sp>
      <p:sp>
        <p:nvSpPr>
          <p:cNvPr id="3" name="內容版面配置區 2"/>
          <p:cNvSpPr>
            <a:spLocks noGrp="1"/>
          </p:cNvSpPr>
          <p:nvPr>
            <p:ph idx="1"/>
          </p:nvPr>
        </p:nvSpPr>
        <p:spPr/>
        <p:txBody>
          <a:bodyPr/>
          <a:lstStyle/>
          <a:p>
            <a:r>
              <a:rPr lang="zh-TW" altLang="en-US" dirty="0" smtClean="0"/>
              <a:t>兩個範例描述出參考館員所面對的難題</a:t>
            </a:r>
            <a:endParaRPr lang="en-US" altLang="zh-TW" dirty="0" smtClean="0"/>
          </a:p>
          <a:p>
            <a:pPr lvl="1"/>
            <a:r>
              <a:rPr lang="zh-TW" altLang="en-US" dirty="0" smtClean="0"/>
              <a:t>大學的圖書館員如何能按照倫理上判決參考服務中具有爭議性的主張</a:t>
            </a:r>
            <a:r>
              <a:rPr lang="en-US" altLang="zh-TW" dirty="0" smtClean="0"/>
              <a:t>?</a:t>
            </a:r>
          </a:p>
          <a:p>
            <a:pPr lvl="1"/>
            <a:endParaRPr lang="zh-TW"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p:cNvSpPr>
            <a:spLocks noGrp="1"/>
          </p:cNvSpPr>
          <p:nvPr>
            <p:ph type="title"/>
          </p:nvPr>
        </p:nvSpPr>
        <p:spPr>
          <a:xfrm>
            <a:off x="467544" y="2924181"/>
            <a:ext cx="8136904" cy="1362075"/>
          </a:xfrm>
        </p:spPr>
        <p:txBody>
          <a:bodyPr>
            <a:normAutofit/>
          </a:bodyPr>
          <a:lstStyle/>
          <a:p>
            <a:pPr algn="ctr"/>
            <a:r>
              <a:rPr lang="zh-TW" altLang="en-US" dirty="0" smtClean="0"/>
              <a:t>「參考政策」所需具備的價值觀</a:t>
            </a:r>
            <a:endParaRPr lang="zh-TW" altLang="en-US" dirty="0"/>
          </a:p>
        </p:txBody>
      </p:sp>
      <p:sp>
        <p:nvSpPr>
          <p:cNvPr id="12" name="文字版面配置區 11"/>
          <p:cNvSpPr>
            <a:spLocks noGrp="1"/>
          </p:cNvSpPr>
          <p:nvPr>
            <p:ph type="body" idx="1"/>
          </p:nvPr>
        </p:nvSpPr>
        <p:spPr/>
        <p:txBody>
          <a:bodyPr>
            <a:normAutofit/>
          </a:bodyPr>
          <a:lstStyle/>
          <a:p>
            <a:r>
              <a:rPr lang="en-US" altLang="zh-TW" sz="4400" dirty="0" smtClean="0"/>
              <a:t>THE NEED FOR A VALUE-BASED REFERENCE POLICY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THE NEED FOR A VALUE-BASED REFERENCE POLICY</a:t>
            </a:r>
            <a:endParaRPr lang="zh-TW" altLang="en-US" dirty="0"/>
          </a:p>
        </p:txBody>
      </p:sp>
      <p:sp>
        <p:nvSpPr>
          <p:cNvPr id="3" name="內容版面配置區 2"/>
          <p:cNvSpPr>
            <a:spLocks noGrp="1"/>
          </p:cNvSpPr>
          <p:nvPr>
            <p:ph idx="1"/>
          </p:nvPr>
        </p:nvSpPr>
        <p:spPr/>
        <p:txBody>
          <a:bodyPr/>
          <a:lstStyle/>
          <a:p>
            <a:r>
              <a:rPr lang="zh-TW" altLang="en-US" dirty="0" smtClean="0">
                <a:latin typeface="+mn-ea"/>
              </a:rPr>
              <a:t>圖書館參考館員通常同常會根據美國圖書館協會和圖書館人權法而留下他們自己的解釋。</a:t>
            </a:r>
            <a:endParaRPr lang="zh-TW"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Outline</a:t>
            </a:r>
            <a:endParaRPr lang="zh-TW" altLang="en-US" dirty="0"/>
          </a:p>
        </p:txBody>
      </p:sp>
      <p:sp>
        <p:nvSpPr>
          <p:cNvPr id="3" name="內容版面配置區 2"/>
          <p:cNvSpPr>
            <a:spLocks noGrp="1"/>
          </p:cNvSpPr>
          <p:nvPr>
            <p:ph idx="1"/>
          </p:nvPr>
        </p:nvSpPr>
        <p:spPr/>
        <p:txBody>
          <a:bodyPr>
            <a:normAutofit fontScale="92500" lnSpcReduction="20000"/>
          </a:bodyPr>
          <a:lstStyle/>
          <a:p>
            <a:r>
              <a:rPr lang="en-US" altLang="zh-TW" dirty="0" smtClean="0"/>
              <a:t>SUMMARY</a:t>
            </a:r>
          </a:p>
          <a:p>
            <a:r>
              <a:rPr lang="en-US" altLang="zh-TW" dirty="0" smtClean="0"/>
              <a:t>INTRODUCTION</a:t>
            </a:r>
          </a:p>
          <a:p>
            <a:r>
              <a:rPr lang="en-US" altLang="zh-TW" dirty="0" smtClean="0"/>
              <a:t>PROFESSIONAL CODES AND THE ACADEMIC REFERENCE LIBRARIAN</a:t>
            </a:r>
          </a:p>
          <a:p>
            <a:r>
              <a:rPr lang="en-US" altLang="zh-TW" dirty="0" smtClean="0"/>
              <a:t>THE NEED FOR A VALUE-BASED REFERENCE POLICY</a:t>
            </a:r>
          </a:p>
          <a:p>
            <a:r>
              <a:rPr lang="en-US" altLang="zh-TW" dirty="0" smtClean="0"/>
              <a:t>A THEORY OF JUSTICE</a:t>
            </a:r>
          </a:p>
          <a:p>
            <a:r>
              <a:rPr lang="en-US" altLang="zh-TW" dirty="0" smtClean="0"/>
              <a:t>TOWARDS A JUST REFERENCE POLICY</a:t>
            </a:r>
          </a:p>
          <a:p>
            <a:r>
              <a:rPr lang="en-US" altLang="zh-TW" dirty="0" smtClean="0"/>
              <a:t>CONCLUSION</a:t>
            </a:r>
          </a:p>
          <a:p>
            <a:r>
              <a:rPr lang="en-US" altLang="zh-TW" dirty="0" smtClean="0"/>
              <a:t>REFERENCES</a:t>
            </a:r>
            <a:endParaRPr lang="zh-TW"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THE NEED FOR A VALUE-BASED REFERENCE POLICY</a:t>
            </a:r>
            <a:endParaRPr lang="zh-TW" altLang="en-US" dirty="0"/>
          </a:p>
        </p:txBody>
      </p:sp>
      <p:sp>
        <p:nvSpPr>
          <p:cNvPr id="3" name="內容版面配置區 2"/>
          <p:cNvSpPr>
            <a:spLocks noGrp="1"/>
          </p:cNvSpPr>
          <p:nvPr>
            <p:ph idx="1"/>
          </p:nvPr>
        </p:nvSpPr>
        <p:spPr/>
        <p:txBody>
          <a:bodyPr>
            <a:normAutofit fontScale="92500"/>
          </a:bodyPr>
          <a:lstStyle/>
          <a:p>
            <a:r>
              <a:rPr lang="en-US" altLang="zh-TW" dirty="0" smtClean="0"/>
              <a:t>Hauptman</a:t>
            </a:r>
            <a:r>
              <a:rPr lang="zh-TW" altLang="en-US" dirty="0" smtClean="0"/>
              <a:t>也就提出了個人責任的的問題。根據</a:t>
            </a:r>
            <a:r>
              <a:rPr lang="en-US" altLang="zh-TW" dirty="0" smtClean="0"/>
              <a:t>Immanuel Kant</a:t>
            </a:r>
            <a:r>
              <a:rPr lang="zh-TW" altLang="en-US" dirty="0" smtClean="0"/>
              <a:t>的哲學觀點，</a:t>
            </a:r>
            <a:r>
              <a:rPr lang="en-US" altLang="zh-TW" dirty="0" smtClean="0"/>
              <a:t>Hauptman</a:t>
            </a:r>
            <a:r>
              <a:rPr lang="zh-TW" altLang="en-US" dirty="0" smtClean="0"/>
              <a:t>他主張圖書館的概念架築在三個要點上</a:t>
            </a:r>
            <a:endParaRPr lang="en-US" altLang="zh-TW" dirty="0" smtClean="0"/>
          </a:p>
          <a:p>
            <a:pPr lvl="1"/>
            <a:r>
              <a:rPr lang="en-US" altLang="zh-TW" dirty="0" smtClean="0"/>
              <a:t>(1).good will (the desire to act correctly) </a:t>
            </a:r>
          </a:p>
          <a:p>
            <a:pPr lvl="2"/>
            <a:r>
              <a:rPr lang="zh-TW" altLang="en-US" dirty="0" smtClean="0"/>
              <a:t>信譽 </a:t>
            </a:r>
            <a:r>
              <a:rPr lang="en-US" altLang="zh-TW" dirty="0" smtClean="0"/>
              <a:t>(</a:t>
            </a:r>
            <a:r>
              <a:rPr lang="zh-TW" altLang="en-US" dirty="0" smtClean="0"/>
              <a:t>要求去扮演正確的解答</a:t>
            </a:r>
            <a:r>
              <a:rPr lang="en-US" altLang="zh-TW" dirty="0" smtClean="0"/>
              <a:t>)</a:t>
            </a:r>
          </a:p>
          <a:p>
            <a:pPr lvl="1"/>
            <a:r>
              <a:rPr lang="en-US" altLang="zh-TW" dirty="0" smtClean="0"/>
              <a:t>(2).duty (adherence to the law)</a:t>
            </a:r>
          </a:p>
          <a:p>
            <a:pPr lvl="2"/>
            <a:r>
              <a:rPr lang="zh-TW" altLang="en-US" dirty="0" smtClean="0"/>
              <a:t>責任 </a:t>
            </a:r>
            <a:r>
              <a:rPr lang="en-US" altLang="zh-TW" dirty="0" smtClean="0"/>
              <a:t>(</a:t>
            </a:r>
            <a:r>
              <a:rPr lang="zh-TW" altLang="en-US" dirty="0" smtClean="0"/>
              <a:t>對於法律的堅持</a:t>
            </a:r>
            <a:r>
              <a:rPr lang="en-US" altLang="zh-TW" dirty="0" smtClean="0"/>
              <a:t>)</a:t>
            </a:r>
          </a:p>
          <a:p>
            <a:pPr lvl="1"/>
            <a:r>
              <a:rPr lang="en-US" altLang="zh-TW" dirty="0" smtClean="0"/>
              <a:t>(3).the categorical imperative (a person acts in such a manner that the action can be universalized )</a:t>
            </a:r>
          </a:p>
          <a:p>
            <a:pPr lvl="2"/>
            <a:r>
              <a:rPr lang="zh-TW" altLang="en-US" dirty="0" smtClean="0"/>
              <a:t>絕對的服從 </a:t>
            </a:r>
            <a:r>
              <a:rPr lang="en-US" altLang="zh-TW" dirty="0" smtClean="0"/>
              <a:t>(</a:t>
            </a:r>
            <a:r>
              <a:rPr lang="zh-TW" altLang="en-US" dirty="0" smtClean="0"/>
              <a:t>個人扮演這樣的方法使得活動普遍化</a:t>
            </a:r>
            <a:r>
              <a:rPr lang="en-US" altLang="zh-TW" dirty="0" smtClean="0"/>
              <a:t>)</a:t>
            </a:r>
          </a:p>
          <a:p>
            <a:endParaRPr lang="zh-TW"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THE NEED FOR A VALUE-BASED REFERENCE POLICY</a:t>
            </a:r>
            <a:endParaRPr lang="zh-TW" altLang="en-US" dirty="0"/>
          </a:p>
        </p:txBody>
      </p:sp>
      <p:sp>
        <p:nvSpPr>
          <p:cNvPr id="3" name="內容版面配置區 2"/>
          <p:cNvSpPr>
            <a:spLocks noGrp="1"/>
          </p:cNvSpPr>
          <p:nvPr>
            <p:ph idx="1"/>
          </p:nvPr>
        </p:nvSpPr>
        <p:spPr/>
        <p:txBody>
          <a:bodyPr>
            <a:normAutofit lnSpcReduction="10000"/>
          </a:bodyPr>
          <a:lstStyle/>
          <a:p>
            <a:r>
              <a:rPr lang="zh-TW" altLang="en-US" dirty="0" smtClean="0"/>
              <a:t>圖書館參考館員必須要求自己當遇到面對到不確定的要求時去找徐世當的資訊</a:t>
            </a:r>
          </a:p>
          <a:p>
            <a:pPr lvl="1"/>
            <a:r>
              <a:rPr lang="en-US" altLang="zh-TW" dirty="0" smtClean="0"/>
              <a:t>(1).Is the request for information within an ethical context ?</a:t>
            </a:r>
          </a:p>
          <a:p>
            <a:pPr lvl="2"/>
            <a:r>
              <a:rPr lang="zh-TW" altLang="en-US" dirty="0" smtClean="0"/>
              <a:t> 對於資訊的要求是否在道德的背景之內？</a:t>
            </a:r>
            <a:endParaRPr lang="en-US" altLang="zh-TW" dirty="0" smtClean="0"/>
          </a:p>
          <a:p>
            <a:pPr lvl="1"/>
            <a:r>
              <a:rPr lang="en-US" altLang="zh-TW" dirty="0" smtClean="0"/>
              <a:t>(2).Is dispensing the information wrong ?</a:t>
            </a:r>
          </a:p>
          <a:p>
            <a:pPr lvl="2"/>
            <a:r>
              <a:rPr lang="zh-TW" altLang="en-US" dirty="0" smtClean="0"/>
              <a:t> 是否免除掉錯誤的資訊？</a:t>
            </a:r>
            <a:endParaRPr lang="en-US" altLang="zh-TW" dirty="0" smtClean="0"/>
          </a:p>
          <a:p>
            <a:pPr lvl="1"/>
            <a:r>
              <a:rPr lang="en-US" altLang="zh-TW" dirty="0" smtClean="0"/>
              <a:t>(3).Must I take precautions in order to avoid physical harm ?</a:t>
            </a:r>
          </a:p>
          <a:p>
            <a:pPr lvl="2"/>
            <a:r>
              <a:rPr lang="zh-TW" altLang="en-US" dirty="0" smtClean="0"/>
              <a:t> 我為了避免生理上的傷害必須此採取防護措施</a:t>
            </a:r>
            <a:endParaRPr lang="zh-TW"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p:cNvSpPr>
            <a:spLocks noGrp="1"/>
          </p:cNvSpPr>
          <p:nvPr>
            <p:ph type="title"/>
          </p:nvPr>
        </p:nvSpPr>
        <p:spPr/>
        <p:txBody>
          <a:bodyPr/>
          <a:lstStyle/>
          <a:p>
            <a:pPr algn="ctr"/>
            <a:r>
              <a:rPr lang="zh-TW" altLang="en-US" dirty="0" smtClean="0"/>
              <a:t>正義論</a:t>
            </a:r>
            <a:endParaRPr lang="zh-TW" altLang="en-US" dirty="0"/>
          </a:p>
        </p:txBody>
      </p:sp>
      <p:sp>
        <p:nvSpPr>
          <p:cNvPr id="12" name="文字版面配置區 11"/>
          <p:cNvSpPr>
            <a:spLocks noGrp="1"/>
          </p:cNvSpPr>
          <p:nvPr>
            <p:ph type="body" idx="1"/>
          </p:nvPr>
        </p:nvSpPr>
        <p:spPr/>
        <p:txBody>
          <a:bodyPr>
            <a:normAutofit/>
          </a:bodyPr>
          <a:lstStyle/>
          <a:p>
            <a:pPr algn="ctr"/>
            <a:r>
              <a:rPr lang="en-US" altLang="zh-TW" sz="4400" dirty="0" smtClean="0"/>
              <a:t>A THEORY OF JUESTICE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A THEORY OF JUESTICE</a:t>
            </a:r>
            <a:endParaRPr lang="zh-TW" altLang="en-US" dirty="0"/>
          </a:p>
        </p:txBody>
      </p:sp>
      <p:sp>
        <p:nvSpPr>
          <p:cNvPr id="3" name="內容版面配置區 2"/>
          <p:cNvSpPr>
            <a:spLocks noGrp="1"/>
          </p:cNvSpPr>
          <p:nvPr>
            <p:ph idx="1"/>
          </p:nvPr>
        </p:nvSpPr>
        <p:spPr/>
        <p:txBody>
          <a:bodyPr>
            <a:normAutofit/>
          </a:bodyPr>
          <a:lstStyle/>
          <a:p>
            <a:r>
              <a:rPr lang="zh-TW" altLang="en-US" dirty="0" smtClean="0"/>
              <a:t>約翰</a:t>
            </a:r>
            <a:r>
              <a:rPr lang="en-US" altLang="zh-TW" dirty="0" smtClean="0"/>
              <a:t>•</a:t>
            </a:r>
            <a:r>
              <a:rPr lang="zh-TW" altLang="en-US" dirty="0" smtClean="0"/>
              <a:t>羅爾斯 </a:t>
            </a:r>
            <a:r>
              <a:rPr lang="en-US" altLang="zh-TW" dirty="0" smtClean="0"/>
              <a:t>( John Rawls</a:t>
            </a:r>
            <a:r>
              <a:rPr lang="zh-TW" altLang="en-US" dirty="0" smtClean="0"/>
              <a:t>，</a:t>
            </a:r>
            <a:r>
              <a:rPr lang="en-US" altLang="zh-TW" dirty="0" smtClean="0"/>
              <a:t>1921/2/21-2002/11/24 )</a:t>
            </a:r>
            <a:r>
              <a:rPr lang="zh-TW" altLang="en-US" dirty="0" smtClean="0"/>
              <a:t>，美國政治哲學家、倫理學家，普林斯頓大學哲學博士，哈佛大學教授，寫過</a:t>
            </a:r>
            <a:r>
              <a:rPr lang="en-US" altLang="zh-TW" dirty="0" smtClean="0"/>
              <a:t>《</a:t>
            </a:r>
            <a:r>
              <a:rPr lang="zh-TW" altLang="en-US" dirty="0" smtClean="0"/>
              <a:t>正義論</a:t>
            </a:r>
            <a:r>
              <a:rPr lang="en-US" altLang="zh-TW" dirty="0" smtClean="0"/>
              <a:t>》</a:t>
            </a:r>
            <a:r>
              <a:rPr lang="zh-TW" altLang="en-US" dirty="0" smtClean="0"/>
              <a:t>（</a:t>
            </a:r>
            <a:r>
              <a:rPr lang="en-US" altLang="zh-TW" dirty="0" smtClean="0"/>
              <a:t>A Theory of Justice</a:t>
            </a:r>
            <a:r>
              <a:rPr lang="zh-TW" altLang="en-US" dirty="0" smtClean="0"/>
              <a:t>（</a:t>
            </a:r>
            <a:r>
              <a:rPr lang="en-US" altLang="zh-TW" dirty="0" smtClean="0"/>
              <a:t>1971</a:t>
            </a:r>
            <a:r>
              <a:rPr lang="zh-TW" altLang="en-US" dirty="0" smtClean="0"/>
              <a:t>））、</a:t>
            </a:r>
            <a:r>
              <a:rPr lang="en-US" altLang="zh-TW" dirty="0" smtClean="0"/>
              <a:t>《</a:t>
            </a:r>
            <a:r>
              <a:rPr lang="zh-TW" altLang="en-US" dirty="0" smtClean="0"/>
              <a:t>政治自由主義</a:t>
            </a:r>
            <a:r>
              <a:rPr lang="en-US" altLang="zh-TW" dirty="0" smtClean="0"/>
              <a:t>》</a:t>
            </a:r>
            <a:r>
              <a:rPr lang="zh-TW" altLang="en-US" dirty="0" smtClean="0"/>
              <a:t>、</a:t>
            </a:r>
            <a:r>
              <a:rPr lang="en-US" altLang="zh-TW" dirty="0" smtClean="0"/>
              <a:t>《</a:t>
            </a:r>
            <a:r>
              <a:rPr lang="zh-TW" altLang="en-US" dirty="0" smtClean="0"/>
              <a:t>作為公平的正義：正義新論</a:t>
            </a:r>
            <a:r>
              <a:rPr lang="en-US" altLang="zh-TW" dirty="0" smtClean="0"/>
              <a:t>》</a:t>
            </a:r>
            <a:r>
              <a:rPr lang="zh-TW" altLang="en-US" dirty="0" smtClean="0"/>
              <a:t>、</a:t>
            </a:r>
            <a:r>
              <a:rPr lang="en-US" altLang="zh-TW" dirty="0" smtClean="0"/>
              <a:t>《</a:t>
            </a:r>
            <a:r>
              <a:rPr lang="zh-TW" altLang="en-US" dirty="0" smtClean="0"/>
              <a:t>萬民法</a:t>
            </a:r>
            <a:r>
              <a:rPr lang="en-US" altLang="zh-TW" dirty="0" smtClean="0"/>
              <a:t>》</a:t>
            </a:r>
            <a:r>
              <a:rPr lang="zh-TW" altLang="en-US" dirty="0" smtClean="0"/>
              <a:t>等名著，是</a:t>
            </a:r>
            <a:r>
              <a:rPr lang="en-US" altLang="zh-TW" dirty="0" smtClean="0"/>
              <a:t>20</a:t>
            </a:r>
            <a:r>
              <a:rPr lang="zh-TW" altLang="en-US" dirty="0" smtClean="0"/>
              <a:t>世紀英語世界最著名的政治哲學家之一。</a:t>
            </a:r>
            <a:endParaRPr lang="zh-TW"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A THEORY OF JUESTICE</a:t>
            </a:r>
            <a:endParaRPr lang="zh-TW" altLang="en-US" dirty="0"/>
          </a:p>
        </p:txBody>
      </p:sp>
      <p:sp>
        <p:nvSpPr>
          <p:cNvPr id="3" name="內容版面配置區 2"/>
          <p:cNvSpPr>
            <a:spLocks noGrp="1"/>
          </p:cNvSpPr>
          <p:nvPr>
            <p:ph idx="1"/>
          </p:nvPr>
        </p:nvSpPr>
        <p:spPr/>
        <p:txBody>
          <a:bodyPr/>
          <a:lstStyle/>
          <a:p>
            <a:r>
              <a:rPr lang="zh-TW" altLang="en-US" dirty="0" smtClean="0"/>
              <a:t>羅爾斯最引以為傲的正義學說，是以洛克、盧梭和康得的社會契約論為基礎，論證西方民主社會的道德價值，反對傳統的功利主義，認為正義是社會制度的主要美德，就像真理對思想體系一樣；非正義的法律和制度，不論如何有效，也應加以改造和清除。他還認為正義與社會合作密切聯繫，並指出應當區別對制度來說的正義原則和對個人來說的正義原則。</a:t>
            </a:r>
            <a:endParaRPr lang="zh-TW"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A THEORY OF JUESTICE</a:t>
            </a:r>
            <a:endParaRPr lang="zh-TW" altLang="en-US" dirty="0"/>
          </a:p>
        </p:txBody>
      </p:sp>
      <p:sp>
        <p:nvSpPr>
          <p:cNvPr id="3" name="內容版面配置區 2"/>
          <p:cNvSpPr>
            <a:spLocks noGrp="1"/>
          </p:cNvSpPr>
          <p:nvPr>
            <p:ph idx="1"/>
          </p:nvPr>
        </p:nvSpPr>
        <p:spPr/>
        <p:txBody>
          <a:bodyPr>
            <a:normAutofit/>
          </a:bodyPr>
          <a:lstStyle/>
          <a:p>
            <a:r>
              <a:rPr lang="zh-TW" altLang="en-US" dirty="0" smtClean="0"/>
              <a:t>主要兩個正義原則：</a:t>
            </a:r>
          </a:p>
          <a:p>
            <a:pPr lvl="1"/>
            <a:r>
              <a:rPr lang="en-US" altLang="zh-TW" dirty="0" smtClean="0"/>
              <a:t>(1)</a:t>
            </a:r>
            <a:r>
              <a:rPr lang="zh-TW" altLang="en-US" dirty="0" smtClean="0"/>
              <a:t>平等的基本自由權：在一個相當完備的體系下，每個人都擁有各項平等的基本自由權，而且與他人在同一體系下所擁有的各項自由權並不相悖。</a:t>
            </a:r>
          </a:p>
          <a:p>
            <a:pPr lvl="1"/>
            <a:r>
              <a:rPr lang="en-US" altLang="zh-TW" dirty="0" smtClean="0"/>
              <a:t>(2)</a:t>
            </a:r>
            <a:r>
              <a:rPr lang="zh-TW" altLang="en-US" dirty="0" smtClean="0"/>
              <a:t>社會及經濟的不平等必須滿足下列兩個條件：</a:t>
            </a:r>
          </a:p>
          <a:p>
            <a:pPr lvl="2"/>
            <a:r>
              <a:rPr lang="en-US" altLang="zh-TW" dirty="0" smtClean="0"/>
              <a:t>a.</a:t>
            </a:r>
            <a:r>
              <a:rPr lang="zh-TW" altLang="en-US" dirty="0" smtClean="0"/>
              <a:t>公平機會平等原則：各項職位及地位需要在公平的機會平等、均等的條件 下，對所有人開放。</a:t>
            </a:r>
          </a:p>
          <a:p>
            <a:pPr lvl="2"/>
            <a:r>
              <a:rPr lang="en-US" altLang="zh-TW" dirty="0" smtClean="0"/>
              <a:t>b.</a:t>
            </a:r>
            <a:r>
              <a:rPr lang="zh-TW" altLang="en-US" dirty="0" smtClean="0"/>
              <a:t>差異原則：應使社會中處境最不利的成員獲得最大的利益。</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A THEORY OF JUESTICE</a:t>
            </a:r>
            <a:endParaRPr lang="zh-TW" altLang="en-US" dirty="0"/>
          </a:p>
        </p:txBody>
      </p:sp>
      <p:sp>
        <p:nvSpPr>
          <p:cNvPr id="3" name="內容版面配置區 2"/>
          <p:cNvSpPr>
            <a:spLocks noGrp="1"/>
          </p:cNvSpPr>
          <p:nvPr>
            <p:ph idx="1"/>
          </p:nvPr>
        </p:nvSpPr>
        <p:spPr/>
        <p:txBody>
          <a:bodyPr/>
          <a:lstStyle/>
          <a:p>
            <a:r>
              <a:rPr lang="zh-TW" altLang="en-US" dirty="0" smtClean="0"/>
              <a:t>羅爾斯堅持認為，必須堅持公正的利益，要求</a:t>
            </a:r>
            <a:r>
              <a:rPr lang="en-US" altLang="zh-TW" dirty="0" smtClean="0"/>
              <a:t>"</a:t>
            </a:r>
            <a:r>
              <a:rPr lang="zh-TW" altLang="en-US" dirty="0" smtClean="0"/>
              <a:t>不利</a:t>
            </a:r>
            <a:r>
              <a:rPr lang="en-US" altLang="zh-TW" dirty="0" smtClean="0"/>
              <a:t>"</a:t>
            </a:r>
            <a:r>
              <a:rPr lang="zh-TW" altLang="en-US" dirty="0" smtClean="0"/>
              <a:t>的社會成員犧牲自己的根本利益，以推動其他 “更有利”的成員，這是不公正的。</a:t>
            </a:r>
          </a:p>
          <a:p>
            <a:r>
              <a:rPr lang="zh-TW" altLang="en-US" dirty="0" smtClean="0"/>
              <a:t>羅爾斯正義的定義，與功利主義是對比，否認自由的損失作出讓其他人有更大的利益共享。最小優勢的社會成員犧牲自己的根本利益，以推動其他的利益。</a:t>
            </a:r>
          </a:p>
          <a:p>
            <a:endParaRPr lang="zh-TW"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A THEORY OF JUESTICE</a:t>
            </a:r>
            <a:endParaRPr lang="zh-TW" altLang="en-US" dirty="0"/>
          </a:p>
        </p:txBody>
      </p:sp>
      <p:sp>
        <p:nvSpPr>
          <p:cNvPr id="3" name="內容版面配置區 2"/>
          <p:cNvSpPr>
            <a:spLocks noGrp="1"/>
          </p:cNvSpPr>
          <p:nvPr>
            <p:ph idx="1"/>
          </p:nvPr>
        </p:nvSpPr>
        <p:spPr/>
        <p:txBody>
          <a:bodyPr/>
          <a:lstStyle/>
          <a:p>
            <a:r>
              <a:rPr lang="zh-TW" altLang="en-US" dirty="0" smtClean="0"/>
              <a:t>三個條件</a:t>
            </a:r>
            <a:endParaRPr lang="en-US" altLang="zh-TW" dirty="0" smtClean="0"/>
          </a:p>
          <a:p>
            <a:pPr lvl="1"/>
            <a:r>
              <a:rPr lang="zh-TW" altLang="en-US" dirty="0" smtClean="0"/>
              <a:t>協調</a:t>
            </a:r>
            <a:r>
              <a:rPr lang="en-US" altLang="zh-TW" dirty="0" smtClean="0"/>
              <a:t>( coordination )</a:t>
            </a:r>
          </a:p>
          <a:p>
            <a:pPr lvl="1"/>
            <a:r>
              <a:rPr lang="zh-TW" altLang="en-US" dirty="0" smtClean="0"/>
              <a:t>效率</a:t>
            </a:r>
            <a:r>
              <a:rPr lang="en-US" altLang="zh-TW" dirty="0" smtClean="0"/>
              <a:t>( efficiency )</a:t>
            </a:r>
          </a:p>
          <a:p>
            <a:pPr lvl="1"/>
            <a:r>
              <a:rPr lang="zh-TW" altLang="en-US" dirty="0" smtClean="0"/>
              <a:t>穩定性</a:t>
            </a:r>
            <a:r>
              <a:rPr lang="en-US" altLang="zh-TW" dirty="0" smtClean="0"/>
              <a:t>( stability )</a:t>
            </a:r>
            <a:endParaRPr lang="zh-TW"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A THEORY OF JUESTICE</a:t>
            </a:r>
            <a:endParaRPr lang="zh-TW" altLang="en-US" dirty="0"/>
          </a:p>
        </p:txBody>
      </p:sp>
      <p:sp>
        <p:nvSpPr>
          <p:cNvPr id="3" name="內容版面配置區 2"/>
          <p:cNvSpPr>
            <a:spLocks noGrp="1"/>
          </p:cNvSpPr>
          <p:nvPr>
            <p:ph idx="1"/>
          </p:nvPr>
        </p:nvSpPr>
        <p:spPr/>
        <p:txBody>
          <a:bodyPr/>
          <a:lstStyle/>
          <a:p>
            <a:r>
              <a:rPr lang="zh-TW" altLang="en-US" dirty="0" smtClean="0"/>
              <a:t>無知之幕</a:t>
            </a:r>
            <a:r>
              <a:rPr lang="en-US" altLang="zh-TW" dirty="0" smtClean="0"/>
              <a:t>(veil of ignorance)</a:t>
            </a:r>
          </a:p>
          <a:p>
            <a:pPr lvl="1"/>
            <a:r>
              <a:rPr lang="zh-TW" altLang="en-US" dirty="0" smtClean="0"/>
              <a:t>原初狀態目的在於建立一種公平的程式，從而使達到的每一個同意的原則都將是正義的，也就是試圖通過程式上的正義，達到實質上的正義。</a:t>
            </a:r>
            <a:endParaRPr lang="en-US" altLang="zh-TW" dirty="0" smtClean="0"/>
          </a:p>
          <a:p>
            <a:r>
              <a:rPr lang="zh-TW" altLang="en-US" dirty="0" smtClean="0"/>
              <a:t>純粹程序正義</a:t>
            </a:r>
            <a:r>
              <a:rPr lang="en-US" altLang="zh-TW" dirty="0" smtClean="0"/>
              <a:t>(pure procedural justice)</a:t>
            </a:r>
          </a:p>
          <a:p>
            <a:pPr lvl="1"/>
            <a:r>
              <a:rPr lang="zh-TW" altLang="en-US" dirty="0" smtClean="0"/>
              <a:t>純粹程序正義就是以公平的程序定義結果的公平性，所以它最重要的特點是：必須在實際上被執行。</a:t>
            </a:r>
            <a:endParaRPr lang="zh-TW"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p:cNvSpPr>
            <a:spLocks noGrp="1"/>
          </p:cNvSpPr>
          <p:nvPr>
            <p:ph type="title"/>
          </p:nvPr>
        </p:nvSpPr>
        <p:spPr/>
        <p:txBody>
          <a:bodyPr/>
          <a:lstStyle/>
          <a:p>
            <a:pPr algn="ctr"/>
            <a:r>
              <a:rPr lang="zh-TW" altLang="en-US" dirty="0" smtClean="0"/>
              <a:t>為了一個公平的參考政策</a:t>
            </a:r>
            <a:endParaRPr lang="zh-TW" altLang="en-US" dirty="0"/>
          </a:p>
        </p:txBody>
      </p:sp>
      <p:sp>
        <p:nvSpPr>
          <p:cNvPr id="12" name="文字版面配置區 11"/>
          <p:cNvSpPr>
            <a:spLocks noGrp="1"/>
          </p:cNvSpPr>
          <p:nvPr>
            <p:ph type="body" idx="1"/>
          </p:nvPr>
        </p:nvSpPr>
        <p:spPr/>
        <p:txBody>
          <a:bodyPr>
            <a:normAutofit/>
          </a:bodyPr>
          <a:lstStyle/>
          <a:p>
            <a:r>
              <a:rPr lang="en-US" altLang="zh-TW" sz="4400" dirty="0" smtClean="0"/>
              <a:t>TOWARDS A JUST REFERENCE POLICY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p:cNvSpPr>
            <a:spLocks noGrp="1"/>
          </p:cNvSpPr>
          <p:nvPr>
            <p:ph type="title"/>
          </p:nvPr>
        </p:nvSpPr>
        <p:spPr/>
        <p:txBody>
          <a:bodyPr/>
          <a:lstStyle/>
          <a:p>
            <a:pPr algn="ctr"/>
            <a:r>
              <a:rPr lang="zh-TW" altLang="en-US" dirty="0" smtClean="0"/>
              <a:t>摘要</a:t>
            </a:r>
            <a:endParaRPr lang="zh-TW" altLang="en-US" dirty="0"/>
          </a:p>
        </p:txBody>
      </p:sp>
      <p:sp>
        <p:nvSpPr>
          <p:cNvPr id="12" name="文字版面配置區 11"/>
          <p:cNvSpPr>
            <a:spLocks noGrp="1"/>
          </p:cNvSpPr>
          <p:nvPr>
            <p:ph type="body" idx="1"/>
          </p:nvPr>
        </p:nvSpPr>
        <p:spPr/>
        <p:txBody>
          <a:bodyPr>
            <a:normAutofit/>
          </a:bodyPr>
          <a:lstStyle/>
          <a:p>
            <a:pPr algn="ctr"/>
            <a:r>
              <a:rPr lang="en-US" altLang="zh-TW" sz="4400" dirty="0" smtClean="0"/>
              <a:t>SUMMARY</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TOWARDS A JUST REFERENCE POLICY</a:t>
            </a:r>
          </a:p>
        </p:txBody>
      </p:sp>
      <p:sp>
        <p:nvSpPr>
          <p:cNvPr id="3" name="內容版面配置區 2"/>
          <p:cNvSpPr>
            <a:spLocks noGrp="1"/>
          </p:cNvSpPr>
          <p:nvPr>
            <p:ph idx="1"/>
          </p:nvPr>
        </p:nvSpPr>
        <p:spPr/>
        <p:txBody>
          <a:bodyPr>
            <a:normAutofit/>
          </a:bodyPr>
          <a:lstStyle/>
          <a:p>
            <a:r>
              <a:rPr lang="zh-TW" altLang="en-US" dirty="0" smtClean="0"/>
              <a:t>大學圖書館正在扮演者自給自足的角色，這是任何有秩序的人類社團基本特性</a:t>
            </a:r>
            <a:r>
              <a:rPr lang="en-US" altLang="zh-TW" dirty="0" smtClean="0"/>
              <a:t>(</a:t>
            </a:r>
            <a:r>
              <a:rPr lang="zh-TW" altLang="en-US" dirty="0" smtClean="0"/>
              <a:t>圖書館如果沒有秩序，那就什麼都不是了</a:t>
            </a:r>
            <a:r>
              <a:rPr lang="en-US" altLang="zh-TW" dirty="0" smtClean="0"/>
              <a:t>)</a:t>
            </a:r>
          </a:p>
          <a:p>
            <a:r>
              <a:rPr lang="zh-TW" altLang="en-US" dirty="0" smtClean="0"/>
              <a:t>依據</a:t>
            </a:r>
            <a:r>
              <a:rPr lang="en-US" altLang="zh-TW" dirty="0" smtClean="0"/>
              <a:t>Rawls’</a:t>
            </a:r>
            <a:r>
              <a:rPr lang="zh-TW" altLang="en-US" dirty="0" smtClean="0"/>
              <a:t>術語→</a:t>
            </a:r>
            <a:endParaRPr lang="en-US" altLang="zh-TW" dirty="0" smtClean="0"/>
          </a:p>
          <a:p>
            <a:pPr lvl="1"/>
            <a:r>
              <a:rPr lang="zh-TW" altLang="en-US" dirty="0" smtClean="0"/>
              <a:t>高級大專院教職員及管理人員為”最大優勢”大學一年級、二年級和尚未畢業學生為”最小優勢”</a:t>
            </a:r>
            <a:r>
              <a:rPr lang="en-US" altLang="zh-TW" dirty="0" smtClean="0"/>
              <a:t>(</a:t>
            </a:r>
            <a:r>
              <a:rPr lang="zh-TW" altLang="en-US" dirty="0" smtClean="0"/>
              <a:t>介於兩者極端之間為研究生一年級、二年級和資淺的管理人員</a:t>
            </a:r>
            <a:r>
              <a:rPr lang="en-US" altLang="zh-TW" dirty="0" smtClean="0"/>
              <a:t>)</a:t>
            </a:r>
          </a:p>
          <a:p>
            <a:endParaRPr lang="zh-TW"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TOWARDS A JUST REFERENCE POLICY</a:t>
            </a:r>
            <a:endParaRPr lang="zh-TW" altLang="en-US" dirty="0"/>
          </a:p>
        </p:txBody>
      </p:sp>
      <p:sp>
        <p:nvSpPr>
          <p:cNvPr id="3" name="內容版面配置區 2"/>
          <p:cNvSpPr>
            <a:spLocks noGrp="1"/>
          </p:cNvSpPr>
          <p:nvPr>
            <p:ph idx="1"/>
          </p:nvPr>
        </p:nvSpPr>
        <p:spPr/>
        <p:txBody>
          <a:bodyPr/>
          <a:lstStyle/>
          <a:p>
            <a:r>
              <a:rPr lang="zh-TW" altLang="en-US" dirty="0" smtClean="0"/>
              <a:t>關於兩個公平原則</a:t>
            </a:r>
            <a:endParaRPr lang="en-US" altLang="zh-TW" dirty="0" smtClean="0"/>
          </a:p>
          <a:p>
            <a:pPr lvl="1"/>
            <a:r>
              <a:rPr lang="zh-TW" altLang="en-US" dirty="0" smtClean="0"/>
              <a:t> </a:t>
            </a:r>
            <a:r>
              <a:rPr lang="en-US" altLang="zh-TW" dirty="0" smtClean="0"/>
              <a:t>1.</a:t>
            </a:r>
            <a:r>
              <a:rPr lang="zh-TW" altLang="en-US" dirty="0" smtClean="0"/>
              <a:t>以自由取代接近資訊、請求給予資訊</a:t>
            </a:r>
          </a:p>
          <a:p>
            <a:pPr lvl="1"/>
            <a:r>
              <a:rPr lang="zh-TW" altLang="en-US" dirty="0" smtClean="0"/>
              <a:t> </a:t>
            </a:r>
            <a:r>
              <a:rPr lang="en-US" altLang="zh-TW" dirty="0" smtClean="0"/>
              <a:t>2.</a:t>
            </a:r>
            <a:r>
              <a:rPr lang="zh-TW" altLang="en-US" dirty="0" smtClean="0"/>
              <a:t>以參考服務取代優勢</a:t>
            </a:r>
            <a:endParaRPr lang="en-US" altLang="zh-TW" dirty="0" smtClean="0"/>
          </a:p>
          <a:p>
            <a:pPr lvl="2"/>
            <a:r>
              <a:rPr lang="zh-TW" altLang="en-US" dirty="0" smtClean="0"/>
              <a:t>例：若教授要求增加參考服務，參考館員勢必對未畢業學生的需求的時間相對會減少。但可假設教授的主張，幫助學術研究而增加參考服務是為學校增益，因為他是屬名於這一個母體機構</a:t>
            </a:r>
            <a:endParaRPr lang="en-US" altLang="zh-TW" dirty="0" smtClean="0"/>
          </a:p>
          <a:p>
            <a:pPr lvl="2"/>
            <a:r>
              <a:rPr lang="zh-TW" altLang="en-US" dirty="0" smtClean="0"/>
              <a:t>如果接受這要求→圖書館參考文獻政策為”功利主義”所趨</a:t>
            </a:r>
          </a:p>
          <a:p>
            <a:pPr lvl="2"/>
            <a:endParaRPr lang="zh-TW" altLang="en-US" dirty="0" smtClean="0"/>
          </a:p>
          <a:p>
            <a:endParaRPr lang="en-US" altLang="zh-TW"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TOWARDS A JUST REFERENCE POLICY</a:t>
            </a:r>
            <a:endParaRPr lang="zh-TW" altLang="en-US" dirty="0"/>
          </a:p>
        </p:txBody>
      </p:sp>
      <p:sp>
        <p:nvSpPr>
          <p:cNvPr id="3" name="內容版面配置區 2"/>
          <p:cNvSpPr>
            <a:spLocks noGrp="1"/>
          </p:cNvSpPr>
          <p:nvPr>
            <p:ph idx="1"/>
          </p:nvPr>
        </p:nvSpPr>
        <p:spPr/>
        <p:txBody>
          <a:bodyPr/>
          <a:lstStyle/>
          <a:p>
            <a:r>
              <a:rPr lang="zh-TW" altLang="en-US" dirty="0" smtClean="0"/>
              <a:t>隱憂</a:t>
            </a:r>
            <a:endParaRPr lang="en-US" altLang="zh-TW" dirty="0" smtClean="0"/>
          </a:p>
          <a:p>
            <a:pPr lvl="1"/>
            <a:r>
              <a:rPr lang="zh-TW" altLang="en-US" dirty="0" smtClean="0"/>
              <a:t>將會違背公平原則，參考館員好好想想”如果正面回應教職員的要求，增加參考服務的要求，是不是會減少其他使用者需求的時間</a:t>
            </a:r>
            <a:r>
              <a:rPr lang="en-US" altLang="zh-TW" dirty="0" smtClean="0"/>
              <a:t>?”</a:t>
            </a:r>
          </a:p>
          <a:p>
            <a:pPr lvl="1"/>
            <a:r>
              <a:rPr lang="zh-TW" altLang="en-US" dirty="0" smtClean="0"/>
              <a:t>如果”是肯定的”，那這樣的服務就非常不公平的</a:t>
            </a:r>
          </a:p>
          <a:p>
            <a:pPr lvl="1"/>
            <a:endParaRPr lang="zh-TW"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TOWARDS A JUST REFERENCE POLICY</a:t>
            </a:r>
            <a:endParaRPr lang="zh-TW" altLang="en-US" dirty="0"/>
          </a:p>
        </p:txBody>
      </p:sp>
      <p:sp>
        <p:nvSpPr>
          <p:cNvPr id="3" name="內容版面配置區 2"/>
          <p:cNvSpPr>
            <a:spLocks noGrp="1"/>
          </p:cNvSpPr>
          <p:nvPr>
            <p:ph idx="1"/>
          </p:nvPr>
        </p:nvSpPr>
        <p:spPr/>
        <p:txBody>
          <a:bodyPr>
            <a:normAutofit lnSpcReduction="10000"/>
          </a:bodyPr>
          <a:lstStyle/>
          <a:p>
            <a:r>
              <a:rPr lang="zh-TW" altLang="en-US" dirty="0" smtClean="0"/>
              <a:t>公平的參考服務政策的意義</a:t>
            </a:r>
            <a:endParaRPr lang="en-US" altLang="zh-TW" dirty="0" smtClean="0"/>
          </a:p>
          <a:p>
            <a:pPr lvl="1"/>
            <a:r>
              <a:rPr lang="zh-TW" altLang="en-US" dirty="0" smtClean="0"/>
              <a:t>一個公平的的參考服務政策應相同地保障這些弱勢代表性的圖書館使用者，有均等的的參考服務使用權利</a:t>
            </a:r>
          </a:p>
          <a:p>
            <a:pPr lvl="1"/>
            <a:r>
              <a:rPr lang="zh-TW" altLang="en-US" dirty="0" smtClean="0"/>
              <a:t>問題不在於要如何以最多的服務給最多數的人，相反的是，是要探討如何以最少的服務兼顧到所有的人</a:t>
            </a:r>
          </a:p>
          <a:p>
            <a:pPr lvl="1"/>
            <a:r>
              <a:rPr lang="zh-TW" altLang="en-US" dirty="0" smtClean="0"/>
              <a:t>所以參考服務政策的重點不是在於</a:t>
            </a:r>
            <a:r>
              <a:rPr lang="zh-TW" altLang="en-US" dirty="0" smtClean="0"/>
              <a:t>那些終身職</a:t>
            </a:r>
            <a:r>
              <a:rPr lang="zh-TW" altLang="en-US" dirty="0" smtClean="0"/>
              <a:t>的教職員，而是一年級、二年級的大學生</a:t>
            </a:r>
            <a:r>
              <a:rPr lang="en-US" altLang="zh-TW" dirty="0" smtClean="0"/>
              <a:t>(</a:t>
            </a:r>
            <a:r>
              <a:rPr lang="zh-TW" altLang="en-US" dirty="0" smtClean="0"/>
              <a:t>弱勢代表性圖書館使用者</a:t>
            </a:r>
            <a:r>
              <a:rPr lang="en-US" altLang="zh-TW" dirty="0" smtClean="0"/>
              <a:t>)</a:t>
            </a:r>
          </a:p>
          <a:p>
            <a:pPr lvl="1"/>
            <a:endParaRPr lang="zh-TW"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TOWARDS A JUST REFERENCE POLICY</a:t>
            </a:r>
            <a:endParaRPr lang="zh-TW" altLang="en-US" dirty="0"/>
          </a:p>
        </p:txBody>
      </p:sp>
      <p:sp>
        <p:nvSpPr>
          <p:cNvPr id="3" name="內容版面配置區 2"/>
          <p:cNvSpPr>
            <a:spLocks noGrp="1"/>
          </p:cNvSpPr>
          <p:nvPr>
            <p:ph idx="1"/>
          </p:nvPr>
        </p:nvSpPr>
        <p:spPr/>
        <p:txBody>
          <a:bodyPr/>
          <a:lstStyle/>
          <a:p>
            <a:r>
              <a:rPr lang="zh-TW" altLang="en-US" dirty="0" smtClean="0"/>
              <a:t>所以參考服務政策的意義→應明定每一位使用者都應和其他所有使用者同等擁有完全相同的服務</a:t>
            </a:r>
          </a:p>
          <a:p>
            <a:endParaRPr lang="zh-TW"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TOWARDS A JUST REFERENCE POLICY</a:t>
            </a:r>
            <a:endParaRPr lang="zh-TW" altLang="en-US" dirty="0"/>
          </a:p>
        </p:txBody>
      </p:sp>
      <p:sp>
        <p:nvSpPr>
          <p:cNvPr id="3" name="內容版面配置區 2"/>
          <p:cNvSpPr>
            <a:spLocks noGrp="1"/>
          </p:cNvSpPr>
          <p:nvPr>
            <p:ph idx="1"/>
          </p:nvPr>
        </p:nvSpPr>
        <p:spPr/>
        <p:txBody>
          <a:bodyPr/>
          <a:lstStyle/>
          <a:p>
            <a:r>
              <a:rPr lang="zh-TW" altLang="en-US" dirty="0" smtClean="0"/>
              <a:t>參考館員所面臨的問題</a:t>
            </a:r>
            <a:endParaRPr lang="en-US" altLang="zh-TW" dirty="0" smtClean="0"/>
          </a:p>
          <a:p>
            <a:pPr lvl="1"/>
            <a:r>
              <a:rPr lang="zh-TW" altLang="en-US" dirty="0" smtClean="0"/>
              <a:t>我要如何在兩小時的輪班時間內合理地給予最多的服務</a:t>
            </a:r>
            <a:r>
              <a:rPr lang="en-US" altLang="zh-TW" dirty="0" smtClean="0"/>
              <a:t>?</a:t>
            </a:r>
          </a:p>
          <a:p>
            <a:pPr lvl="1"/>
            <a:r>
              <a:rPr lang="zh-TW" altLang="en-US" dirty="0" smtClean="0"/>
              <a:t>如果以過度的服務回應一個請求</a:t>
            </a:r>
            <a:r>
              <a:rPr lang="en-US" altLang="zh-TW" dirty="0" smtClean="0"/>
              <a:t>(</a:t>
            </a:r>
            <a:r>
              <a:rPr lang="zh-TW" altLang="en-US" dirty="0" smtClean="0"/>
              <a:t>意即當一個教職員需要從這個參考館員獲得更多專注將導致於參考館員不能給予較少優勢的使用者所需的服務</a:t>
            </a:r>
            <a:r>
              <a:rPr lang="en-US" altLang="zh-TW" dirty="0" smtClean="0"/>
              <a:t>)→</a:t>
            </a:r>
            <a:r>
              <a:rPr lang="zh-TW" altLang="en-US" dirty="0" smtClean="0"/>
              <a:t>如果這樣就違反了公平原則</a:t>
            </a:r>
          </a:p>
          <a:p>
            <a:pPr lvl="1"/>
            <a:endParaRPr lang="zh-TW"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TOWARDS A JUST REFERENCE POLICY</a:t>
            </a:r>
            <a:endParaRPr lang="zh-TW" altLang="en-US" dirty="0"/>
          </a:p>
        </p:txBody>
      </p:sp>
      <p:sp>
        <p:nvSpPr>
          <p:cNvPr id="3" name="內容版面配置區 2"/>
          <p:cNvSpPr>
            <a:spLocks noGrp="1"/>
          </p:cNvSpPr>
          <p:nvPr>
            <p:ph idx="1"/>
          </p:nvPr>
        </p:nvSpPr>
        <p:spPr/>
        <p:txBody>
          <a:bodyPr/>
          <a:lstStyle/>
          <a:p>
            <a:r>
              <a:rPr lang="zh-TW" altLang="en-US" dirty="0" smtClean="0"/>
              <a:t>解決方法</a:t>
            </a:r>
            <a:endParaRPr lang="en-US" altLang="zh-TW" dirty="0" smtClean="0"/>
          </a:p>
          <a:p>
            <a:pPr lvl="1"/>
            <a:r>
              <a:rPr lang="zh-TW" altLang="en-US" dirty="0" smtClean="0"/>
              <a:t>參考部門會”建議”需要額外的參考服務的教職員，可以申請書目指導</a:t>
            </a:r>
            <a:r>
              <a:rPr lang="en-US" altLang="zh-TW" dirty="0" smtClean="0"/>
              <a:t>(Bibliographic  Instruction)</a:t>
            </a:r>
            <a:r>
              <a:rPr lang="zh-TW" altLang="en-US" dirty="0" smtClean="0"/>
              <a:t>簡稱</a:t>
            </a:r>
            <a:r>
              <a:rPr lang="en-US" altLang="zh-TW" dirty="0" smtClean="0"/>
              <a:t>(BI)</a:t>
            </a:r>
            <a:r>
              <a:rPr lang="zh-TW" altLang="en-US" dirty="0" smtClean="0"/>
              <a:t>。</a:t>
            </a:r>
          </a:p>
          <a:p>
            <a:pPr lvl="1"/>
            <a:r>
              <a:rPr lang="zh-TW" altLang="en-US" dirty="0" smtClean="0"/>
              <a:t>因此參考館員便能為共同社會中較弱勢需求者提供服務。從而確保在所有使用者之間能維持一個公平均等的資源分配</a:t>
            </a:r>
          </a:p>
          <a:p>
            <a:pPr lvl="1"/>
            <a:endParaRPr lang="zh-TW"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TOWARDS A JUST REFERENCE POLICY</a:t>
            </a:r>
            <a:endParaRPr lang="zh-TW" altLang="en-US" dirty="0"/>
          </a:p>
        </p:txBody>
      </p:sp>
      <p:sp>
        <p:nvSpPr>
          <p:cNvPr id="3" name="內容版面配置區 2"/>
          <p:cNvSpPr>
            <a:spLocks noGrp="1"/>
          </p:cNvSpPr>
          <p:nvPr>
            <p:ph idx="1"/>
          </p:nvPr>
        </p:nvSpPr>
        <p:spPr/>
        <p:txBody>
          <a:bodyPr/>
          <a:lstStyle/>
          <a:p>
            <a:r>
              <a:rPr lang="zh-TW" altLang="en-US" dirty="0" smtClean="0"/>
              <a:t>為了創造一項公正參考政策，參考櫃台</a:t>
            </a:r>
            <a:r>
              <a:rPr lang="en-US" altLang="zh-TW" dirty="0" smtClean="0"/>
              <a:t>(</a:t>
            </a:r>
            <a:r>
              <a:rPr lang="zh-TW" altLang="en-US" dirty="0" smtClean="0"/>
              <a:t>或圖書館管理部門</a:t>
            </a:r>
            <a:r>
              <a:rPr lang="en-US" altLang="zh-TW" dirty="0" smtClean="0"/>
              <a:t>)</a:t>
            </a:r>
            <a:r>
              <a:rPr lang="zh-TW" altLang="en-US" dirty="0" smtClean="0"/>
              <a:t>將必須辨認「具代表性」的讀者。</a:t>
            </a:r>
          </a:p>
          <a:p>
            <a:r>
              <a:rPr lang="zh-TW" altLang="en-US" dirty="0" smtClean="0"/>
              <a:t>負責擬定參考政策的人必須安置他</a:t>
            </a:r>
            <a:r>
              <a:rPr lang="en-US" altLang="zh-TW" dirty="0" smtClean="0"/>
              <a:t>/</a:t>
            </a:r>
            <a:r>
              <a:rPr lang="zh-TW" altLang="en-US" dirty="0" smtClean="0"/>
              <a:t>她自己在「典型的」大學生的「原始位置」以及建構一個符合這個讀者的學術需要的政策。</a:t>
            </a:r>
          </a:p>
          <a:p>
            <a:endParaRPr lang="zh-TW"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TOWARDS A JUST REFERENCE POLICY</a:t>
            </a:r>
            <a:endParaRPr lang="zh-TW" altLang="en-US" dirty="0"/>
          </a:p>
        </p:txBody>
      </p:sp>
      <p:sp>
        <p:nvSpPr>
          <p:cNvPr id="3" name="內容版面配置區 2"/>
          <p:cNvSpPr>
            <a:spLocks noGrp="1"/>
          </p:cNvSpPr>
          <p:nvPr>
            <p:ph idx="1"/>
          </p:nvPr>
        </p:nvSpPr>
        <p:spPr/>
        <p:txBody>
          <a:bodyPr/>
          <a:lstStyle/>
          <a:p>
            <a:r>
              <a:rPr lang="en-US" altLang="zh-TW" dirty="0" smtClean="0"/>
              <a:t>Rawls</a:t>
            </a:r>
            <a:r>
              <a:rPr lang="zh-TW" altLang="en-US" dirty="0" smtClean="0"/>
              <a:t>以最大規則的應用提供了一種解答給這種兩難的困境，說明了參考政策必須在去除了妨礙參考服務而不是最大化的應用的情況寫下。</a:t>
            </a:r>
          </a:p>
          <a:p>
            <a:endParaRPr lang="zh-TW"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TOWARDS A JUST REFERENCE POLICY</a:t>
            </a:r>
            <a:endParaRPr lang="zh-TW" altLang="en-US" dirty="0"/>
          </a:p>
        </p:txBody>
      </p:sp>
      <p:sp>
        <p:nvSpPr>
          <p:cNvPr id="3" name="內容版面配置區 2"/>
          <p:cNvSpPr>
            <a:spLocks noGrp="1"/>
          </p:cNvSpPr>
          <p:nvPr>
            <p:ph idx="1"/>
          </p:nvPr>
        </p:nvSpPr>
        <p:spPr/>
        <p:txBody>
          <a:bodyPr>
            <a:normAutofit/>
          </a:bodyPr>
          <a:lstStyle/>
          <a:p>
            <a:r>
              <a:rPr lang="zh-TW" altLang="en-US" dirty="0" smtClean="0"/>
              <a:t>幾種可解除這個情況的可能性是存在的。</a:t>
            </a:r>
          </a:p>
          <a:p>
            <a:pPr lvl="1"/>
            <a:r>
              <a:rPr lang="zh-TW" altLang="en-US" dirty="0" smtClean="0"/>
              <a:t>許多大學教師要求他們的班級參加圖書館的書目指導計畫和輔導課程。</a:t>
            </a:r>
            <a:endParaRPr lang="en-US" altLang="zh-TW" dirty="0" smtClean="0"/>
          </a:p>
          <a:p>
            <a:pPr lvl="1"/>
            <a:r>
              <a:rPr lang="zh-TW" altLang="en-US" dirty="0" smtClean="0"/>
              <a:t>進一步，多數大學提供「階梯式的」參考服務，換句話說，參考專家有被設置在圖書館某些館藏</a:t>
            </a:r>
            <a:r>
              <a:rPr lang="en-US" altLang="zh-TW" dirty="0" smtClean="0"/>
              <a:t>(</a:t>
            </a:r>
            <a:r>
              <a:rPr lang="zh-TW" altLang="en-US" dirty="0" smtClean="0"/>
              <a:t>即人文學、工程學等等</a:t>
            </a:r>
            <a:r>
              <a:rPr lang="en-US" altLang="zh-TW" dirty="0" smtClean="0"/>
              <a:t>)</a:t>
            </a:r>
            <a:r>
              <a:rPr lang="zh-TW" altLang="en-US" dirty="0" smtClean="0"/>
              <a:t>附近。 </a:t>
            </a:r>
          </a:p>
          <a:p>
            <a:endParaRPr lang="zh-TW"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SUMMARY</a:t>
            </a:r>
            <a:endParaRPr lang="zh-TW" altLang="en-US" dirty="0"/>
          </a:p>
        </p:txBody>
      </p:sp>
      <p:sp>
        <p:nvSpPr>
          <p:cNvPr id="3" name="內容版面配置區 2"/>
          <p:cNvSpPr>
            <a:spLocks noGrp="1"/>
          </p:cNvSpPr>
          <p:nvPr>
            <p:ph idx="1"/>
          </p:nvPr>
        </p:nvSpPr>
        <p:spPr/>
        <p:txBody>
          <a:bodyPr>
            <a:normAutofit/>
          </a:bodyPr>
          <a:lstStyle/>
          <a:p>
            <a:r>
              <a:rPr lang="zh-TW" altLang="en-US" dirty="0" smtClean="0"/>
              <a:t>一個參考政策基本的價值觀使得實際的關心參考館員和原則聲明在合法的</a:t>
            </a:r>
            <a:r>
              <a:rPr lang="zh-TW" altLang="en-US" u="sng" dirty="0" smtClean="0"/>
              <a:t>圖書館權利宣言</a:t>
            </a:r>
            <a:r>
              <a:rPr lang="zh-TW" altLang="en-US" dirty="0" smtClean="0"/>
              <a:t>和</a:t>
            </a:r>
            <a:r>
              <a:rPr lang="zh-TW" altLang="en-US" u="sng" dirty="0" smtClean="0"/>
              <a:t>美國圖書館協會的法規與倫理</a:t>
            </a:r>
            <a:r>
              <a:rPr lang="zh-TW" altLang="en-US" dirty="0" smtClean="0"/>
              <a:t>達到標準。這樣的價值觀是公平的，如同</a:t>
            </a:r>
            <a:r>
              <a:rPr lang="zh-TW" altLang="en-US" u="sng" dirty="0" smtClean="0"/>
              <a:t>約翰羅爾斯公平正義的理論</a:t>
            </a:r>
            <a:r>
              <a:rPr lang="zh-TW" altLang="en-US" dirty="0" smtClean="0"/>
              <a:t>。當允許圖書館員贊成自由使用資訊的理想時，參考政策以羅爾斯的方法在一個人文學術的社群中提供所有成員公平的服務。</a:t>
            </a:r>
          </a:p>
          <a:p>
            <a:endParaRPr lang="zh-TW"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TOWARDS A JUST REFERENCE POLICY</a:t>
            </a:r>
            <a:endParaRPr lang="zh-TW" altLang="en-US" dirty="0"/>
          </a:p>
        </p:txBody>
      </p:sp>
      <p:sp>
        <p:nvSpPr>
          <p:cNvPr id="3" name="內容版面配置區 2"/>
          <p:cNvSpPr>
            <a:spLocks noGrp="1"/>
          </p:cNvSpPr>
          <p:nvPr>
            <p:ph idx="1"/>
          </p:nvPr>
        </p:nvSpPr>
        <p:spPr/>
        <p:txBody>
          <a:bodyPr>
            <a:normAutofit/>
          </a:bodyPr>
          <a:lstStyle/>
          <a:p>
            <a:r>
              <a:rPr lang="zh-TW" altLang="en-US" dirty="0" smtClean="0"/>
              <a:t>符合三個測量標準的參考政策應該滿足圖書館和個別圖書管理員的需要。</a:t>
            </a:r>
            <a:endParaRPr lang="en-US" altLang="zh-TW" dirty="0" smtClean="0"/>
          </a:p>
          <a:p>
            <a:r>
              <a:rPr lang="zh-TW" altLang="en-US" dirty="0" smtClean="0"/>
              <a:t>這參考政策說明前述符合這三個標準衡量：</a:t>
            </a:r>
          </a:p>
          <a:p>
            <a:pPr lvl="1"/>
            <a:r>
              <a:rPr lang="zh-TW" altLang="en-US" dirty="0" smtClean="0"/>
              <a:t>協調</a:t>
            </a:r>
            <a:r>
              <a:rPr lang="en-US" altLang="zh-TW" dirty="0" smtClean="0"/>
              <a:t>[coordination](</a:t>
            </a:r>
            <a:r>
              <a:rPr lang="zh-TW" altLang="en-US" dirty="0" smtClean="0"/>
              <a:t>負責圖書館與個別圖書館的協調，也使讀者能夠滿足期望。</a:t>
            </a:r>
            <a:r>
              <a:rPr lang="en-US" altLang="zh-TW" dirty="0" smtClean="0"/>
              <a:t>)</a:t>
            </a:r>
          </a:p>
          <a:p>
            <a:pPr lvl="1"/>
            <a:r>
              <a:rPr lang="zh-TW" altLang="en-US" dirty="0" smtClean="0"/>
              <a:t>效率</a:t>
            </a:r>
            <a:r>
              <a:rPr lang="en-US" altLang="zh-TW" dirty="0" smtClean="0"/>
              <a:t>[efficiency](</a:t>
            </a:r>
            <a:r>
              <a:rPr lang="zh-TW" altLang="en-US" dirty="0" smtClean="0"/>
              <a:t>這政策本身遵守正義原則。</a:t>
            </a:r>
            <a:r>
              <a:rPr lang="en-US" altLang="zh-TW" dirty="0" smtClean="0"/>
              <a:t>)</a:t>
            </a:r>
            <a:endParaRPr lang="zh-TW" altLang="en-US" dirty="0" smtClean="0"/>
          </a:p>
          <a:p>
            <a:pPr lvl="1"/>
            <a:r>
              <a:rPr lang="zh-TW" altLang="en-US" dirty="0" smtClean="0"/>
              <a:t>穩定</a:t>
            </a:r>
            <a:r>
              <a:rPr lang="en-US" altLang="zh-TW" dirty="0" smtClean="0"/>
              <a:t>[stability](</a:t>
            </a:r>
            <a:r>
              <a:rPr lang="zh-TW" altLang="en-US" dirty="0" smtClean="0"/>
              <a:t>客觀遵守規定，通過計劃的書目利用指導。</a:t>
            </a:r>
            <a:r>
              <a:rPr lang="en-US" altLang="zh-TW" dirty="0" smtClean="0"/>
              <a:t>)</a:t>
            </a:r>
          </a:p>
          <a:p>
            <a:endParaRPr lang="zh-TW" altLang="en-US"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TOWARDS A JUST REFERENCE POLICY</a:t>
            </a:r>
            <a:endParaRPr lang="zh-TW" altLang="en-US" dirty="0"/>
          </a:p>
        </p:txBody>
      </p:sp>
      <p:sp>
        <p:nvSpPr>
          <p:cNvPr id="3" name="內容版面配置區 2"/>
          <p:cNvSpPr>
            <a:spLocks noGrp="1"/>
          </p:cNvSpPr>
          <p:nvPr>
            <p:ph idx="1"/>
          </p:nvPr>
        </p:nvSpPr>
        <p:spPr/>
        <p:txBody>
          <a:bodyPr/>
          <a:lstStyle/>
          <a:p>
            <a:r>
              <a:rPr lang="zh-TW" altLang="en-US" dirty="0" smtClean="0"/>
              <a:t>這樣參考政策提供了進一步的支持倫理法規和圖書館權利宣言的好處。</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p:cNvSpPr>
            <a:spLocks noGrp="1"/>
          </p:cNvSpPr>
          <p:nvPr>
            <p:ph type="title"/>
          </p:nvPr>
        </p:nvSpPr>
        <p:spPr/>
        <p:txBody>
          <a:bodyPr/>
          <a:lstStyle/>
          <a:p>
            <a:pPr algn="ctr"/>
            <a:r>
              <a:rPr lang="zh-TW" altLang="en-US" dirty="0" smtClean="0"/>
              <a:t>結論</a:t>
            </a:r>
            <a:endParaRPr lang="zh-TW" altLang="en-US" dirty="0"/>
          </a:p>
        </p:txBody>
      </p:sp>
      <p:sp>
        <p:nvSpPr>
          <p:cNvPr id="12" name="文字版面配置區 11"/>
          <p:cNvSpPr>
            <a:spLocks noGrp="1"/>
          </p:cNvSpPr>
          <p:nvPr>
            <p:ph type="body" idx="1"/>
          </p:nvPr>
        </p:nvSpPr>
        <p:spPr/>
        <p:txBody>
          <a:bodyPr>
            <a:normAutofit/>
          </a:bodyPr>
          <a:lstStyle/>
          <a:p>
            <a:pPr algn="ctr"/>
            <a:r>
              <a:rPr lang="en-US" altLang="zh-TW" sz="4400" dirty="0" smtClean="0"/>
              <a:t>CONCLUSION</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CONCLUSION</a:t>
            </a:r>
            <a:endParaRPr lang="zh-TW" altLang="en-US" dirty="0"/>
          </a:p>
        </p:txBody>
      </p:sp>
      <p:sp>
        <p:nvSpPr>
          <p:cNvPr id="3" name="內容版面配置區 2"/>
          <p:cNvSpPr>
            <a:spLocks noGrp="1"/>
          </p:cNvSpPr>
          <p:nvPr>
            <p:ph idx="1"/>
          </p:nvPr>
        </p:nvSpPr>
        <p:spPr/>
        <p:txBody>
          <a:bodyPr>
            <a:normAutofit fontScale="92500" lnSpcReduction="10000"/>
          </a:bodyPr>
          <a:lstStyle/>
          <a:p>
            <a:r>
              <a:rPr lang="zh-TW" altLang="en-US" dirty="0" smtClean="0"/>
              <a:t> </a:t>
            </a:r>
            <a:r>
              <a:rPr lang="en-US" altLang="zh-TW" dirty="0" smtClean="0"/>
              <a:t>John Rawls</a:t>
            </a:r>
            <a:r>
              <a:rPr lang="zh-TW" altLang="en-US" dirty="0" smtClean="0"/>
              <a:t>的正義理論</a:t>
            </a:r>
            <a:r>
              <a:rPr lang="en-US" altLang="zh-TW" dirty="0" smtClean="0"/>
              <a:t>(A Theory of Justice)</a:t>
            </a:r>
            <a:r>
              <a:rPr lang="zh-TW" altLang="en-US" dirty="0" smtClean="0"/>
              <a:t>對學術參考政策應用，能確保對所有使用者的參考服務做有效的分配。一個學術參考政策應該確認代表</a:t>
            </a:r>
            <a:r>
              <a:rPr lang="zh-TW" altLang="en-US" dirty="0" smtClean="0"/>
              <a:t>的使用者 </a:t>
            </a:r>
            <a:r>
              <a:rPr lang="en-US" altLang="zh-TW" dirty="0" smtClean="0"/>
              <a:t>(</a:t>
            </a:r>
            <a:r>
              <a:rPr lang="en-US" altLang="zh-TW" dirty="0" smtClean="0"/>
              <a:t>representative patron)</a:t>
            </a:r>
            <a:r>
              <a:rPr lang="zh-TW" altLang="en-US" dirty="0" smtClean="0"/>
              <a:t>以此為服務的方向。</a:t>
            </a:r>
            <a:endParaRPr lang="en-US" altLang="zh-TW" dirty="0" smtClean="0"/>
          </a:p>
          <a:p>
            <a:r>
              <a:rPr lang="zh-TW" altLang="en-US" dirty="0" smtClean="0"/>
              <a:t>大部分的大學，</a:t>
            </a:r>
            <a:r>
              <a:rPr lang="zh-TW" altLang="en-US" dirty="0" smtClean="0"/>
              <a:t>這些使用者大多</a:t>
            </a:r>
            <a:r>
              <a:rPr lang="zh-TW" altLang="en-US" dirty="0" smtClean="0"/>
              <a:t>是研究生或大三、大二的學生，這個政策確認了各種</a:t>
            </a:r>
            <a:r>
              <a:rPr lang="zh-TW" altLang="en-US" dirty="0" smtClean="0"/>
              <a:t>的使用者有</a:t>
            </a:r>
            <a:r>
              <a:rPr lang="zh-TW" altLang="en-US" dirty="0" smtClean="0"/>
              <a:t>不同的參考需求。為了支持這個原理，廣泛的教學方案提供新生和有兩年經驗者使用參考服務，防止畢業生及全體師生壟斷參考服務。</a:t>
            </a:r>
          </a:p>
          <a:p>
            <a:endParaRPr lang="zh-TW" alt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CONCLUSION</a:t>
            </a:r>
            <a:endParaRPr lang="zh-TW" altLang="en-US" dirty="0"/>
          </a:p>
        </p:txBody>
      </p:sp>
      <p:sp>
        <p:nvSpPr>
          <p:cNvPr id="3" name="內容版面配置區 2"/>
          <p:cNvSpPr>
            <a:spLocks noGrp="1"/>
          </p:cNvSpPr>
          <p:nvPr>
            <p:ph idx="1"/>
          </p:nvPr>
        </p:nvSpPr>
        <p:spPr>
          <a:xfrm>
            <a:off x="457200" y="1600200"/>
            <a:ext cx="8229600" cy="4853136"/>
          </a:xfrm>
        </p:spPr>
        <p:txBody>
          <a:bodyPr>
            <a:normAutofit lnSpcReduction="10000"/>
          </a:bodyPr>
          <a:lstStyle/>
          <a:p>
            <a:r>
              <a:rPr lang="zh-TW" altLang="en-US" dirty="0" smtClean="0"/>
              <a:t>一個參考政策根據公平保障所有使用者的自由使用，設立參考櫃台提供諮詢導覽，因此提供正確的資訊來彌補美國圖書館協會法規與倫理</a:t>
            </a:r>
            <a:r>
              <a:rPr lang="en-US" altLang="zh-TW" dirty="0" smtClean="0"/>
              <a:t>(ALA Code of Ethics)</a:t>
            </a:r>
            <a:r>
              <a:rPr lang="zh-TW" altLang="en-US" dirty="0" smtClean="0"/>
              <a:t>的缺點。</a:t>
            </a:r>
            <a:endParaRPr lang="en-US" altLang="zh-TW" dirty="0" smtClean="0"/>
          </a:p>
          <a:p>
            <a:r>
              <a:rPr lang="zh-TW" altLang="en-US" dirty="0" smtClean="0"/>
              <a:t>一個參考政策根據</a:t>
            </a:r>
            <a:r>
              <a:rPr lang="en-US" altLang="zh-TW" dirty="0" smtClean="0"/>
              <a:t>John Rawls</a:t>
            </a:r>
            <a:r>
              <a:rPr lang="zh-TW" altLang="en-US" dirty="0" smtClean="0"/>
              <a:t>的觀點而來，不只提供對圖書館權利宣言</a:t>
            </a:r>
            <a:r>
              <a:rPr lang="en-US" altLang="zh-TW" dirty="0" smtClean="0"/>
              <a:t>(Library Bill of Rights)</a:t>
            </a:r>
            <a:r>
              <a:rPr lang="zh-TW" altLang="en-US" dirty="0" smtClean="0"/>
              <a:t>的支持，也為圖書館參考櫃台提供了實際的導覽服務。如此的參考政策應該跟現行的美國圖書館協會法規與倫理</a:t>
            </a:r>
            <a:r>
              <a:rPr lang="en-US" altLang="zh-TW" dirty="0" smtClean="0"/>
              <a:t>(ALA Code of Ethics)</a:t>
            </a:r>
            <a:r>
              <a:rPr lang="zh-TW" altLang="en-US" dirty="0" smtClean="0"/>
              <a:t>的改革需求一致。</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p:cNvSpPr>
            <a:spLocks noGrp="1"/>
          </p:cNvSpPr>
          <p:nvPr>
            <p:ph type="title"/>
          </p:nvPr>
        </p:nvSpPr>
        <p:spPr/>
        <p:txBody>
          <a:bodyPr/>
          <a:lstStyle/>
          <a:p>
            <a:pPr algn="ctr"/>
            <a:r>
              <a:rPr lang="zh-TW" altLang="en-US" dirty="0" smtClean="0"/>
              <a:t>參考資源</a:t>
            </a:r>
            <a:endParaRPr lang="zh-TW" altLang="en-US" dirty="0"/>
          </a:p>
        </p:txBody>
      </p:sp>
      <p:sp>
        <p:nvSpPr>
          <p:cNvPr id="12" name="文字版面配置區 11"/>
          <p:cNvSpPr>
            <a:spLocks noGrp="1"/>
          </p:cNvSpPr>
          <p:nvPr>
            <p:ph type="body" idx="1"/>
          </p:nvPr>
        </p:nvSpPr>
        <p:spPr/>
        <p:txBody>
          <a:bodyPr>
            <a:normAutofit/>
          </a:bodyPr>
          <a:lstStyle/>
          <a:p>
            <a:pPr algn="ctr"/>
            <a:r>
              <a:rPr lang="en-US" altLang="zh-TW" sz="4400" dirty="0" smtClean="0"/>
              <a:t>REFERENCES</a:t>
            </a:r>
            <a:endParaRPr lang="zh-TW" altLang="en-US" sz="44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REFERENCES</a:t>
            </a:r>
            <a:endParaRPr lang="zh-TW" altLang="en-US" dirty="0"/>
          </a:p>
        </p:txBody>
      </p:sp>
      <p:sp>
        <p:nvSpPr>
          <p:cNvPr id="3" name="內容版面配置區 2"/>
          <p:cNvSpPr>
            <a:spLocks noGrp="1"/>
          </p:cNvSpPr>
          <p:nvPr>
            <p:ph idx="1"/>
          </p:nvPr>
        </p:nvSpPr>
        <p:spPr/>
        <p:txBody>
          <a:bodyPr/>
          <a:lstStyle/>
          <a:p>
            <a:endParaRPr lang="zh-TW"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SUMMARY</a:t>
            </a:r>
            <a:endParaRPr lang="zh-TW" altLang="en-US" dirty="0"/>
          </a:p>
        </p:txBody>
      </p:sp>
      <p:sp>
        <p:nvSpPr>
          <p:cNvPr id="3" name="內容版面配置區 2"/>
          <p:cNvSpPr>
            <a:spLocks noGrp="1"/>
          </p:cNvSpPr>
          <p:nvPr>
            <p:ph idx="1"/>
          </p:nvPr>
        </p:nvSpPr>
        <p:spPr/>
        <p:txBody>
          <a:bodyPr/>
          <a:lstStyle/>
          <a:p>
            <a:r>
              <a:rPr lang="en-US" altLang="zh-TW" dirty="0" smtClean="0"/>
              <a:t>Library Bill of Rights</a:t>
            </a:r>
          </a:p>
          <a:p>
            <a:pPr lvl="1"/>
            <a:r>
              <a:rPr lang="zh-TW" altLang="en-US" dirty="0" smtClean="0"/>
              <a:t>圖書館權利宣言</a:t>
            </a:r>
            <a:endParaRPr lang="en-US" altLang="zh-TW" dirty="0" smtClean="0"/>
          </a:p>
          <a:p>
            <a:r>
              <a:rPr lang="en-US" altLang="zh-TW" dirty="0" smtClean="0"/>
              <a:t>ALA Code of Ethics</a:t>
            </a:r>
          </a:p>
          <a:p>
            <a:pPr lvl="1"/>
            <a:r>
              <a:rPr lang="zh-TW" altLang="en-US" dirty="0" smtClean="0"/>
              <a:t>美國圖書館協會的法規與倫理</a:t>
            </a:r>
            <a:endParaRPr lang="en-US" altLang="zh-TW" dirty="0" smtClean="0"/>
          </a:p>
          <a:p>
            <a:r>
              <a:rPr lang="en-US" altLang="zh-TW" dirty="0" smtClean="0"/>
              <a:t>John Rawls in A Theory of Justice</a:t>
            </a:r>
          </a:p>
          <a:p>
            <a:pPr lvl="1"/>
            <a:r>
              <a:rPr lang="zh-TW" altLang="en-US" dirty="0" smtClean="0"/>
              <a:t>約翰羅爾斯公平正義的理論</a:t>
            </a:r>
            <a:endParaRPr lang="en-US" altLang="zh-TW" dirty="0" smtClean="0"/>
          </a:p>
          <a:p>
            <a:pPr lvl="1"/>
            <a:endParaRPr lang="zh-TW"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p:cNvSpPr>
            <a:spLocks noGrp="1"/>
          </p:cNvSpPr>
          <p:nvPr>
            <p:ph type="title"/>
          </p:nvPr>
        </p:nvSpPr>
        <p:spPr/>
        <p:txBody>
          <a:bodyPr/>
          <a:lstStyle/>
          <a:p>
            <a:pPr algn="ctr"/>
            <a:r>
              <a:rPr lang="zh-TW" altLang="en-US" dirty="0" smtClean="0"/>
              <a:t>序言</a:t>
            </a:r>
            <a:endParaRPr lang="zh-TW" altLang="en-US" dirty="0"/>
          </a:p>
        </p:txBody>
      </p:sp>
      <p:sp>
        <p:nvSpPr>
          <p:cNvPr id="12" name="文字版面配置區 11"/>
          <p:cNvSpPr>
            <a:spLocks noGrp="1"/>
          </p:cNvSpPr>
          <p:nvPr>
            <p:ph type="body" idx="1"/>
          </p:nvPr>
        </p:nvSpPr>
        <p:spPr/>
        <p:txBody>
          <a:bodyPr>
            <a:normAutofit/>
          </a:bodyPr>
          <a:lstStyle/>
          <a:p>
            <a:pPr algn="ctr"/>
            <a:r>
              <a:rPr lang="en-US" altLang="zh-TW" sz="4400" dirty="0" smtClean="0"/>
              <a:t>INTRODUCTION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INTRODUCTION</a:t>
            </a:r>
            <a:endParaRPr lang="zh-TW" altLang="en-US" dirty="0"/>
          </a:p>
        </p:txBody>
      </p:sp>
      <p:sp>
        <p:nvSpPr>
          <p:cNvPr id="3" name="內容版面配置區 2"/>
          <p:cNvSpPr>
            <a:spLocks noGrp="1"/>
          </p:cNvSpPr>
          <p:nvPr>
            <p:ph idx="1"/>
          </p:nvPr>
        </p:nvSpPr>
        <p:spPr/>
        <p:txBody>
          <a:bodyPr>
            <a:normAutofit/>
          </a:bodyPr>
          <a:lstStyle/>
          <a:p>
            <a:r>
              <a:rPr lang="zh-TW" altLang="en-US" dirty="0" smtClean="0"/>
              <a:t>關於參考工作，</a:t>
            </a:r>
            <a:r>
              <a:rPr lang="en-US" altLang="zh-TW" dirty="0" smtClean="0"/>
              <a:t>Robert Hauptman</a:t>
            </a:r>
            <a:r>
              <a:rPr lang="zh-TW" altLang="en-US" dirty="0" smtClean="0"/>
              <a:t>相信倫理是最好的時機</a:t>
            </a:r>
            <a:r>
              <a:rPr lang="en-US" altLang="zh-TW" dirty="0" smtClean="0"/>
              <a:t>(of the greatest moment)</a:t>
            </a:r>
            <a:r>
              <a:rPr lang="zh-TW" altLang="en-US" dirty="0" smtClean="0"/>
              <a:t>，因為在參考櫃檯，有著自己想法的圖書館員常常和大眾的想法有衝突。儘管察覺到倫理對參考工作的重要性，圖書館文獻</a:t>
            </a:r>
            <a:r>
              <a:rPr lang="en-US" altLang="zh-TW" dirty="0" smtClean="0"/>
              <a:t>(Library Literature)</a:t>
            </a:r>
            <a:r>
              <a:rPr lang="zh-TW" altLang="en-US" dirty="0" smtClean="0"/>
              <a:t>不會把”倫理”編入，就像副標題不會編入主標題參考服務</a:t>
            </a:r>
            <a:r>
              <a:rPr lang="en-US" altLang="zh-TW" dirty="0" smtClean="0"/>
              <a:t>(Reference services)</a:t>
            </a:r>
            <a:r>
              <a:rPr lang="zh-TW" altLang="en-US" dirty="0" smtClean="0"/>
              <a:t>一樣。</a:t>
            </a:r>
            <a:endParaRPr lang="zh-TW"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a:t>
            </a:r>
            <a:endParaRPr lang="zh-TW" altLang="en-US" dirty="0"/>
          </a:p>
        </p:txBody>
      </p:sp>
      <p:sp>
        <p:nvSpPr>
          <p:cNvPr id="3" name="內容版面配置區 2"/>
          <p:cNvSpPr>
            <a:spLocks noGrp="1"/>
          </p:cNvSpPr>
          <p:nvPr>
            <p:ph idx="1"/>
          </p:nvPr>
        </p:nvSpPr>
        <p:spPr/>
        <p:txBody>
          <a:bodyPr/>
          <a:lstStyle/>
          <a:p>
            <a:r>
              <a:rPr lang="zh-TW" altLang="en-US" dirty="0" smtClean="0"/>
              <a:t>在</a:t>
            </a:r>
            <a:r>
              <a:rPr lang="en-US" altLang="zh-TW" dirty="0" smtClean="0"/>
              <a:t>1990</a:t>
            </a:r>
            <a:r>
              <a:rPr lang="zh-TW" altLang="en-US" dirty="0" smtClean="0"/>
              <a:t>年到</a:t>
            </a:r>
            <a:r>
              <a:rPr lang="en-US" altLang="zh-TW" dirty="0" smtClean="0"/>
              <a:t>1992</a:t>
            </a:r>
            <a:r>
              <a:rPr lang="zh-TW" altLang="en-US" dirty="0" smtClean="0"/>
              <a:t>年這段期間，只有六篇文章有關於參考倫理的被編入圖書館文獻</a:t>
            </a:r>
            <a:r>
              <a:rPr lang="en-US" altLang="zh-TW" dirty="0" smtClean="0"/>
              <a:t>(Library Literature)</a:t>
            </a:r>
            <a:r>
              <a:rPr lang="zh-TW" altLang="en-US" dirty="0" smtClean="0"/>
              <a:t>索引。然而在自然的學術環境中，沒有任何一篇文章，很直接的被編入在參考倫理中。關於理智自由，很多文章被編入</a:t>
            </a:r>
            <a:r>
              <a:rPr lang="zh-TW" altLang="en-US" dirty="0" smtClean="0"/>
              <a:t>索引</a:t>
            </a:r>
            <a:r>
              <a:rPr lang="zh-TW" altLang="en-US" dirty="0" smtClean="0"/>
              <a:t>到</a:t>
            </a:r>
            <a:r>
              <a:rPr lang="zh-TW" altLang="en-US" dirty="0" smtClean="0"/>
              <a:t>有關</a:t>
            </a:r>
            <a:r>
              <a:rPr lang="zh-TW" altLang="en-US" dirty="0" smtClean="0"/>
              <a:t>倫理</a:t>
            </a:r>
            <a:r>
              <a:rPr lang="en-US" altLang="zh-TW" dirty="0" smtClean="0"/>
              <a:t>(ethics)</a:t>
            </a:r>
            <a:r>
              <a:rPr lang="zh-TW" altLang="en-US" dirty="0" smtClean="0"/>
              <a:t>的議題上。</a:t>
            </a:r>
          </a:p>
          <a:p>
            <a:endParaRPr lang="zh-TW"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a:t>
            </a:r>
            <a:endParaRPr lang="zh-TW" altLang="en-US" dirty="0"/>
          </a:p>
        </p:txBody>
      </p:sp>
      <p:sp>
        <p:nvSpPr>
          <p:cNvPr id="3" name="內容版面配置區 2"/>
          <p:cNvSpPr>
            <a:spLocks noGrp="1"/>
          </p:cNvSpPr>
          <p:nvPr>
            <p:ph idx="1"/>
          </p:nvPr>
        </p:nvSpPr>
        <p:spPr/>
        <p:txBody>
          <a:bodyPr/>
          <a:lstStyle/>
          <a:p>
            <a:r>
              <a:rPr lang="zh-TW" altLang="en-US" dirty="0" smtClean="0"/>
              <a:t>參考工作在現今的大學，是獨一無二倫理挑戰。這是很老套的，或許說是參考需要很多根據他們自己學術地位</a:t>
            </a:r>
            <a:r>
              <a:rPr lang="zh-TW" altLang="en-US" dirty="0" smtClean="0"/>
              <a:t>的使用者。</a:t>
            </a:r>
            <a:r>
              <a:rPr lang="zh-TW" altLang="en-US" dirty="0" smtClean="0"/>
              <a:t>少數的人會爭論較年長者會比新鮮人或具有兩年經驗的人，需要更多不同層次的參考服務</a:t>
            </a:r>
            <a:r>
              <a:rPr lang="en-US" altLang="zh-TW" dirty="0" smtClean="0"/>
              <a:t>(</a:t>
            </a:r>
            <a:r>
              <a:rPr lang="zh-TW" altLang="en-US" dirty="0" smtClean="0"/>
              <a:t>不只是在物質的追求上，以及教學的形式上</a:t>
            </a:r>
            <a:r>
              <a:rPr lang="en-US" altLang="zh-TW" dirty="0" smtClean="0"/>
              <a:t>)</a:t>
            </a:r>
            <a:r>
              <a:rPr lang="zh-TW" altLang="en-US" dirty="0" smtClean="0"/>
              <a:t>。一個大學圖書館的參考政策上，應該要為多種的參考服務負責，提供給所有使用者，最小及最基本的核心服務。</a:t>
            </a:r>
            <a:endParaRPr lang="zh-TW" alt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Dragon">
  <a:themeElements>
    <a:clrScheme name="Dragon">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Dragon">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ragon">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Dragon</Template>
  <TotalTime>180</TotalTime>
  <Words>2540</Words>
  <Application>Microsoft Office PowerPoint</Application>
  <PresentationFormat>如螢幕大小 (4:3)</PresentationFormat>
  <Paragraphs>157</Paragraphs>
  <Slides>46</Slides>
  <Notes>0</Notes>
  <HiddenSlides>0</HiddenSlides>
  <MMClips>0</MMClips>
  <ScaleCrop>false</ScaleCrop>
  <HeadingPairs>
    <vt:vector size="4" baseType="variant">
      <vt:variant>
        <vt:lpstr>佈景主題</vt:lpstr>
      </vt:variant>
      <vt:variant>
        <vt:i4>1</vt:i4>
      </vt:variant>
      <vt:variant>
        <vt:lpstr>投影片標題</vt:lpstr>
      </vt:variant>
      <vt:variant>
        <vt:i4>46</vt:i4>
      </vt:variant>
    </vt:vector>
  </HeadingPairs>
  <TitlesOfParts>
    <vt:vector size="47" baseType="lpstr">
      <vt:lpstr>Dragon</vt:lpstr>
      <vt:lpstr>人文學資源 </vt:lpstr>
      <vt:lpstr>Outline</vt:lpstr>
      <vt:lpstr>摘要</vt:lpstr>
      <vt:lpstr>SUMMARY</vt:lpstr>
      <vt:lpstr>SUMMARY</vt:lpstr>
      <vt:lpstr>序言</vt:lpstr>
      <vt:lpstr>INTRODUCTION</vt:lpstr>
      <vt:lpstr>INTRODUCTION</vt:lpstr>
      <vt:lpstr>INTRODUCTION</vt:lpstr>
      <vt:lpstr>INTRODUCTION</vt:lpstr>
      <vt:lpstr>INTRODUCTION</vt:lpstr>
      <vt:lpstr>專業的法規和大學的參考館員</vt:lpstr>
      <vt:lpstr>PROFESSIONAL CODES AND THE ACADEMIC REFERENCE LIBRARIAN</vt:lpstr>
      <vt:lpstr>PROFESSIONAL CODES AND THE ACADEMIC REFERENCE LIBRARIAN</vt:lpstr>
      <vt:lpstr>PROFESSIONAL CODES AND THE ACADEMIC REFERENCE LIBRARIAN</vt:lpstr>
      <vt:lpstr>PROFESSIONAL CODES AND THE ACADEMIC REFERENCE LIBRARIAN</vt:lpstr>
      <vt:lpstr>PROFESSIONAL CODES AND THE ACADEMIC REFERENCE LIBRARIAN</vt:lpstr>
      <vt:lpstr>「參考政策」所需具備的價值觀</vt:lpstr>
      <vt:lpstr>THE NEED FOR A VALUE-BASED REFERENCE POLICY</vt:lpstr>
      <vt:lpstr>THE NEED FOR A VALUE-BASED REFERENCE POLICY</vt:lpstr>
      <vt:lpstr>THE NEED FOR A VALUE-BASED REFERENCE POLICY</vt:lpstr>
      <vt:lpstr>正義論</vt:lpstr>
      <vt:lpstr>A THEORY OF JUESTICE</vt:lpstr>
      <vt:lpstr>A THEORY OF JUESTICE</vt:lpstr>
      <vt:lpstr>A THEORY OF JUESTICE</vt:lpstr>
      <vt:lpstr>A THEORY OF JUESTICE</vt:lpstr>
      <vt:lpstr>A THEORY OF JUESTICE</vt:lpstr>
      <vt:lpstr>A THEORY OF JUESTICE</vt:lpstr>
      <vt:lpstr>為了一個公平的參考政策</vt:lpstr>
      <vt:lpstr>TOWARDS A JUST REFERENCE POLICY</vt:lpstr>
      <vt:lpstr>TOWARDS A JUST REFERENCE POLICY</vt:lpstr>
      <vt:lpstr>TOWARDS A JUST REFERENCE POLICY</vt:lpstr>
      <vt:lpstr>TOWARDS A JUST REFERENCE POLICY</vt:lpstr>
      <vt:lpstr>TOWARDS A JUST REFERENCE POLICY</vt:lpstr>
      <vt:lpstr>TOWARDS A JUST REFERENCE POLICY</vt:lpstr>
      <vt:lpstr>TOWARDS A JUST REFERENCE POLICY</vt:lpstr>
      <vt:lpstr>TOWARDS A JUST REFERENCE POLICY</vt:lpstr>
      <vt:lpstr>TOWARDS A JUST REFERENCE POLICY</vt:lpstr>
      <vt:lpstr>TOWARDS A JUST REFERENCE POLICY</vt:lpstr>
      <vt:lpstr>TOWARDS A JUST REFERENCE POLICY</vt:lpstr>
      <vt:lpstr>TOWARDS A JUST REFERENCE POLICY</vt:lpstr>
      <vt:lpstr>結論</vt:lpstr>
      <vt:lpstr>CONCLUSION</vt:lpstr>
      <vt:lpstr>CONCLUSION</vt:lpstr>
      <vt:lpstr>參考資源</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user</dc:creator>
  <cp:lastModifiedBy>simon</cp:lastModifiedBy>
  <cp:revision>26</cp:revision>
  <dcterms:created xsi:type="dcterms:W3CDTF">2010-10-18T15:50:53Z</dcterms:created>
  <dcterms:modified xsi:type="dcterms:W3CDTF">2010-10-25T16:42:48Z</dcterms:modified>
</cp:coreProperties>
</file>