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94" r:id="rId5"/>
    <p:sldId id="295" r:id="rId6"/>
    <p:sldId id="296" r:id="rId7"/>
    <p:sldId id="297" r:id="rId8"/>
    <p:sldId id="298" r:id="rId9"/>
    <p:sldId id="299" r:id="rId10"/>
    <p:sldId id="300" r:id="rId11"/>
    <p:sldId id="312" r:id="rId12"/>
    <p:sldId id="313" r:id="rId13"/>
    <p:sldId id="314" r:id="rId14"/>
    <p:sldId id="315" r:id="rId15"/>
    <p:sldId id="327" r:id="rId16"/>
    <p:sldId id="259"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333" r:id="rId31"/>
    <p:sldId id="316" r:id="rId32"/>
    <p:sldId id="317" r:id="rId33"/>
    <p:sldId id="318" r:id="rId34"/>
    <p:sldId id="319" r:id="rId35"/>
    <p:sldId id="320" r:id="rId36"/>
    <p:sldId id="321" r:id="rId37"/>
    <p:sldId id="322" r:id="rId38"/>
    <p:sldId id="323" r:id="rId39"/>
    <p:sldId id="324" r:id="rId40"/>
    <p:sldId id="325" r:id="rId41"/>
    <p:sldId id="326" r:id="rId42"/>
    <p:sldId id="334" r:id="rId43"/>
    <p:sldId id="335" r:id="rId44"/>
    <p:sldId id="336" r:id="rId45"/>
    <p:sldId id="337" r:id="rId46"/>
    <p:sldId id="338" r:id="rId47"/>
    <p:sldId id="339" r:id="rId48"/>
    <p:sldId id="340" r:id="rId49"/>
    <p:sldId id="328" r:id="rId50"/>
    <p:sldId id="262" r:id="rId51"/>
    <p:sldId id="263" r:id="rId52"/>
    <p:sldId id="264" r:id="rId53"/>
    <p:sldId id="265" r:id="rId54"/>
    <p:sldId id="266" r:id="rId55"/>
    <p:sldId id="267" r:id="rId56"/>
    <p:sldId id="268" r:id="rId57"/>
    <p:sldId id="269" r:id="rId58"/>
    <p:sldId id="270" r:id="rId59"/>
    <p:sldId id="271" r:id="rId60"/>
    <p:sldId id="272" r:id="rId61"/>
    <p:sldId id="273" r:id="rId62"/>
    <p:sldId id="274" r:id="rId63"/>
    <p:sldId id="275" r:id="rId64"/>
    <p:sldId id="276" r:id="rId65"/>
    <p:sldId id="277" r:id="rId66"/>
    <p:sldId id="329" r:id="rId67"/>
    <p:sldId id="331" r:id="rId68"/>
    <p:sldId id="332" r:id="rId69"/>
    <p:sldId id="330" r:id="rId7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6" y="270"/>
      </p:cViewPr>
      <p:guideLst/>
    </p:cSldViewPr>
  </p:slideViewPr>
  <p:notesTextViewPr>
    <p:cViewPr>
      <p:scale>
        <a:sx n="1" d="1"/>
        <a:sy n="1" d="1"/>
      </p:scale>
      <p:origin x="0" y="0"/>
    </p:cViewPr>
  </p:notesTextViewPr>
  <p:sorterViewPr>
    <p:cViewPr>
      <p:scale>
        <a:sx n="100" d="100"/>
        <a:sy n="100" d="100"/>
      </p:scale>
      <p:origin x="0" y="-19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5DCFD-E150-490E-B96A-BE94A401432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TW" altLang="en-US"/>
        </a:p>
      </dgm:t>
    </dgm:pt>
    <dgm:pt modelId="{D3E73944-56B5-4D80-B152-15F8B6D6E078}">
      <dgm:prSet phldrT="[文字]" custT="1"/>
      <dgm:spPr/>
      <dgm:t>
        <a:bodyPr/>
        <a:lstStyle/>
        <a:p>
          <a:r>
            <a:rPr lang="zh-TW" altLang="en-US" sz="2000" b="1" dirty="0" smtClean="0"/>
            <a:t>發明</a:t>
          </a:r>
          <a:r>
            <a:rPr lang="en-US" altLang="zh-TW" sz="2000" b="1" dirty="0" smtClean="0"/>
            <a:t>/</a:t>
          </a:r>
          <a:r>
            <a:rPr lang="zh-TW" altLang="en-US" sz="2000" b="1" dirty="0" smtClean="0"/>
            <a:t>設計</a:t>
          </a:r>
          <a:endParaRPr lang="en-US" altLang="zh-TW" sz="2000" b="1" dirty="0" smtClean="0"/>
        </a:p>
        <a:p>
          <a:r>
            <a:rPr lang="en-US" altLang="zh-TW" sz="2000" b="1" dirty="0" smtClean="0"/>
            <a:t>Invention/Design</a:t>
          </a:r>
          <a:endParaRPr lang="zh-TW" altLang="en-US" sz="2000" b="1" dirty="0"/>
        </a:p>
      </dgm:t>
    </dgm:pt>
    <dgm:pt modelId="{7ABDF7E0-3BB3-492A-ABDA-FBD50CAE3339}" type="parTrans" cxnId="{4489A5FC-0B9F-4777-B6B8-4462603450A3}">
      <dgm:prSet/>
      <dgm:spPr/>
      <dgm:t>
        <a:bodyPr/>
        <a:lstStyle/>
        <a:p>
          <a:endParaRPr lang="zh-TW" altLang="en-US" sz="2000" b="1"/>
        </a:p>
      </dgm:t>
    </dgm:pt>
    <dgm:pt modelId="{AF0596F6-DDA7-48E9-9EC2-ED79F086EAE3}" type="sibTrans" cxnId="{4489A5FC-0B9F-4777-B6B8-4462603450A3}">
      <dgm:prSet/>
      <dgm:spPr>
        <a:ln w="38100"/>
      </dgm:spPr>
      <dgm:t>
        <a:bodyPr/>
        <a:lstStyle/>
        <a:p>
          <a:endParaRPr lang="zh-TW" altLang="en-US" sz="2000" b="1"/>
        </a:p>
      </dgm:t>
    </dgm:pt>
    <dgm:pt modelId="{9060736F-274B-45C3-AAF5-0EB6600F6576}">
      <dgm:prSet phldrT="[文字]" custT="1"/>
      <dgm:spPr/>
      <dgm:t>
        <a:bodyPr/>
        <a:lstStyle/>
        <a:p>
          <a:r>
            <a:rPr lang="zh-TW" altLang="en-US" sz="2000" b="1" dirty="0" smtClean="0"/>
            <a:t>發現</a:t>
          </a:r>
          <a:r>
            <a:rPr lang="en-US" altLang="zh-TW" sz="2000" b="1" dirty="0" smtClean="0"/>
            <a:t>/</a:t>
          </a:r>
          <a:r>
            <a:rPr lang="zh-TW" altLang="en-US" sz="2000" b="1" dirty="0" smtClean="0"/>
            <a:t>資料收集</a:t>
          </a:r>
          <a:endParaRPr lang="en-US" altLang="zh-TW" sz="2000" b="1" dirty="0" smtClean="0"/>
        </a:p>
        <a:p>
          <a:r>
            <a:rPr lang="en-US" altLang="zh-TW" sz="2000" b="1" dirty="0" smtClean="0"/>
            <a:t>Discovery/</a:t>
          </a:r>
          <a:br>
            <a:rPr lang="en-US" altLang="zh-TW" sz="2000" b="1" dirty="0" smtClean="0"/>
          </a:br>
          <a:r>
            <a:rPr lang="en-US" altLang="zh-TW" sz="2000" b="1" dirty="0" smtClean="0"/>
            <a:t>Data Collection</a:t>
          </a:r>
          <a:endParaRPr lang="zh-TW" altLang="en-US" sz="2000" b="1" dirty="0"/>
        </a:p>
      </dgm:t>
    </dgm:pt>
    <dgm:pt modelId="{6ED032F9-A206-473B-B512-5E3622722DE5}" type="parTrans" cxnId="{59534234-ECE9-42B8-A7FE-869B9DFA1F5E}">
      <dgm:prSet/>
      <dgm:spPr/>
      <dgm:t>
        <a:bodyPr/>
        <a:lstStyle/>
        <a:p>
          <a:endParaRPr lang="zh-TW" altLang="en-US" sz="2000" b="1"/>
        </a:p>
      </dgm:t>
    </dgm:pt>
    <dgm:pt modelId="{58A58AB1-A1BC-43EB-A7A5-63A7197884D0}" type="sibTrans" cxnId="{59534234-ECE9-42B8-A7FE-869B9DFA1F5E}">
      <dgm:prSet/>
      <dgm:spPr>
        <a:ln w="38100"/>
      </dgm:spPr>
      <dgm:t>
        <a:bodyPr/>
        <a:lstStyle/>
        <a:p>
          <a:endParaRPr lang="zh-TW" altLang="en-US" sz="2000" b="1"/>
        </a:p>
      </dgm:t>
    </dgm:pt>
    <dgm:pt modelId="{B10C615D-A6CB-472C-91F6-87D30CA950F1}">
      <dgm:prSet phldrT="[文字]" custT="1"/>
      <dgm:spPr/>
      <dgm:t>
        <a:bodyPr/>
        <a:lstStyle/>
        <a:p>
          <a:r>
            <a:rPr lang="zh-TW" altLang="en-US" sz="2000" b="1" dirty="0" smtClean="0"/>
            <a:t>詮釋</a:t>
          </a:r>
          <a:r>
            <a:rPr lang="en-US" altLang="zh-TW" sz="2000" b="1" dirty="0" smtClean="0"/>
            <a:t>/</a:t>
          </a:r>
          <a:r>
            <a:rPr lang="zh-TW" altLang="en-US" sz="2000" b="1" dirty="0" smtClean="0"/>
            <a:t>分析</a:t>
          </a:r>
          <a:endParaRPr lang="en-US" altLang="zh-TW" sz="2000" b="1" dirty="0" smtClean="0"/>
        </a:p>
        <a:p>
          <a:r>
            <a:rPr lang="en-US" altLang="zh-TW" sz="2000" b="1" dirty="0" err="1" smtClean="0"/>
            <a:t>Inpterpretation</a:t>
          </a:r>
          <a:r>
            <a:rPr lang="en-US" altLang="zh-TW" sz="2000" b="1" dirty="0" smtClean="0"/>
            <a:t>/</a:t>
          </a:r>
          <a:br>
            <a:rPr lang="en-US" altLang="zh-TW" sz="2000" b="1" dirty="0" smtClean="0"/>
          </a:br>
          <a:r>
            <a:rPr lang="en-US" altLang="zh-TW" sz="2000" b="1" dirty="0" smtClean="0"/>
            <a:t>Analysis</a:t>
          </a:r>
          <a:endParaRPr lang="zh-TW" altLang="en-US" sz="2000" b="1" dirty="0"/>
        </a:p>
      </dgm:t>
    </dgm:pt>
    <dgm:pt modelId="{FB947BDB-9567-469E-B9B5-6038262A75CE}" type="parTrans" cxnId="{7790A5CE-99C2-42A3-B4FA-1C4332FDD2E6}">
      <dgm:prSet/>
      <dgm:spPr/>
      <dgm:t>
        <a:bodyPr/>
        <a:lstStyle/>
        <a:p>
          <a:endParaRPr lang="zh-TW" altLang="en-US" sz="2000" b="1"/>
        </a:p>
      </dgm:t>
    </dgm:pt>
    <dgm:pt modelId="{4787EBEE-4265-4B07-8DA1-BB25FA3D8F48}" type="sibTrans" cxnId="{7790A5CE-99C2-42A3-B4FA-1C4332FDD2E6}">
      <dgm:prSet/>
      <dgm:spPr>
        <a:ln w="38100"/>
      </dgm:spPr>
      <dgm:t>
        <a:bodyPr/>
        <a:lstStyle/>
        <a:p>
          <a:endParaRPr lang="zh-TW" altLang="en-US" sz="2000" b="1"/>
        </a:p>
      </dgm:t>
    </dgm:pt>
    <dgm:pt modelId="{EB37DF9C-8A18-4797-A65B-B73B2EB0C63D}">
      <dgm:prSet phldrT="[文字]" custT="1"/>
      <dgm:spPr/>
      <dgm:t>
        <a:bodyPr/>
        <a:lstStyle/>
        <a:p>
          <a:r>
            <a:rPr lang="zh-TW" altLang="en-US" sz="2000" b="1" dirty="0" smtClean="0"/>
            <a:t>經驗</a:t>
          </a:r>
          <a:r>
            <a:rPr lang="en-US" altLang="zh-TW" sz="2000" b="1" dirty="0" smtClean="0"/>
            <a:t>/</a:t>
          </a:r>
          <a:r>
            <a:rPr lang="zh-TW" altLang="en-US" sz="2000" b="1" dirty="0" smtClean="0"/>
            <a:t>不規則</a:t>
          </a:r>
          <a:endParaRPr lang="en-US" altLang="zh-TW" sz="2000" b="1" dirty="0" smtClean="0"/>
        </a:p>
        <a:p>
          <a:r>
            <a:rPr lang="en-US" altLang="zh-TW" sz="2000" b="1" dirty="0" smtClean="0"/>
            <a:t>Experience/Anomaly</a:t>
          </a:r>
          <a:endParaRPr lang="zh-TW" altLang="en-US" sz="2000" b="1" dirty="0"/>
        </a:p>
      </dgm:t>
    </dgm:pt>
    <dgm:pt modelId="{531C19AA-BDE0-4F37-A42B-C3B112DFFA05}" type="parTrans" cxnId="{08D59DA8-245F-4D70-8FD5-D78BF1CD16CF}">
      <dgm:prSet/>
      <dgm:spPr/>
      <dgm:t>
        <a:bodyPr/>
        <a:lstStyle/>
        <a:p>
          <a:endParaRPr lang="zh-TW" altLang="en-US" sz="2000" b="1"/>
        </a:p>
      </dgm:t>
    </dgm:pt>
    <dgm:pt modelId="{D920981A-19AA-44E5-9E85-BAD44029B8FD}" type="sibTrans" cxnId="{08D59DA8-245F-4D70-8FD5-D78BF1CD16CF}">
      <dgm:prSet/>
      <dgm:spPr>
        <a:ln w="38100"/>
      </dgm:spPr>
      <dgm:t>
        <a:bodyPr/>
        <a:lstStyle/>
        <a:p>
          <a:endParaRPr lang="zh-TW" altLang="en-US" sz="2000" b="1"/>
        </a:p>
      </dgm:t>
    </dgm:pt>
    <dgm:pt modelId="{9EC1FA26-18CD-40CA-89E2-BBA4B900956F}" type="pres">
      <dgm:prSet presAssocID="{10A5DCFD-E150-490E-B96A-BE94A4014322}" presName="cycle" presStyleCnt="0">
        <dgm:presLayoutVars>
          <dgm:dir/>
          <dgm:resizeHandles val="exact"/>
        </dgm:presLayoutVars>
      </dgm:prSet>
      <dgm:spPr/>
      <dgm:t>
        <a:bodyPr/>
        <a:lstStyle/>
        <a:p>
          <a:endParaRPr lang="zh-TW" altLang="en-US"/>
        </a:p>
      </dgm:t>
    </dgm:pt>
    <dgm:pt modelId="{C1BB2482-197B-4969-9CE6-3302807D8D3C}" type="pres">
      <dgm:prSet presAssocID="{D3E73944-56B5-4D80-B152-15F8B6D6E078}" presName="node" presStyleLbl="node1" presStyleIdx="0" presStyleCnt="4" custScaleX="137706" custScaleY="109910">
        <dgm:presLayoutVars>
          <dgm:bulletEnabled val="1"/>
        </dgm:presLayoutVars>
      </dgm:prSet>
      <dgm:spPr/>
      <dgm:t>
        <a:bodyPr/>
        <a:lstStyle/>
        <a:p>
          <a:endParaRPr lang="zh-TW" altLang="en-US"/>
        </a:p>
      </dgm:t>
    </dgm:pt>
    <dgm:pt modelId="{85388D84-B7EF-439A-AA57-E5EFF67ED893}" type="pres">
      <dgm:prSet presAssocID="{D3E73944-56B5-4D80-B152-15F8B6D6E078}" presName="spNode" presStyleCnt="0"/>
      <dgm:spPr/>
    </dgm:pt>
    <dgm:pt modelId="{B1FD3B03-58E7-43E9-9960-4BFBD0FDD128}" type="pres">
      <dgm:prSet presAssocID="{AF0596F6-DDA7-48E9-9EC2-ED79F086EAE3}" presName="sibTrans" presStyleLbl="sibTrans1D1" presStyleIdx="0" presStyleCnt="4"/>
      <dgm:spPr/>
      <dgm:t>
        <a:bodyPr/>
        <a:lstStyle/>
        <a:p>
          <a:endParaRPr lang="zh-TW" altLang="en-US"/>
        </a:p>
      </dgm:t>
    </dgm:pt>
    <dgm:pt modelId="{D74E6F88-4248-4CD7-A8AA-5864F7C85B45}" type="pres">
      <dgm:prSet presAssocID="{9060736F-274B-45C3-AAF5-0EB6600F6576}" presName="node" presStyleLbl="node1" presStyleIdx="1" presStyleCnt="4" custScaleX="144261" custScaleY="116105" custRadScaleRad="102273" custRadScaleInc="-18218">
        <dgm:presLayoutVars>
          <dgm:bulletEnabled val="1"/>
        </dgm:presLayoutVars>
      </dgm:prSet>
      <dgm:spPr/>
      <dgm:t>
        <a:bodyPr/>
        <a:lstStyle/>
        <a:p>
          <a:endParaRPr lang="zh-TW" altLang="en-US"/>
        </a:p>
      </dgm:t>
    </dgm:pt>
    <dgm:pt modelId="{51764B4D-15F6-4019-975A-170BF2269DA3}" type="pres">
      <dgm:prSet presAssocID="{9060736F-274B-45C3-AAF5-0EB6600F6576}" presName="spNode" presStyleCnt="0"/>
      <dgm:spPr/>
    </dgm:pt>
    <dgm:pt modelId="{92CAB009-9CEB-4365-9367-39E5EA6C758F}" type="pres">
      <dgm:prSet presAssocID="{58A58AB1-A1BC-43EB-A7A5-63A7197884D0}" presName="sibTrans" presStyleLbl="sibTrans1D1" presStyleIdx="1" presStyleCnt="4"/>
      <dgm:spPr/>
      <dgm:t>
        <a:bodyPr/>
        <a:lstStyle/>
        <a:p>
          <a:endParaRPr lang="zh-TW" altLang="en-US"/>
        </a:p>
      </dgm:t>
    </dgm:pt>
    <dgm:pt modelId="{651EFB11-99C4-485B-B67B-26FFF0E8BF9B}" type="pres">
      <dgm:prSet presAssocID="{B10C615D-A6CB-472C-91F6-87D30CA950F1}" presName="node" presStyleLbl="node1" presStyleIdx="2" presStyleCnt="4" custScaleX="140164" custScaleY="108368" custRadScaleRad="97968" custRadScaleInc="-102146">
        <dgm:presLayoutVars>
          <dgm:bulletEnabled val="1"/>
        </dgm:presLayoutVars>
      </dgm:prSet>
      <dgm:spPr/>
      <dgm:t>
        <a:bodyPr/>
        <a:lstStyle/>
        <a:p>
          <a:endParaRPr lang="zh-TW" altLang="en-US"/>
        </a:p>
      </dgm:t>
    </dgm:pt>
    <dgm:pt modelId="{E8D68424-56AA-4094-9863-84982DAD59B3}" type="pres">
      <dgm:prSet presAssocID="{B10C615D-A6CB-472C-91F6-87D30CA950F1}" presName="spNode" presStyleCnt="0"/>
      <dgm:spPr/>
    </dgm:pt>
    <dgm:pt modelId="{F9B33285-A9A0-44D3-B0A3-C2E21122A084}" type="pres">
      <dgm:prSet presAssocID="{4787EBEE-4265-4B07-8DA1-BB25FA3D8F48}" presName="sibTrans" presStyleLbl="sibTrans1D1" presStyleIdx="2" presStyleCnt="4"/>
      <dgm:spPr/>
      <dgm:t>
        <a:bodyPr/>
        <a:lstStyle/>
        <a:p>
          <a:endParaRPr lang="zh-TW" altLang="en-US"/>
        </a:p>
      </dgm:t>
    </dgm:pt>
    <dgm:pt modelId="{2C07C09E-C942-46D6-BB1B-19C87CDDD616}" type="pres">
      <dgm:prSet presAssocID="{EB37DF9C-8A18-4797-A65B-B73B2EB0C63D}" presName="node" presStyleLbl="node1" presStyleIdx="3" presStyleCnt="4" custScaleX="172092" custScaleY="114694">
        <dgm:presLayoutVars>
          <dgm:bulletEnabled val="1"/>
        </dgm:presLayoutVars>
      </dgm:prSet>
      <dgm:spPr/>
      <dgm:t>
        <a:bodyPr/>
        <a:lstStyle/>
        <a:p>
          <a:endParaRPr lang="zh-TW" altLang="en-US"/>
        </a:p>
      </dgm:t>
    </dgm:pt>
    <dgm:pt modelId="{6ED96F76-BB42-42F8-9807-C3B4B0781A3F}" type="pres">
      <dgm:prSet presAssocID="{EB37DF9C-8A18-4797-A65B-B73B2EB0C63D}" presName="spNode" presStyleCnt="0"/>
      <dgm:spPr/>
    </dgm:pt>
    <dgm:pt modelId="{AAB615F0-3331-4A8C-9BCA-FA172D056F78}" type="pres">
      <dgm:prSet presAssocID="{D920981A-19AA-44E5-9E85-BAD44029B8FD}" presName="sibTrans" presStyleLbl="sibTrans1D1" presStyleIdx="3" presStyleCnt="4"/>
      <dgm:spPr/>
      <dgm:t>
        <a:bodyPr/>
        <a:lstStyle/>
        <a:p>
          <a:endParaRPr lang="zh-TW" altLang="en-US"/>
        </a:p>
      </dgm:t>
    </dgm:pt>
  </dgm:ptLst>
  <dgm:cxnLst>
    <dgm:cxn modelId="{86C08104-6C9F-4F54-8F61-EB2FC372BC01}" type="presOf" srcId="{10A5DCFD-E150-490E-B96A-BE94A4014322}" destId="{9EC1FA26-18CD-40CA-89E2-BBA4B900956F}" srcOrd="0" destOrd="0" presId="urn:microsoft.com/office/officeart/2005/8/layout/cycle5"/>
    <dgm:cxn modelId="{BCE63432-BF3C-4F5D-81C9-8E44618D080C}" type="presOf" srcId="{B10C615D-A6CB-472C-91F6-87D30CA950F1}" destId="{651EFB11-99C4-485B-B67B-26FFF0E8BF9B}" srcOrd="0" destOrd="0" presId="urn:microsoft.com/office/officeart/2005/8/layout/cycle5"/>
    <dgm:cxn modelId="{4489A5FC-0B9F-4777-B6B8-4462603450A3}" srcId="{10A5DCFD-E150-490E-B96A-BE94A4014322}" destId="{D3E73944-56B5-4D80-B152-15F8B6D6E078}" srcOrd="0" destOrd="0" parTransId="{7ABDF7E0-3BB3-492A-ABDA-FBD50CAE3339}" sibTransId="{AF0596F6-DDA7-48E9-9EC2-ED79F086EAE3}"/>
    <dgm:cxn modelId="{59534234-ECE9-42B8-A7FE-869B9DFA1F5E}" srcId="{10A5DCFD-E150-490E-B96A-BE94A4014322}" destId="{9060736F-274B-45C3-AAF5-0EB6600F6576}" srcOrd="1" destOrd="0" parTransId="{6ED032F9-A206-473B-B512-5E3622722DE5}" sibTransId="{58A58AB1-A1BC-43EB-A7A5-63A7197884D0}"/>
    <dgm:cxn modelId="{7790A5CE-99C2-42A3-B4FA-1C4332FDD2E6}" srcId="{10A5DCFD-E150-490E-B96A-BE94A4014322}" destId="{B10C615D-A6CB-472C-91F6-87D30CA950F1}" srcOrd="2" destOrd="0" parTransId="{FB947BDB-9567-469E-B9B5-6038262A75CE}" sibTransId="{4787EBEE-4265-4B07-8DA1-BB25FA3D8F48}"/>
    <dgm:cxn modelId="{4B93DFB2-FA3E-4336-BD96-5FBF888739D8}" type="presOf" srcId="{4787EBEE-4265-4B07-8DA1-BB25FA3D8F48}" destId="{F9B33285-A9A0-44D3-B0A3-C2E21122A084}" srcOrd="0" destOrd="0" presId="urn:microsoft.com/office/officeart/2005/8/layout/cycle5"/>
    <dgm:cxn modelId="{B5EB1669-8A73-42E9-AA92-5BB49E9E4A3C}" type="presOf" srcId="{D3E73944-56B5-4D80-B152-15F8B6D6E078}" destId="{C1BB2482-197B-4969-9CE6-3302807D8D3C}" srcOrd="0" destOrd="0" presId="urn:microsoft.com/office/officeart/2005/8/layout/cycle5"/>
    <dgm:cxn modelId="{B546743A-6288-4167-AD13-DA85661132E1}" type="presOf" srcId="{D920981A-19AA-44E5-9E85-BAD44029B8FD}" destId="{AAB615F0-3331-4A8C-9BCA-FA172D056F78}" srcOrd="0" destOrd="0" presId="urn:microsoft.com/office/officeart/2005/8/layout/cycle5"/>
    <dgm:cxn modelId="{D02A9518-5FAB-4C90-8DC5-78EE86A84198}" type="presOf" srcId="{9060736F-274B-45C3-AAF5-0EB6600F6576}" destId="{D74E6F88-4248-4CD7-A8AA-5864F7C85B45}" srcOrd="0" destOrd="0" presId="urn:microsoft.com/office/officeart/2005/8/layout/cycle5"/>
    <dgm:cxn modelId="{DFCCE225-FE97-4A9C-B188-107CEE9CDF0F}" type="presOf" srcId="{AF0596F6-DDA7-48E9-9EC2-ED79F086EAE3}" destId="{B1FD3B03-58E7-43E9-9960-4BFBD0FDD128}" srcOrd="0" destOrd="0" presId="urn:microsoft.com/office/officeart/2005/8/layout/cycle5"/>
    <dgm:cxn modelId="{9650B016-00CD-454B-AC9F-8F59E6C89321}" type="presOf" srcId="{EB37DF9C-8A18-4797-A65B-B73B2EB0C63D}" destId="{2C07C09E-C942-46D6-BB1B-19C87CDDD616}" srcOrd="0" destOrd="0" presId="urn:microsoft.com/office/officeart/2005/8/layout/cycle5"/>
    <dgm:cxn modelId="{08D59DA8-245F-4D70-8FD5-D78BF1CD16CF}" srcId="{10A5DCFD-E150-490E-B96A-BE94A4014322}" destId="{EB37DF9C-8A18-4797-A65B-B73B2EB0C63D}" srcOrd="3" destOrd="0" parTransId="{531C19AA-BDE0-4F37-A42B-C3B112DFFA05}" sibTransId="{D920981A-19AA-44E5-9E85-BAD44029B8FD}"/>
    <dgm:cxn modelId="{3791E53A-59C5-43DC-8771-B079934645BF}" type="presOf" srcId="{58A58AB1-A1BC-43EB-A7A5-63A7197884D0}" destId="{92CAB009-9CEB-4365-9367-39E5EA6C758F}" srcOrd="0" destOrd="0" presId="urn:microsoft.com/office/officeart/2005/8/layout/cycle5"/>
    <dgm:cxn modelId="{08F59F4F-CE10-43EE-A04D-01A31CBF361D}" type="presParOf" srcId="{9EC1FA26-18CD-40CA-89E2-BBA4B900956F}" destId="{C1BB2482-197B-4969-9CE6-3302807D8D3C}" srcOrd="0" destOrd="0" presId="urn:microsoft.com/office/officeart/2005/8/layout/cycle5"/>
    <dgm:cxn modelId="{03E449D6-694F-4406-A986-35B151782505}" type="presParOf" srcId="{9EC1FA26-18CD-40CA-89E2-BBA4B900956F}" destId="{85388D84-B7EF-439A-AA57-E5EFF67ED893}" srcOrd="1" destOrd="0" presId="urn:microsoft.com/office/officeart/2005/8/layout/cycle5"/>
    <dgm:cxn modelId="{14966B7F-B6B1-4225-BE91-554419983CAF}" type="presParOf" srcId="{9EC1FA26-18CD-40CA-89E2-BBA4B900956F}" destId="{B1FD3B03-58E7-43E9-9960-4BFBD0FDD128}" srcOrd="2" destOrd="0" presId="urn:microsoft.com/office/officeart/2005/8/layout/cycle5"/>
    <dgm:cxn modelId="{CD0A1071-DCF7-46AC-863D-2FE986C0C785}" type="presParOf" srcId="{9EC1FA26-18CD-40CA-89E2-BBA4B900956F}" destId="{D74E6F88-4248-4CD7-A8AA-5864F7C85B45}" srcOrd="3" destOrd="0" presId="urn:microsoft.com/office/officeart/2005/8/layout/cycle5"/>
    <dgm:cxn modelId="{FDEC9374-A9A4-4F0B-A54D-F2DAA6B6B999}" type="presParOf" srcId="{9EC1FA26-18CD-40CA-89E2-BBA4B900956F}" destId="{51764B4D-15F6-4019-975A-170BF2269DA3}" srcOrd="4" destOrd="0" presId="urn:microsoft.com/office/officeart/2005/8/layout/cycle5"/>
    <dgm:cxn modelId="{046F0BAA-A9CD-459A-858F-27D3869A2675}" type="presParOf" srcId="{9EC1FA26-18CD-40CA-89E2-BBA4B900956F}" destId="{92CAB009-9CEB-4365-9367-39E5EA6C758F}" srcOrd="5" destOrd="0" presId="urn:microsoft.com/office/officeart/2005/8/layout/cycle5"/>
    <dgm:cxn modelId="{93696F13-77C8-4CCA-A34F-3B175403D83A}" type="presParOf" srcId="{9EC1FA26-18CD-40CA-89E2-BBA4B900956F}" destId="{651EFB11-99C4-485B-B67B-26FFF0E8BF9B}" srcOrd="6" destOrd="0" presId="urn:microsoft.com/office/officeart/2005/8/layout/cycle5"/>
    <dgm:cxn modelId="{BB77CB9A-C8A5-4197-AF8B-A32C5BFCA33C}" type="presParOf" srcId="{9EC1FA26-18CD-40CA-89E2-BBA4B900956F}" destId="{E8D68424-56AA-4094-9863-84982DAD59B3}" srcOrd="7" destOrd="0" presId="urn:microsoft.com/office/officeart/2005/8/layout/cycle5"/>
    <dgm:cxn modelId="{DAB815EE-510C-4252-A4DF-B1F1F6D26819}" type="presParOf" srcId="{9EC1FA26-18CD-40CA-89E2-BBA4B900956F}" destId="{F9B33285-A9A0-44D3-B0A3-C2E21122A084}" srcOrd="8" destOrd="0" presId="urn:microsoft.com/office/officeart/2005/8/layout/cycle5"/>
    <dgm:cxn modelId="{B7692E03-2E74-483F-99FC-CE53F6D78298}" type="presParOf" srcId="{9EC1FA26-18CD-40CA-89E2-BBA4B900956F}" destId="{2C07C09E-C942-46D6-BB1B-19C87CDDD616}" srcOrd="9" destOrd="0" presId="urn:microsoft.com/office/officeart/2005/8/layout/cycle5"/>
    <dgm:cxn modelId="{DB075115-2C0F-40AC-B180-6F0423510904}" type="presParOf" srcId="{9EC1FA26-18CD-40CA-89E2-BBA4B900956F}" destId="{6ED96F76-BB42-42F8-9807-C3B4B0781A3F}" srcOrd="10" destOrd="0" presId="urn:microsoft.com/office/officeart/2005/8/layout/cycle5"/>
    <dgm:cxn modelId="{3D9785B5-39E0-4C0E-A0B5-F0CED8CD5AAF}" type="presParOf" srcId="{9EC1FA26-18CD-40CA-89E2-BBA4B900956F}" destId="{AAB615F0-3331-4A8C-9BCA-FA172D056F7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072D9A0-EFCA-4A6C-B6CA-5C56ACB202E7}"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186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18021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163713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02167" y="228601"/>
            <a:ext cx="11347451"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02168" y="1676401"/>
            <a:ext cx="5592233" cy="44227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1" y="1676401"/>
            <a:ext cx="5592233" cy="44227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fld id="{D342745D-2C91-45D8-A1C2-87256DA8EBE6}" type="slidenum">
              <a:rPr lang="en-US" altLang="zh-TW"/>
              <a:pPr/>
              <a:t>‹#›</a:t>
            </a:fld>
            <a:endParaRPr lang="en-US" altLang="zh-TW"/>
          </a:p>
        </p:txBody>
      </p:sp>
    </p:spTree>
    <p:extLst>
      <p:ext uri="{BB962C8B-B14F-4D97-AF65-F5344CB8AC3E}">
        <p14:creationId xmlns:p14="http://schemas.microsoft.com/office/powerpoint/2010/main" val="42157039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100" y="6727600"/>
            <a:ext cx="12192000" cy="130400"/>
          </a:xfrm>
          <a:prstGeom prst="rect">
            <a:avLst/>
          </a:prstGeom>
          <a:solidFill>
            <a:schemeClr val="accent3"/>
          </a:solidFill>
          <a:ln>
            <a:noFill/>
          </a:ln>
        </p:spPr>
        <p:txBody>
          <a:bodyPr lIns="121900" tIns="121900" rIns="121900" bIns="121900" anchor="ctr" anchorCtr="0">
            <a:noAutofit/>
          </a:bodyPr>
          <a:lstStyle/>
          <a:p>
            <a:pPr lvl="0">
              <a:spcBef>
                <a:spcPts val="0"/>
              </a:spcBef>
              <a:buNone/>
            </a:pPr>
            <a:endParaRPr sz="2400"/>
          </a:p>
        </p:txBody>
      </p:sp>
      <p:sp>
        <p:nvSpPr>
          <p:cNvPr id="27" name="Shape 27"/>
          <p:cNvSpPr txBox="1">
            <a:spLocks noGrp="1"/>
          </p:cNvSpPr>
          <p:nvPr>
            <p:ph type="title"/>
          </p:nvPr>
        </p:nvSpPr>
        <p:spPr>
          <a:xfrm>
            <a:off x="415600" y="593367"/>
            <a:ext cx="113608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15600" y="1688433"/>
            <a:ext cx="113608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zh-TW" smtClean="0"/>
              <a:pPr/>
              <a:t>‹#›</a:t>
            </a:fld>
            <a:endParaRPr lang="zh-TW"/>
          </a:p>
        </p:txBody>
      </p:sp>
    </p:spTree>
    <p:extLst>
      <p:ext uri="{BB962C8B-B14F-4D97-AF65-F5344CB8AC3E}">
        <p14:creationId xmlns:p14="http://schemas.microsoft.com/office/powerpoint/2010/main" val="105918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23333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072D9A0-EFCA-4A6C-B6CA-5C56ACB202E7}"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04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327369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136726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154953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405624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899A44E-8878-44F9-ACC6-705A1E0C4F06}" type="datetimeFigureOut">
              <a:rPr lang="zh-TW" altLang="en-US" smtClean="0"/>
              <a:t>2017/5/3</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133759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899A44E-8878-44F9-ACC6-705A1E0C4F06}" type="datetimeFigureOut">
              <a:rPr lang="zh-TW" altLang="en-US" smtClean="0"/>
              <a:t>2017/5/3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072D9A0-EFCA-4A6C-B6CA-5C56ACB202E7}" type="slidenum">
              <a:rPr lang="zh-TW" altLang="en-US" smtClean="0"/>
              <a:t>‹#›</a:t>
            </a:fld>
            <a:endParaRPr lang="zh-TW" altLang="en-US"/>
          </a:p>
        </p:txBody>
      </p:sp>
    </p:spTree>
    <p:extLst>
      <p:ext uri="{BB962C8B-B14F-4D97-AF65-F5344CB8AC3E}">
        <p14:creationId xmlns:p14="http://schemas.microsoft.com/office/powerpoint/2010/main" val="9029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899A44E-8878-44F9-ACC6-705A1E0C4F06}" type="datetimeFigureOut">
              <a:rPr lang="zh-TW" altLang="en-US" smtClean="0"/>
              <a:t>2017/5/3</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72D9A0-EFCA-4A6C-B6CA-5C56ACB202E7}"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907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iki.mbalib.com/zh-tw/%E6%9B%BC%E9%99%80%E7%BD%97%E6%80%9D%E8%80%83%E6%B3%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31532;1&#26799;&#31532;2&#32068;.ppt" TargetMode="External"/><Relationship Id="rId2" Type="http://schemas.openxmlformats.org/officeDocument/2006/relationships/hyperlink" Target="&#31532;1&#26799;&#31532;1&#32068;.pptx" TargetMode="External"/><Relationship Id="rId1" Type="http://schemas.openxmlformats.org/officeDocument/2006/relationships/slideLayout" Target="../slideLayouts/slideLayout2.xml"/><Relationship Id="rId6" Type="http://schemas.openxmlformats.org/officeDocument/2006/relationships/hyperlink" Target="&#31532;1&#26799;&#31532;5&#32068;.ppt" TargetMode="External"/><Relationship Id="rId5" Type="http://schemas.openxmlformats.org/officeDocument/2006/relationships/hyperlink" Target="&#31532;1&#26799;&#31532;4&#32068;.ppt" TargetMode="External"/><Relationship Id="rId4" Type="http://schemas.openxmlformats.org/officeDocument/2006/relationships/hyperlink" Target="&#31532;1&#26799;&#31532;3&#32068;.p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31532;2&#26799;&#31532;2&#32068;.pptx" TargetMode="External"/><Relationship Id="rId2" Type="http://schemas.openxmlformats.org/officeDocument/2006/relationships/hyperlink" Target="&#31532;2&#26799;&#31532;1&#32068;.pptx" TargetMode="External"/><Relationship Id="rId1" Type="http://schemas.openxmlformats.org/officeDocument/2006/relationships/slideLayout" Target="../slideLayouts/slideLayout2.xml"/><Relationship Id="rId5" Type="http://schemas.openxmlformats.org/officeDocument/2006/relationships/hyperlink" Target="&#31532;2&#26799;&#31532;4&#32068;.pptx" TargetMode="External"/><Relationship Id="rId4" Type="http://schemas.openxmlformats.org/officeDocument/2006/relationships/hyperlink" Target="&#31532;2&#26799;&#31532;3&#32068;.pp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31532;3&#26799;&#31532;3&#32068;.pptx" TargetMode="External"/><Relationship Id="rId2" Type="http://schemas.openxmlformats.org/officeDocument/2006/relationships/hyperlink" Target="&#31532;3&#26799;&#31532;1&#32068;.pptx" TargetMode="External"/><Relationship Id="rId1" Type="http://schemas.openxmlformats.org/officeDocument/2006/relationships/slideLayout" Target="../slideLayouts/slideLayout2.xml"/><Relationship Id="rId5" Type="http://schemas.openxmlformats.org/officeDocument/2006/relationships/hyperlink" Target="&#31532;3&#26799;&#31532;5&#32068;.pptx" TargetMode="External"/><Relationship Id="rId4" Type="http://schemas.openxmlformats.org/officeDocument/2006/relationships/hyperlink" Target="&#31532;3&#26799;&#31532;4&#32068;.pp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osurvey.com.tw/Default.aspx" TargetMode="External"/><Relationship Id="rId2" Type="http://schemas.openxmlformats.org/officeDocument/2006/relationships/hyperlink" Target="https://drive.google.com/" TargetMode="External"/><Relationship Id="rId1" Type="http://schemas.openxmlformats.org/officeDocument/2006/relationships/slideLayout" Target="../slideLayouts/slideLayout2.xml"/><Relationship Id="rId6" Type="http://schemas.openxmlformats.org/officeDocument/2006/relationships/hyperlink" Target="https://zh.surveymonkey.com/" TargetMode="External"/><Relationship Id="rId5" Type="http://schemas.openxmlformats.org/officeDocument/2006/relationships/hyperlink" Target="http://www.surveygizmo.com/" TargetMode="External"/><Relationship Id="rId4" Type="http://schemas.openxmlformats.org/officeDocument/2006/relationships/hyperlink" Target="https://skydrive.liv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0051" y="1030801"/>
            <a:ext cx="10058400" cy="1498216"/>
          </a:xfrm>
        </p:spPr>
        <p:txBody>
          <a:bodyPr>
            <a:normAutofit/>
          </a:bodyPr>
          <a:lstStyle/>
          <a:p>
            <a:pPr algn="ctr"/>
            <a:r>
              <a:rPr lang="zh-TW" altLang="en-US" sz="5400" dirty="0"/>
              <a:t>行動研究之資料</a:t>
            </a:r>
            <a:r>
              <a:rPr lang="zh-TW" altLang="en-US" sz="5400" dirty="0" smtClean="0"/>
              <a:t>蒐集</a:t>
            </a:r>
            <a:r>
              <a:rPr lang="en-US" altLang="zh-TW" sz="5400" dirty="0"/>
              <a:t/>
            </a:r>
            <a:br>
              <a:rPr lang="en-US" altLang="zh-TW" sz="5400" dirty="0"/>
            </a:br>
            <a:r>
              <a:rPr lang="en-US" altLang="zh-TW" sz="5400" dirty="0"/>
              <a:t>Data collecting for action research</a:t>
            </a:r>
            <a:endParaRPr lang="zh-TW" altLang="en-US" sz="5400" dirty="0"/>
          </a:p>
        </p:txBody>
      </p:sp>
      <p:sp>
        <p:nvSpPr>
          <p:cNvPr id="3" name="副標題 2"/>
          <p:cNvSpPr>
            <a:spLocks noGrp="1"/>
          </p:cNvSpPr>
          <p:nvPr>
            <p:ph type="subTitle" idx="1"/>
          </p:nvPr>
        </p:nvSpPr>
        <p:spPr>
          <a:xfrm>
            <a:off x="1100051" y="4455620"/>
            <a:ext cx="10058400" cy="1442672"/>
          </a:xfrm>
        </p:spPr>
        <p:txBody>
          <a:bodyPr>
            <a:normAutofit fontScale="70000" lnSpcReduction="20000"/>
          </a:bodyPr>
          <a:lstStyle/>
          <a:p>
            <a:pPr algn="ctr"/>
            <a:r>
              <a:rPr lang="zh-TW" altLang="en-US" sz="4200" dirty="0"/>
              <a:t>邱子恒</a:t>
            </a:r>
            <a:r>
              <a:rPr lang="en-US" altLang="zh-TW" sz="4200" dirty="0"/>
              <a:t>(tzchiu@tmu.edu.tw)</a:t>
            </a:r>
          </a:p>
          <a:p>
            <a:pPr algn="ctr"/>
            <a:r>
              <a:rPr lang="zh-TW" altLang="en-US" sz="4200" dirty="0"/>
              <a:t>臺北醫學大學通識教育中心</a:t>
            </a:r>
          </a:p>
          <a:p>
            <a:pPr algn="ctr"/>
            <a:r>
              <a:rPr lang="en-US" altLang="zh-TW" sz="4200" dirty="0" smtClean="0"/>
              <a:t>2017.05.03</a:t>
            </a:r>
            <a:endParaRPr lang="en-US" altLang="zh-TW" sz="4200" dirty="0"/>
          </a:p>
          <a:p>
            <a:endParaRPr lang="zh-TW" altLang="en-US" dirty="0"/>
          </a:p>
        </p:txBody>
      </p:sp>
    </p:spTree>
    <p:extLst>
      <p:ext uri="{BB962C8B-B14F-4D97-AF65-F5344CB8AC3E}">
        <p14:creationId xmlns:p14="http://schemas.microsoft.com/office/powerpoint/2010/main" val="5599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486" y="1845734"/>
            <a:ext cx="87820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p:txBody>
          <a:bodyPr/>
          <a:lstStyle/>
          <a:p>
            <a:r>
              <a:rPr lang="zh-TW" altLang="en-US" smtClean="0"/>
              <a:t>量化研究 </a:t>
            </a:r>
            <a:r>
              <a:rPr lang="en-US" altLang="zh-TW" smtClean="0"/>
              <a:t>vs. </a:t>
            </a:r>
            <a:r>
              <a:rPr lang="zh-TW" altLang="en-US" smtClean="0"/>
              <a:t>質性研究</a:t>
            </a:r>
            <a:endParaRPr lang="zh-TW" altLang="en-US" dirty="0" smtClean="0"/>
          </a:p>
        </p:txBody>
      </p:sp>
      <p:sp>
        <p:nvSpPr>
          <p:cNvPr id="4" name="內容版面配置區 3"/>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732633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600" dirty="0"/>
              <a:t>Before you star, think systematically</a:t>
            </a:r>
            <a:br>
              <a:rPr lang="en-US" altLang="zh-TW" sz="3600" dirty="0"/>
            </a:br>
            <a:r>
              <a:rPr lang="zh-TW" altLang="en-US" sz="3600" dirty="0">
                <a:hlinkClick r:id="rId2"/>
              </a:rPr>
              <a:t>曼陀羅</a:t>
            </a:r>
            <a:r>
              <a:rPr lang="zh-TW" altLang="en-US" sz="3600" dirty="0"/>
              <a:t>九宮格思考法</a:t>
            </a:r>
            <a:endParaRPr lang="en-US" altLang="zh-TW" sz="36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34293927"/>
              </p:ext>
            </p:extLst>
          </p:nvPr>
        </p:nvGraphicFramePr>
        <p:xfrm>
          <a:off x="1515761" y="1861751"/>
          <a:ext cx="8906433" cy="4663440"/>
        </p:xfrm>
        <a:graphic>
          <a:graphicData uri="http://schemas.openxmlformats.org/drawingml/2006/table">
            <a:tbl>
              <a:tblPr firstRow="1" bandRow="1">
                <a:tableStyleId>{5C22544A-7EE6-4342-B048-85BDC9FD1C3A}</a:tableStyleId>
              </a:tblPr>
              <a:tblGrid>
                <a:gridCol w="2968811"/>
                <a:gridCol w="2968811"/>
                <a:gridCol w="2968811"/>
              </a:tblGrid>
              <a:tr h="1241771">
                <a:tc>
                  <a:txBody>
                    <a:bodyPr/>
                    <a:lstStyle/>
                    <a:p>
                      <a:pPr marL="0" algn="ctr" defTabSz="914400" rtl="0" eaLnBrk="1" latinLnBrk="0" hangingPunct="1"/>
                      <a:r>
                        <a:rPr lang="en-US" altLang="zh-TW" sz="3200" b="1" kern="1200" dirty="0" smtClean="0">
                          <a:solidFill>
                            <a:schemeClr val="dk1"/>
                          </a:solidFill>
                          <a:latin typeface="+mn-lt"/>
                          <a:ea typeface="+mn-ea"/>
                          <a:cs typeface="+mn-cs"/>
                        </a:rPr>
                        <a:t>Questions</a:t>
                      </a:r>
                    </a:p>
                    <a:p>
                      <a:pPr marL="0" algn="ctr" defTabSz="914400" rtl="0" eaLnBrk="1" latinLnBrk="0" hangingPunct="1"/>
                      <a:r>
                        <a:rPr lang="zh-TW" altLang="en-US" sz="3200" b="1" kern="1200" dirty="0" smtClean="0">
                          <a:solidFill>
                            <a:schemeClr val="dk1"/>
                          </a:solidFill>
                          <a:latin typeface="+mn-lt"/>
                          <a:ea typeface="+mn-ea"/>
                          <a:cs typeface="+mn-cs"/>
                        </a:rPr>
                        <a:t>研究問題</a:t>
                      </a:r>
                      <a:endParaRPr lang="en-US" altLang="zh-TW" sz="3200" b="1" kern="1200" dirty="0" smtClean="0">
                        <a:solidFill>
                          <a:schemeClr val="dk1"/>
                        </a:solidFill>
                        <a:latin typeface="+mn-lt"/>
                        <a:ea typeface="+mn-ea"/>
                        <a:cs typeface="+mn-cs"/>
                      </a:endParaRPr>
                    </a:p>
                    <a:p>
                      <a:pPr marL="0" algn="ctr" defTabSz="914400" rtl="0" eaLnBrk="1" latinLnBrk="0" hangingPunct="1"/>
                      <a:endParaRPr lang="zh-TW" altLang="en-US" sz="3200" b="1" kern="1200" dirty="0">
                        <a:solidFill>
                          <a:schemeClr val="dk1"/>
                        </a:solidFill>
                        <a:latin typeface="+mn-lt"/>
                        <a:ea typeface="+mn-ea"/>
                        <a:cs typeface="+mn-cs"/>
                      </a:endParaRPr>
                    </a:p>
                  </a:txBody>
                  <a:tcPr marL="111760" marR="111760">
                    <a:solidFill>
                      <a:schemeClr val="tx2">
                        <a:lumMod val="20000"/>
                        <a:lumOff val="80000"/>
                      </a:schemeClr>
                    </a:solidFill>
                  </a:tcPr>
                </a:tc>
                <a:tc>
                  <a:txBody>
                    <a:bodyPr/>
                    <a:lstStyle/>
                    <a:p>
                      <a:pPr algn="ctr"/>
                      <a:r>
                        <a:rPr lang="en-US" altLang="zh-TW" sz="3200" b="1" kern="1200" dirty="0" smtClean="0">
                          <a:solidFill>
                            <a:srgbClr val="002060"/>
                          </a:solidFill>
                          <a:latin typeface="+mn-lt"/>
                          <a:ea typeface="+mn-ea"/>
                          <a:cs typeface="+mn-cs"/>
                        </a:rPr>
                        <a:t>How</a:t>
                      </a:r>
                    </a:p>
                    <a:p>
                      <a:pPr algn="ctr"/>
                      <a:r>
                        <a:rPr lang="zh-TW" altLang="en-US" sz="3200" b="1" dirty="0" smtClean="0">
                          <a:solidFill>
                            <a:srgbClr val="002060"/>
                          </a:solidFill>
                        </a:rPr>
                        <a:t>研究方法</a:t>
                      </a:r>
                      <a:endParaRPr lang="zh-TW" altLang="en-US" sz="3200" b="1" dirty="0">
                        <a:solidFill>
                          <a:srgbClr val="002060"/>
                        </a:solidFill>
                      </a:endParaRPr>
                    </a:p>
                  </a:txBody>
                  <a:tcPr marL="111760" marR="111760">
                    <a:solidFill>
                      <a:schemeClr val="tx2">
                        <a:lumMod val="20000"/>
                        <a:lumOff val="80000"/>
                      </a:schemeClr>
                    </a:solidFill>
                  </a:tcPr>
                </a:tc>
                <a:tc>
                  <a:txBody>
                    <a:bodyPr/>
                    <a:lstStyle/>
                    <a:p>
                      <a:pPr algn="ctr"/>
                      <a:r>
                        <a:rPr lang="en-US" altLang="zh-TW" sz="3200" b="1" dirty="0" smtClean="0">
                          <a:solidFill>
                            <a:srgbClr val="002060"/>
                          </a:solidFill>
                        </a:rPr>
                        <a:t>Who</a:t>
                      </a:r>
                    </a:p>
                    <a:p>
                      <a:pPr algn="ctr"/>
                      <a:r>
                        <a:rPr lang="zh-TW" altLang="en-US" sz="3200" b="1" dirty="0" smtClean="0">
                          <a:solidFill>
                            <a:srgbClr val="002060"/>
                          </a:solidFill>
                        </a:rPr>
                        <a:t>研究對象</a:t>
                      </a:r>
                      <a:endParaRPr lang="zh-TW" altLang="en-US" sz="3200" b="1" dirty="0">
                        <a:solidFill>
                          <a:srgbClr val="002060"/>
                        </a:solidFill>
                      </a:endParaRPr>
                    </a:p>
                  </a:txBody>
                  <a:tcPr marL="111760" marR="111760">
                    <a:solidFill>
                      <a:schemeClr val="tx2">
                        <a:lumMod val="20000"/>
                        <a:lumOff val="80000"/>
                      </a:schemeClr>
                    </a:solidFill>
                  </a:tcPr>
                </a:tc>
              </a:tr>
              <a:tr h="1241771">
                <a:tc>
                  <a:txBody>
                    <a:bodyPr/>
                    <a:lstStyle/>
                    <a:p>
                      <a:pPr algn="ctr"/>
                      <a:r>
                        <a:rPr lang="en-US" altLang="zh-TW" sz="3200" b="1" dirty="0" smtClean="0"/>
                        <a:t>What </a:t>
                      </a:r>
                    </a:p>
                    <a:p>
                      <a:pPr algn="ctr"/>
                      <a:r>
                        <a:rPr lang="zh-TW" altLang="en-US" sz="3200" b="1" dirty="0" smtClean="0"/>
                        <a:t>研究目的</a:t>
                      </a:r>
                      <a:endParaRPr lang="zh-TW" altLang="en-US" sz="3200" b="1" dirty="0"/>
                    </a:p>
                  </a:txBody>
                  <a:tcPr marL="111760" marR="111760">
                    <a:solidFill>
                      <a:schemeClr val="tx2">
                        <a:lumMod val="20000"/>
                        <a:lumOff val="80000"/>
                      </a:schemeClr>
                    </a:solidFill>
                  </a:tcPr>
                </a:tc>
                <a:tc>
                  <a:txBody>
                    <a:bodyPr/>
                    <a:lstStyle/>
                    <a:p>
                      <a:pPr algn="ctr"/>
                      <a:r>
                        <a:rPr lang="zh-TW" altLang="en-US" sz="3200" b="1" dirty="0" smtClean="0">
                          <a:solidFill>
                            <a:srgbClr val="FF0000"/>
                          </a:solidFill>
                        </a:rPr>
                        <a:t>研究論文 </a:t>
                      </a:r>
                      <a:r>
                        <a:rPr lang="en-US" altLang="zh-TW" sz="3200" b="1" dirty="0" smtClean="0">
                          <a:solidFill>
                            <a:srgbClr val="FF0000"/>
                          </a:solidFill>
                        </a:rPr>
                        <a:t>/</a:t>
                      </a:r>
                      <a:r>
                        <a:rPr lang="zh-TW" altLang="en-US" sz="3200" b="1" dirty="0" smtClean="0">
                          <a:solidFill>
                            <a:srgbClr val="FF0000"/>
                          </a:solidFill>
                        </a:rPr>
                        <a:t> </a:t>
                      </a:r>
                      <a:endParaRPr lang="en-US" altLang="zh-TW" sz="3200" b="1" dirty="0" smtClean="0">
                        <a:solidFill>
                          <a:srgbClr val="FF0000"/>
                        </a:solidFill>
                      </a:endParaRPr>
                    </a:p>
                    <a:p>
                      <a:pPr algn="ctr"/>
                      <a:r>
                        <a:rPr lang="zh-TW" altLang="en-US" sz="3200" b="1" dirty="0" smtClean="0">
                          <a:solidFill>
                            <a:srgbClr val="FF0000"/>
                          </a:solidFill>
                        </a:rPr>
                        <a:t>研究設計</a:t>
                      </a:r>
                      <a:endParaRPr lang="zh-TW" altLang="en-US" sz="3200" b="1" dirty="0">
                        <a:solidFill>
                          <a:srgbClr val="FF0000"/>
                        </a:solidFill>
                      </a:endParaRPr>
                    </a:p>
                  </a:txBody>
                  <a:tcPr marL="111760" marR="111760">
                    <a:solidFill>
                      <a:schemeClr val="tx2">
                        <a:lumMod val="20000"/>
                        <a:lumOff val="80000"/>
                      </a:schemeClr>
                    </a:solidFill>
                  </a:tcPr>
                </a:tc>
                <a:tc>
                  <a:txBody>
                    <a:bodyPr/>
                    <a:lstStyle/>
                    <a:p>
                      <a:pPr algn="ctr"/>
                      <a:r>
                        <a:rPr lang="en-US" altLang="zh-TW" sz="3200" b="1" dirty="0" smtClean="0"/>
                        <a:t>When</a:t>
                      </a:r>
                    </a:p>
                    <a:p>
                      <a:pPr algn="ctr"/>
                      <a:r>
                        <a:rPr lang="zh-TW" altLang="en-US" sz="3200" b="1" dirty="0" smtClean="0"/>
                        <a:t>時間範疇</a:t>
                      </a:r>
                      <a:endParaRPr lang="en-US" altLang="zh-TW" sz="3200" b="1" dirty="0" smtClean="0"/>
                    </a:p>
                    <a:p>
                      <a:pPr algn="ctr"/>
                      <a:endParaRPr lang="zh-TW" altLang="en-US" sz="3200" b="1" dirty="0"/>
                    </a:p>
                  </a:txBody>
                  <a:tcPr marL="111760" marR="111760">
                    <a:solidFill>
                      <a:schemeClr val="tx2">
                        <a:lumMod val="20000"/>
                        <a:lumOff val="80000"/>
                      </a:schemeClr>
                    </a:solidFill>
                  </a:tcPr>
                </a:tc>
              </a:tr>
              <a:tr h="1241771">
                <a:tc>
                  <a:txBody>
                    <a:bodyPr/>
                    <a:lstStyle/>
                    <a:p>
                      <a:pPr algn="ctr"/>
                      <a:r>
                        <a:rPr lang="en-US" altLang="zh-TW" sz="3200" b="1" dirty="0" smtClean="0"/>
                        <a:t>Why</a:t>
                      </a:r>
                    </a:p>
                    <a:p>
                      <a:pPr algn="ctr"/>
                      <a:r>
                        <a:rPr lang="zh-TW" altLang="en-US" sz="3200" b="1" dirty="0" smtClean="0"/>
                        <a:t>研究動機</a:t>
                      </a:r>
                      <a:endParaRPr lang="zh-TW" altLang="en-US" sz="3200" b="1" dirty="0"/>
                    </a:p>
                  </a:txBody>
                  <a:tcPr marL="111760" marR="111760">
                    <a:solidFill>
                      <a:schemeClr val="tx2">
                        <a:lumMod val="20000"/>
                        <a:lumOff val="80000"/>
                      </a:schemeClr>
                    </a:solidFill>
                  </a:tcPr>
                </a:tc>
                <a:tc>
                  <a:txBody>
                    <a:bodyPr/>
                    <a:lstStyle/>
                    <a:p>
                      <a:pPr algn="ctr"/>
                      <a:r>
                        <a:rPr lang="zh-TW" altLang="en-US" sz="3200" b="1" dirty="0" smtClean="0"/>
                        <a:t>訂定主題</a:t>
                      </a:r>
                      <a:endParaRPr lang="en-US" altLang="zh-TW" sz="3200" b="1" dirty="0" smtClean="0"/>
                    </a:p>
                    <a:p>
                      <a:pPr algn="ctr"/>
                      <a:r>
                        <a:rPr lang="en-US" altLang="zh-TW" sz="3200" b="1" dirty="0" smtClean="0"/>
                        <a:t>(</a:t>
                      </a:r>
                      <a:r>
                        <a:rPr lang="zh-TW" altLang="en-US" sz="3200" b="1" dirty="0" smtClean="0"/>
                        <a:t>小題大作</a:t>
                      </a:r>
                      <a:r>
                        <a:rPr lang="en-US" altLang="zh-TW" sz="3200" b="1" dirty="0" smtClean="0"/>
                        <a:t>)</a:t>
                      </a:r>
                      <a:endParaRPr lang="zh-TW" altLang="en-US" sz="3200" b="1" dirty="0"/>
                    </a:p>
                  </a:txBody>
                  <a:tcPr marL="111760" marR="111760">
                    <a:solidFill>
                      <a:schemeClr val="tx2">
                        <a:lumMod val="20000"/>
                        <a:lumOff val="80000"/>
                      </a:schemeClr>
                    </a:solidFill>
                  </a:tcPr>
                </a:tc>
                <a:tc>
                  <a:txBody>
                    <a:bodyPr/>
                    <a:lstStyle/>
                    <a:p>
                      <a:pPr algn="ctr"/>
                      <a:r>
                        <a:rPr lang="en-US" altLang="zh-TW" sz="3200" b="1" dirty="0" smtClean="0"/>
                        <a:t>Limit</a:t>
                      </a:r>
                    </a:p>
                    <a:p>
                      <a:pPr algn="ctr"/>
                      <a:r>
                        <a:rPr lang="zh-TW" altLang="en-US" sz="3200" b="1" dirty="0" smtClean="0"/>
                        <a:t>研究限制</a:t>
                      </a:r>
                      <a:endParaRPr lang="en-US" altLang="zh-TW" sz="3200" b="1" dirty="0" smtClean="0"/>
                    </a:p>
                    <a:p>
                      <a:pPr algn="ctr"/>
                      <a:endParaRPr lang="zh-TW" altLang="en-US" sz="3200" b="1" dirty="0"/>
                    </a:p>
                  </a:txBody>
                  <a:tcPr marL="111760" marR="111760">
                    <a:solidFill>
                      <a:schemeClr val="tx2">
                        <a:lumMod val="20000"/>
                        <a:lumOff val="80000"/>
                      </a:schemeClr>
                    </a:solidFill>
                  </a:tcPr>
                </a:tc>
              </a:tr>
            </a:tbl>
          </a:graphicData>
        </a:graphic>
      </p:graphicFrame>
    </p:spTree>
    <p:extLst>
      <p:ext uri="{BB962C8B-B14F-4D97-AF65-F5344CB8AC3E}">
        <p14:creationId xmlns:p14="http://schemas.microsoft.com/office/powerpoint/2010/main" val="3051855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例子</a:t>
            </a:r>
            <a:r>
              <a:rPr lang="en-US" altLang="zh-TW" dirty="0" smtClean="0"/>
              <a:t>:2015</a:t>
            </a:r>
            <a:r>
              <a:rPr lang="zh-TW" altLang="en-US" dirty="0" smtClean="0"/>
              <a:t>年</a:t>
            </a:r>
            <a:r>
              <a:rPr lang="en-US" altLang="zh-TW" dirty="0" smtClean="0"/>
              <a:t>NCL</a:t>
            </a:r>
            <a:r>
              <a:rPr lang="zh-TW" altLang="en-US" dirty="0" smtClean="0"/>
              <a:t>青年營第一梯次作品</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t>研究方向</a:t>
            </a:r>
            <a:r>
              <a:rPr lang="en-US" altLang="zh-TW" sz="2800" dirty="0" smtClean="0"/>
              <a:t>:</a:t>
            </a:r>
            <a:r>
              <a:rPr lang="zh-TW" altLang="en-US" sz="2800" dirty="0" smtClean="0"/>
              <a:t> 高中生閱讀習慣調查</a:t>
            </a:r>
            <a:endParaRPr lang="en-US" altLang="zh-TW" sz="2800" dirty="0" smtClean="0"/>
          </a:p>
          <a:p>
            <a:pPr marL="457200" lvl="1" indent="0">
              <a:buNone/>
            </a:pPr>
            <a:r>
              <a:rPr lang="zh-TW" altLang="en-US" sz="2800" dirty="0" smtClean="0">
                <a:hlinkClick r:id="rId2" action="ppaction://hlinkpres?slideindex=1&amp;slidetitle="/>
              </a:rPr>
              <a:t>第一組</a:t>
            </a:r>
            <a:r>
              <a:rPr lang="en-US" altLang="zh-TW" sz="2800" dirty="0" smtClean="0"/>
              <a:t>--</a:t>
            </a:r>
            <a:r>
              <a:rPr lang="zh-TW" altLang="en-US" sz="2800" dirty="0"/>
              <a:t>高中生的課外閱讀模式及習慣之探討</a:t>
            </a:r>
            <a:br>
              <a:rPr lang="zh-TW" altLang="en-US" sz="2800" dirty="0"/>
            </a:br>
            <a:r>
              <a:rPr lang="zh-TW" altLang="en-US" sz="2800" dirty="0" smtClean="0">
                <a:hlinkClick r:id="rId3" action="ppaction://hlinkpres?slideindex=1&amp;slidetitle="/>
              </a:rPr>
              <a:t>第二組</a:t>
            </a:r>
            <a:r>
              <a:rPr lang="en-US" altLang="zh-TW" sz="2800" dirty="0" smtClean="0"/>
              <a:t>--</a:t>
            </a:r>
            <a:r>
              <a:rPr lang="zh-TW" altLang="en-US" sz="2800" dirty="0"/>
              <a:t>中學生對限制級資料閱聽的看法</a:t>
            </a:r>
            <a:endParaRPr lang="en-US" altLang="zh-TW" sz="2800" dirty="0" smtClean="0"/>
          </a:p>
          <a:p>
            <a:pPr marL="457200" lvl="1" indent="0">
              <a:buNone/>
            </a:pPr>
            <a:r>
              <a:rPr lang="zh-TW" altLang="en-US" sz="2800" dirty="0" smtClean="0">
                <a:hlinkClick r:id="rId4" action="ppaction://hlinkpres?slideindex=1&amp;slidetitle="/>
              </a:rPr>
              <a:t>第三組</a:t>
            </a:r>
            <a:r>
              <a:rPr lang="en-US" altLang="zh-TW" sz="2800" dirty="0" smtClean="0"/>
              <a:t>--</a:t>
            </a:r>
            <a:r>
              <a:rPr lang="zh-TW" altLang="en-US" sz="2800" dirty="0"/>
              <a:t>高中生紙本閱讀與網路閱讀習慣及態度之比較分析</a:t>
            </a:r>
            <a:endParaRPr lang="en-US" altLang="zh-TW" sz="2800" dirty="0" smtClean="0"/>
          </a:p>
          <a:p>
            <a:pPr marL="457200" lvl="1" indent="0">
              <a:buNone/>
            </a:pPr>
            <a:r>
              <a:rPr lang="zh-TW" altLang="en-US" sz="2800" dirty="0" smtClean="0">
                <a:hlinkClick r:id="rId5" action="ppaction://hlinkpres?slideindex=1&amp;slidetitle="/>
              </a:rPr>
              <a:t>第四組</a:t>
            </a:r>
            <a:r>
              <a:rPr lang="en-US" altLang="zh-TW" sz="2800" dirty="0" smtClean="0"/>
              <a:t>--</a:t>
            </a:r>
            <a:r>
              <a:rPr lang="zh-TW" altLang="en-US" sz="2800" dirty="0"/>
              <a:t>高中職閱讀行為差異探討</a:t>
            </a:r>
            <a:endParaRPr lang="en-US" altLang="zh-TW" sz="2800" dirty="0" smtClean="0"/>
          </a:p>
          <a:p>
            <a:pPr marL="457200" lvl="1" indent="0">
              <a:buNone/>
            </a:pPr>
            <a:r>
              <a:rPr lang="zh-TW" altLang="en-US" sz="2800" dirty="0" smtClean="0">
                <a:hlinkClick r:id="rId6" action="ppaction://hlinkpres?slideindex=1&amp;slidetitle="/>
              </a:rPr>
              <a:t>第五組</a:t>
            </a:r>
            <a:r>
              <a:rPr lang="en-US" altLang="zh-TW" sz="2800" dirty="0" smtClean="0"/>
              <a:t>--</a:t>
            </a:r>
            <a:r>
              <a:rPr lang="zh-TW" altLang="en-US" sz="2800" dirty="0"/>
              <a:t>青少年課外閱讀與圖書館環境調查</a:t>
            </a:r>
          </a:p>
        </p:txBody>
      </p:sp>
    </p:spTree>
    <p:extLst>
      <p:ext uri="{BB962C8B-B14F-4D97-AF65-F5344CB8AC3E}">
        <p14:creationId xmlns:p14="http://schemas.microsoft.com/office/powerpoint/2010/main" val="395002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例子</a:t>
            </a:r>
            <a:r>
              <a:rPr lang="en-US" altLang="zh-TW" dirty="0"/>
              <a:t>:2015</a:t>
            </a:r>
            <a:r>
              <a:rPr lang="zh-TW" altLang="en-US" dirty="0" smtClean="0"/>
              <a:t>年</a:t>
            </a:r>
            <a:r>
              <a:rPr lang="en-US" altLang="zh-TW" dirty="0"/>
              <a:t>NCL</a:t>
            </a:r>
            <a:r>
              <a:rPr lang="zh-TW" altLang="en-US" dirty="0"/>
              <a:t>青年營第二</a:t>
            </a:r>
            <a:r>
              <a:rPr lang="zh-TW" altLang="en-US" dirty="0" smtClean="0"/>
              <a:t>梯次作品</a:t>
            </a:r>
            <a:endParaRPr lang="zh-TW" altLang="en-US" dirty="0"/>
          </a:p>
        </p:txBody>
      </p:sp>
      <p:sp>
        <p:nvSpPr>
          <p:cNvPr id="3" name="內容版面配置區 2"/>
          <p:cNvSpPr>
            <a:spLocks noGrp="1"/>
          </p:cNvSpPr>
          <p:nvPr>
            <p:ph idx="1"/>
          </p:nvPr>
        </p:nvSpPr>
        <p:spPr/>
        <p:txBody>
          <a:bodyPr/>
          <a:lstStyle/>
          <a:p>
            <a:r>
              <a:rPr lang="zh-TW" altLang="en-US" sz="2800" dirty="0"/>
              <a:t>研究方向</a:t>
            </a:r>
            <a:r>
              <a:rPr lang="en-US" altLang="zh-TW" sz="2800" dirty="0"/>
              <a:t>: </a:t>
            </a:r>
            <a:r>
              <a:rPr lang="zh-TW" altLang="en-US" sz="2800" dirty="0"/>
              <a:t>高中生閱讀習慣調查</a:t>
            </a:r>
          </a:p>
          <a:p>
            <a:pPr marL="457200" lvl="1" indent="0">
              <a:buNone/>
            </a:pPr>
            <a:r>
              <a:rPr lang="zh-TW" altLang="en-US" sz="2800" dirty="0" smtClean="0">
                <a:hlinkClick r:id="rId2" action="ppaction://hlinkpres?slideindex=1&amp;slidetitle="/>
              </a:rPr>
              <a:t>第一組</a:t>
            </a:r>
            <a:r>
              <a:rPr lang="zh-TW" altLang="en-US" sz="2800" dirty="0" smtClean="0"/>
              <a:t> </a:t>
            </a:r>
            <a:r>
              <a:rPr lang="en-US" altLang="zh-TW" sz="2800" dirty="0" smtClean="0"/>
              <a:t>– </a:t>
            </a:r>
            <a:r>
              <a:rPr lang="zh-TW" altLang="en-US" sz="2800" dirty="0" smtClean="0"/>
              <a:t>高中生課外讀物內容選擇之調查</a:t>
            </a:r>
            <a:endParaRPr lang="en-US" altLang="zh-TW" sz="2800" dirty="0" smtClean="0"/>
          </a:p>
          <a:p>
            <a:pPr marL="457200" lvl="1" indent="0">
              <a:buNone/>
            </a:pPr>
            <a:r>
              <a:rPr lang="zh-TW" altLang="en-US" sz="2800" dirty="0" smtClean="0">
                <a:hlinkClick r:id="rId3" action="ppaction://hlinkpres?slideindex=1&amp;slidetitle="/>
              </a:rPr>
              <a:t>第二組</a:t>
            </a:r>
            <a:r>
              <a:rPr lang="zh-TW" altLang="en-US" sz="2800" dirty="0" smtClean="0"/>
              <a:t> </a:t>
            </a:r>
            <a:r>
              <a:rPr lang="en-US" altLang="zh-TW" sz="2800" dirty="0" smtClean="0"/>
              <a:t>– </a:t>
            </a:r>
            <a:r>
              <a:rPr lang="zh-TW" altLang="en-US" sz="2800" dirty="0" smtClean="0"/>
              <a:t>高中生取得閱讀資訊來源影響閱讀行為之研究</a:t>
            </a:r>
            <a:r>
              <a:rPr lang="en-US" altLang="zh-TW" sz="2800" dirty="0" smtClean="0"/>
              <a:t>:</a:t>
            </a:r>
            <a:r>
              <a:rPr lang="zh-TW" altLang="en-US" sz="2800" dirty="0" smtClean="0"/>
              <a:t>以大台北地區為例</a:t>
            </a:r>
            <a:endParaRPr lang="en-US" altLang="zh-TW" sz="2800" dirty="0" smtClean="0"/>
          </a:p>
          <a:p>
            <a:pPr marL="457200" lvl="1" indent="0">
              <a:buNone/>
            </a:pPr>
            <a:r>
              <a:rPr lang="zh-TW" altLang="en-US" sz="2800" dirty="0" smtClean="0">
                <a:hlinkClick r:id="rId4" action="ppaction://hlinkpres?slideindex=1&amp;slidetitle="/>
              </a:rPr>
              <a:t>第三組</a:t>
            </a:r>
            <a:r>
              <a:rPr lang="zh-TW" altLang="en-US" sz="2800" dirty="0" smtClean="0"/>
              <a:t> </a:t>
            </a:r>
            <a:r>
              <a:rPr lang="en-US" altLang="zh-TW" sz="2800" dirty="0" smtClean="0"/>
              <a:t>–</a:t>
            </a:r>
            <a:r>
              <a:rPr lang="zh-TW" altLang="en-US" sz="2800" dirty="0" smtClean="0"/>
              <a:t> 在學高中</a:t>
            </a:r>
            <a:r>
              <a:rPr lang="en-US" altLang="zh-TW" sz="2800" dirty="0" smtClean="0"/>
              <a:t>(</a:t>
            </a:r>
            <a:r>
              <a:rPr lang="zh-TW" altLang="en-US" sz="2800" dirty="0" smtClean="0"/>
              <a:t>職</a:t>
            </a:r>
            <a:r>
              <a:rPr lang="en-US" altLang="zh-TW" sz="2800" dirty="0" smtClean="0"/>
              <a:t>)</a:t>
            </a:r>
            <a:r>
              <a:rPr lang="zh-TW" altLang="en-US" sz="2800" dirty="0" smtClean="0"/>
              <a:t>學生對臺灣新聞媒體之認識與想法</a:t>
            </a:r>
            <a:endParaRPr lang="en-US" altLang="zh-TW" sz="2800" dirty="0" smtClean="0"/>
          </a:p>
          <a:p>
            <a:pPr marL="457200" lvl="1" indent="0">
              <a:buNone/>
            </a:pPr>
            <a:r>
              <a:rPr lang="zh-TW" altLang="en-US" sz="2800" dirty="0" smtClean="0">
                <a:hlinkClick r:id="rId5" action="ppaction://hlinkpres?slideindex=1&amp;slidetitle="/>
              </a:rPr>
              <a:t>第四組</a:t>
            </a:r>
            <a:r>
              <a:rPr lang="zh-TW" altLang="en-US" sz="2800" dirty="0" smtClean="0"/>
              <a:t> </a:t>
            </a:r>
            <a:r>
              <a:rPr lang="en-US" altLang="zh-TW" sz="2800" dirty="0" smtClean="0"/>
              <a:t>–</a:t>
            </a:r>
            <a:r>
              <a:rPr lang="zh-TW" altLang="en-US" sz="2800" dirty="0" smtClean="0"/>
              <a:t> 影響高中生閱讀課外讀物的因素調查</a:t>
            </a:r>
            <a:endParaRPr lang="en-US" altLang="zh-TW" sz="2800" dirty="0" smtClean="0"/>
          </a:p>
          <a:p>
            <a:pPr marL="457200" lvl="1" indent="0">
              <a:buNone/>
            </a:pPr>
            <a:r>
              <a:rPr lang="zh-TW" altLang="en-US" sz="2800" dirty="0" smtClean="0"/>
              <a:t>第五組 </a:t>
            </a:r>
            <a:r>
              <a:rPr lang="en-US" altLang="zh-TW" sz="2800" dirty="0" smtClean="0"/>
              <a:t>–</a:t>
            </a:r>
            <a:r>
              <a:rPr lang="zh-TW" altLang="en-US" sz="2800" dirty="0" smtClean="0"/>
              <a:t> 青少年購書行為之研究</a:t>
            </a:r>
            <a:endParaRPr lang="en-US" altLang="zh-TW" sz="2800" dirty="0" smtClean="0"/>
          </a:p>
          <a:p>
            <a:pPr marL="457200" lvl="1" indent="0">
              <a:buNone/>
            </a:pPr>
            <a:endParaRPr lang="zh-TW" altLang="en-US" dirty="0"/>
          </a:p>
        </p:txBody>
      </p:sp>
    </p:spTree>
    <p:extLst>
      <p:ext uri="{BB962C8B-B14F-4D97-AF65-F5344CB8AC3E}">
        <p14:creationId xmlns:p14="http://schemas.microsoft.com/office/powerpoint/2010/main" val="85287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例子</a:t>
            </a:r>
            <a:r>
              <a:rPr lang="en-US" altLang="zh-TW" dirty="0"/>
              <a:t>:2015</a:t>
            </a:r>
            <a:r>
              <a:rPr lang="zh-TW" altLang="en-US" dirty="0" smtClean="0"/>
              <a:t>年</a:t>
            </a:r>
            <a:r>
              <a:rPr lang="en-US" altLang="zh-TW" dirty="0"/>
              <a:t>NCL</a:t>
            </a:r>
            <a:r>
              <a:rPr lang="zh-TW" altLang="en-US" dirty="0"/>
              <a:t>青年營第三</a:t>
            </a:r>
            <a:r>
              <a:rPr lang="zh-TW" altLang="en-US" dirty="0" smtClean="0"/>
              <a:t>梯次</a:t>
            </a:r>
            <a:r>
              <a:rPr lang="zh-TW" altLang="en-US" dirty="0"/>
              <a:t>作品</a:t>
            </a:r>
          </a:p>
        </p:txBody>
      </p:sp>
      <p:sp>
        <p:nvSpPr>
          <p:cNvPr id="3" name="內容版面配置區 2"/>
          <p:cNvSpPr>
            <a:spLocks noGrp="1"/>
          </p:cNvSpPr>
          <p:nvPr>
            <p:ph idx="1"/>
          </p:nvPr>
        </p:nvSpPr>
        <p:spPr/>
        <p:txBody>
          <a:bodyPr>
            <a:normAutofit/>
          </a:bodyPr>
          <a:lstStyle/>
          <a:p>
            <a:r>
              <a:rPr lang="zh-TW" altLang="en-US" sz="2800" dirty="0"/>
              <a:t>研究方向</a:t>
            </a:r>
            <a:r>
              <a:rPr lang="en-US" altLang="zh-TW" sz="2800" dirty="0"/>
              <a:t>: </a:t>
            </a:r>
            <a:r>
              <a:rPr lang="zh-TW" altLang="en-US" sz="2800" dirty="0"/>
              <a:t>高中生閱讀習慣</a:t>
            </a:r>
            <a:r>
              <a:rPr lang="zh-TW" altLang="en-US" sz="2800" dirty="0" smtClean="0"/>
              <a:t>調查</a:t>
            </a:r>
            <a:endParaRPr lang="en-US" altLang="zh-TW" sz="2800" dirty="0" smtClean="0"/>
          </a:p>
          <a:p>
            <a:pPr lvl="1"/>
            <a:r>
              <a:rPr lang="zh-TW" altLang="en-US" sz="2800" dirty="0" smtClean="0">
                <a:hlinkClick r:id="rId2" action="ppaction://hlinkpres?slideindex=1&amp;slidetitle="/>
              </a:rPr>
              <a:t>第一組</a:t>
            </a:r>
            <a:r>
              <a:rPr lang="zh-TW" altLang="en-US" sz="2800" dirty="0" smtClean="0"/>
              <a:t> </a:t>
            </a:r>
            <a:r>
              <a:rPr lang="en-US" altLang="zh-TW" sz="2800" dirty="0" smtClean="0"/>
              <a:t>-</a:t>
            </a:r>
            <a:r>
              <a:rPr lang="zh-TW" altLang="en-US" sz="2800" dirty="0" smtClean="0"/>
              <a:t> 青少年</a:t>
            </a:r>
            <a:r>
              <a:rPr lang="zh-TW" altLang="en-US" sz="2800" dirty="0"/>
              <a:t>動</a:t>
            </a:r>
            <a:r>
              <a:rPr lang="zh-TW" altLang="en-US" sz="2800" dirty="0" smtClean="0"/>
              <a:t>漫閱</a:t>
            </a:r>
            <a:r>
              <a:rPr lang="zh-TW" altLang="en-US" sz="2800" dirty="0"/>
              <a:t>聽習慣</a:t>
            </a:r>
            <a:r>
              <a:rPr lang="zh-TW" altLang="en-US" sz="2800" dirty="0" smtClean="0"/>
              <a:t>研究</a:t>
            </a:r>
            <a:endParaRPr lang="en-US" altLang="zh-TW" sz="2800" dirty="0" smtClean="0"/>
          </a:p>
          <a:p>
            <a:pPr lvl="1"/>
            <a:r>
              <a:rPr lang="zh-TW" altLang="en-US" sz="2800" dirty="0" smtClean="0"/>
              <a:t>第二組 </a:t>
            </a:r>
            <a:r>
              <a:rPr lang="en-US" altLang="zh-TW" sz="2800" dirty="0" smtClean="0"/>
              <a:t>--</a:t>
            </a:r>
            <a:r>
              <a:rPr lang="zh-TW" altLang="en-US" sz="2800"/>
              <a:t>影響高中職學生閱讀之因素</a:t>
            </a:r>
            <a:r>
              <a:rPr lang="zh-TW" altLang="en-US" sz="2800" smtClean="0"/>
              <a:t>調查</a:t>
            </a:r>
            <a:endParaRPr lang="en-US" altLang="zh-TW" sz="2800" dirty="0" smtClean="0"/>
          </a:p>
          <a:p>
            <a:pPr lvl="1"/>
            <a:r>
              <a:rPr lang="zh-TW" altLang="en-US" sz="2800" dirty="0" smtClean="0">
                <a:hlinkClick r:id="rId3" action="ppaction://hlinkpres?slideindex=1&amp;slidetitle="/>
              </a:rPr>
              <a:t>第三組</a:t>
            </a:r>
            <a:r>
              <a:rPr lang="zh-TW" altLang="en-US" sz="2800" dirty="0" smtClean="0"/>
              <a:t> </a:t>
            </a:r>
            <a:r>
              <a:rPr lang="en-US" altLang="zh-TW" sz="2800" dirty="0" smtClean="0"/>
              <a:t>-</a:t>
            </a:r>
            <a:r>
              <a:rPr lang="zh-TW" altLang="en-US" sz="2800" dirty="0" smtClean="0"/>
              <a:t> 高中生</a:t>
            </a:r>
            <a:r>
              <a:rPr lang="zh-TW" altLang="en-US" sz="2800" dirty="0"/>
              <a:t>使用與閱讀臉</a:t>
            </a:r>
            <a:r>
              <a:rPr lang="zh-TW" altLang="en-US" sz="2800" dirty="0" smtClean="0"/>
              <a:t>書的</a:t>
            </a:r>
            <a:r>
              <a:rPr lang="zh-TW" altLang="en-US" sz="2800" dirty="0"/>
              <a:t>喜好調查</a:t>
            </a:r>
            <a:endParaRPr lang="en-US" altLang="zh-TW" sz="2800" dirty="0" smtClean="0"/>
          </a:p>
          <a:p>
            <a:pPr lvl="1"/>
            <a:r>
              <a:rPr lang="zh-TW" altLang="en-US" sz="2800" dirty="0" smtClean="0">
                <a:hlinkClick r:id="rId4" action="ppaction://hlinkpres?slideindex=1&amp;slidetitle="/>
              </a:rPr>
              <a:t>第四組</a:t>
            </a:r>
            <a:r>
              <a:rPr lang="zh-TW" altLang="en-US" sz="2800" dirty="0" smtClean="0"/>
              <a:t> </a:t>
            </a:r>
            <a:r>
              <a:rPr lang="en-US" altLang="zh-TW" sz="2800" dirty="0" smtClean="0"/>
              <a:t>-</a:t>
            </a:r>
            <a:r>
              <a:rPr lang="zh-TW" altLang="en-US" sz="2800" dirty="0" smtClean="0"/>
              <a:t> 在學</a:t>
            </a:r>
            <a:r>
              <a:rPr lang="zh-TW" altLang="en-US" sz="2800" dirty="0"/>
              <a:t>高中生暑期與平日的閱讀</a:t>
            </a:r>
            <a:r>
              <a:rPr lang="zh-TW" altLang="en-US" sz="2800" dirty="0" smtClean="0"/>
              <a:t>習慣分析</a:t>
            </a:r>
            <a:r>
              <a:rPr lang="zh-TW" altLang="en-US" sz="2800" dirty="0"/>
              <a:t>與比較</a:t>
            </a:r>
          </a:p>
          <a:p>
            <a:pPr lvl="1"/>
            <a:r>
              <a:rPr lang="zh-TW" altLang="en-US" sz="2800" dirty="0" smtClean="0">
                <a:hlinkClick r:id="rId5" action="ppaction://hlinkpres?slideindex=1&amp;slidetitle="/>
              </a:rPr>
              <a:t>第五組</a:t>
            </a:r>
            <a:r>
              <a:rPr lang="zh-TW" altLang="en-US" sz="2800" dirty="0" smtClean="0"/>
              <a:t> </a:t>
            </a:r>
            <a:r>
              <a:rPr lang="en-US" altLang="zh-TW" sz="2800" dirty="0" smtClean="0"/>
              <a:t>-</a:t>
            </a:r>
            <a:r>
              <a:rPr lang="zh-TW" altLang="en-US" sz="2800" dirty="0" smtClean="0"/>
              <a:t> 高中生</a:t>
            </a:r>
            <a:r>
              <a:rPr lang="zh-TW" altLang="en-US" sz="2800" dirty="0"/>
              <a:t>對日本動漫的看法</a:t>
            </a:r>
          </a:p>
        </p:txBody>
      </p:sp>
    </p:spTree>
    <p:extLst>
      <p:ext uri="{BB962C8B-B14F-4D97-AF65-F5344CB8AC3E}">
        <p14:creationId xmlns:p14="http://schemas.microsoft.com/office/powerpoint/2010/main" val="1909055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分組討論</a:t>
            </a:r>
            <a:endParaRPr lang="zh-TW" altLang="en-US" dirty="0"/>
          </a:p>
        </p:txBody>
      </p:sp>
      <p:sp>
        <p:nvSpPr>
          <p:cNvPr id="3" name="內容版面配置區 2"/>
          <p:cNvSpPr>
            <a:spLocks noGrp="1"/>
          </p:cNvSpPr>
          <p:nvPr>
            <p:ph idx="1"/>
          </p:nvPr>
        </p:nvSpPr>
        <p:spPr>
          <a:xfrm>
            <a:off x="1097280" y="1961064"/>
            <a:ext cx="10058400" cy="4023360"/>
          </a:xfrm>
        </p:spPr>
        <p:txBody>
          <a:bodyPr>
            <a:normAutofit/>
          </a:bodyPr>
          <a:lstStyle/>
          <a:p>
            <a:r>
              <a:rPr lang="zh-TW" altLang="en-US" sz="2800" dirty="0" smtClean="0"/>
              <a:t>運用曼</a:t>
            </a:r>
            <a:r>
              <a:rPr lang="zh-TW" altLang="en-US" sz="2800" dirty="0"/>
              <a:t>陀羅九宮格思考</a:t>
            </a:r>
            <a:r>
              <a:rPr lang="zh-TW" altLang="en-US" sz="2800" dirty="0" smtClean="0"/>
              <a:t>法，定出你們這組的期未專題報告之</a:t>
            </a:r>
            <a:endParaRPr lang="en-US" altLang="zh-TW" sz="2800" dirty="0" smtClean="0"/>
          </a:p>
          <a:p>
            <a:pPr marL="514350" indent="-514350">
              <a:buFont typeface="+mj-lt"/>
              <a:buAutoNum type="arabicPeriod"/>
            </a:pPr>
            <a:r>
              <a:rPr lang="zh-TW" altLang="en-US" sz="2800" dirty="0" smtClean="0"/>
              <a:t>題目</a:t>
            </a:r>
            <a:endParaRPr lang="en-US" altLang="zh-TW" sz="2800" dirty="0" smtClean="0"/>
          </a:p>
          <a:p>
            <a:pPr marL="514350" indent="-514350">
              <a:buFont typeface="+mj-lt"/>
              <a:buAutoNum type="arabicPeriod"/>
            </a:pPr>
            <a:r>
              <a:rPr lang="zh-TW" altLang="en-US" sz="2800" dirty="0" smtClean="0"/>
              <a:t>研究目的</a:t>
            </a:r>
            <a:endParaRPr lang="en-US" altLang="zh-TW" sz="2800" dirty="0" smtClean="0"/>
          </a:p>
          <a:p>
            <a:pPr marL="514350" indent="-514350">
              <a:buFont typeface="+mj-lt"/>
              <a:buAutoNum type="arabicPeriod"/>
            </a:pPr>
            <a:r>
              <a:rPr lang="zh-TW" altLang="en-US" sz="2800" dirty="0" smtClean="0"/>
              <a:t>研究問題</a:t>
            </a:r>
            <a:endParaRPr lang="en-US" altLang="zh-TW" sz="2800" dirty="0" smtClean="0"/>
          </a:p>
          <a:p>
            <a:pPr marL="514350" indent="-514350">
              <a:buFont typeface="+mj-lt"/>
              <a:buAutoNum type="arabicPeriod"/>
            </a:pPr>
            <a:r>
              <a:rPr lang="zh-TW" altLang="en-US" sz="2800" dirty="0" smtClean="0"/>
              <a:t>研究對象</a:t>
            </a:r>
            <a:endParaRPr lang="zh-TW" altLang="en-US" sz="2800" dirty="0"/>
          </a:p>
        </p:txBody>
      </p:sp>
    </p:spTree>
    <p:extLst>
      <p:ext uri="{BB962C8B-B14F-4D97-AF65-F5344CB8AC3E}">
        <p14:creationId xmlns:p14="http://schemas.microsoft.com/office/powerpoint/2010/main" val="107706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0051" y="1030801"/>
            <a:ext cx="10058400" cy="1498216"/>
          </a:xfrm>
        </p:spPr>
        <p:txBody>
          <a:bodyPr>
            <a:normAutofit/>
          </a:bodyPr>
          <a:lstStyle/>
          <a:p>
            <a:pPr algn="ctr"/>
            <a:r>
              <a:rPr lang="zh-TW" altLang="en-US" sz="5400" dirty="0"/>
              <a:t>問卷調查題目與訪談大綱設計</a:t>
            </a:r>
            <a:r>
              <a:rPr lang="en-US" altLang="zh-TW" sz="5400" dirty="0"/>
              <a:t/>
            </a:r>
            <a:br>
              <a:rPr lang="en-US" altLang="zh-TW" sz="5400" dirty="0"/>
            </a:br>
            <a:r>
              <a:rPr lang="en-US" altLang="zh-TW" sz="5400" dirty="0"/>
              <a:t>Design of questionnaire &amp; </a:t>
            </a:r>
            <a:r>
              <a:rPr lang="en-US" altLang="zh-TW" sz="5400" dirty="0" smtClean="0"/>
              <a:t>interview</a:t>
            </a:r>
            <a:endParaRPr lang="zh-TW" altLang="en-US" sz="5400" dirty="0"/>
          </a:p>
        </p:txBody>
      </p:sp>
      <p:sp>
        <p:nvSpPr>
          <p:cNvPr id="3" name="副標題 2"/>
          <p:cNvSpPr>
            <a:spLocks noGrp="1"/>
          </p:cNvSpPr>
          <p:nvPr>
            <p:ph type="subTitle" idx="1"/>
          </p:nvPr>
        </p:nvSpPr>
        <p:spPr>
          <a:xfrm>
            <a:off x="1100051" y="4455620"/>
            <a:ext cx="10058400" cy="1442672"/>
          </a:xfrm>
        </p:spPr>
        <p:txBody>
          <a:bodyPr>
            <a:normAutofit fontScale="70000" lnSpcReduction="20000"/>
          </a:bodyPr>
          <a:lstStyle/>
          <a:p>
            <a:pPr algn="ctr"/>
            <a:r>
              <a:rPr lang="zh-TW" altLang="en-US" sz="4200" dirty="0"/>
              <a:t>邱子恒</a:t>
            </a:r>
            <a:r>
              <a:rPr lang="en-US" altLang="zh-TW" sz="4200" dirty="0"/>
              <a:t>(tzchiu@tmu.edu.tw)</a:t>
            </a:r>
          </a:p>
          <a:p>
            <a:pPr algn="ctr"/>
            <a:r>
              <a:rPr lang="zh-TW" altLang="en-US" sz="4200" dirty="0"/>
              <a:t>臺北醫學大學通識教育中心</a:t>
            </a:r>
          </a:p>
          <a:p>
            <a:pPr algn="ctr"/>
            <a:r>
              <a:rPr lang="en-US" altLang="zh-TW" sz="4200" dirty="0" smtClean="0"/>
              <a:t>2017.05.17</a:t>
            </a:r>
            <a:endParaRPr lang="en-US" altLang="zh-TW" sz="4200" dirty="0"/>
          </a:p>
          <a:p>
            <a:endParaRPr lang="zh-TW" altLang="en-US" dirty="0"/>
          </a:p>
        </p:txBody>
      </p:sp>
    </p:spTree>
    <p:extLst>
      <p:ext uri="{BB962C8B-B14F-4D97-AF65-F5344CB8AC3E}">
        <p14:creationId xmlns:p14="http://schemas.microsoft.com/office/powerpoint/2010/main" val="282583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245562" y="1810603"/>
            <a:ext cx="10058400" cy="1450757"/>
          </a:xfrm>
        </p:spPr>
        <p:txBody>
          <a:bodyPr/>
          <a:lstStyle/>
          <a:p>
            <a:pPr algn="ctr"/>
            <a:r>
              <a:rPr lang="zh-TW" altLang="en-US" b="1" dirty="0" smtClean="0"/>
              <a:t>量化研究 </a:t>
            </a:r>
            <a:r>
              <a:rPr lang="en-US" altLang="zh-TW" b="1" dirty="0" smtClean="0"/>
              <a:t>–</a:t>
            </a:r>
            <a:r>
              <a:rPr lang="zh-TW" altLang="en-US" b="1" dirty="0" smtClean="0"/>
              <a:t> 問卷調查</a:t>
            </a:r>
            <a:endParaRPr lang="zh-TW" altLang="en-US" b="1" dirty="0"/>
          </a:p>
        </p:txBody>
      </p:sp>
    </p:spTree>
    <p:extLst>
      <p:ext uri="{BB962C8B-B14F-4D97-AF65-F5344CB8AC3E}">
        <p14:creationId xmlns:p14="http://schemas.microsoft.com/office/powerpoint/2010/main" val="2886226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標題 1"/>
          <p:cNvSpPr>
            <a:spLocks noGrp="1"/>
          </p:cNvSpPr>
          <p:nvPr>
            <p:ph type="title"/>
          </p:nvPr>
        </p:nvSpPr>
        <p:spPr/>
        <p:txBody>
          <a:bodyPr/>
          <a:lstStyle/>
          <a:p>
            <a:r>
              <a:rPr lang="zh-TW" altLang="en-US" dirty="0" smtClean="0"/>
              <a:t>問卷調查作業之規劃與實施</a:t>
            </a:r>
          </a:p>
        </p:txBody>
      </p:sp>
      <p:sp>
        <p:nvSpPr>
          <p:cNvPr id="19458" name="內容版面配置區 2"/>
          <p:cNvSpPr>
            <a:spLocks noGrp="1"/>
          </p:cNvSpPr>
          <p:nvPr>
            <p:ph idx="1"/>
          </p:nvPr>
        </p:nvSpPr>
        <p:spPr/>
        <p:txBody>
          <a:bodyPr>
            <a:normAutofit/>
          </a:bodyPr>
          <a:lstStyle/>
          <a:p>
            <a:r>
              <a:rPr lang="zh-TW" altLang="en-US" dirty="0" smtClean="0"/>
              <a:t>問卷編製的一般原則及步驟</a:t>
            </a:r>
            <a:endParaRPr lang="en-US" altLang="zh-TW" dirty="0" smtClean="0"/>
          </a:p>
          <a:p>
            <a:pPr lvl="1"/>
            <a:r>
              <a:rPr lang="zh-TW" altLang="en-US" sz="2000" dirty="0" smtClean="0"/>
              <a:t>確定研究的主題</a:t>
            </a:r>
            <a:endParaRPr lang="en-US" altLang="zh-TW" sz="2000" dirty="0" smtClean="0"/>
          </a:p>
          <a:p>
            <a:pPr lvl="2"/>
            <a:r>
              <a:rPr lang="zh-TW" altLang="en-US" sz="2000" dirty="0" smtClean="0"/>
              <a:t>確定測量的範圍與目的</a:t>
            </a:r>
            <a:endParaRPr lang="en-US" altLang="zh-TW" sz="2000" dirty="0" smtClean="0"/>
          </a:p>
          <a:p>
            <a:pPr lvl="3"/>
            <a:r>
              <a:rPr lang="zh-TW" altLang="zh-TW" sz="2000" dirty="0" smtClean="0"/>
              <a:t>編製</a:t>
            </a:r>
            <a:r>
              <a:rPr lang="zh-TW" altLang="en-US" sz="2000" dirty="0" smtClean="0"/>
              <a:t>問卷</a:t>
            </a:r>
            <a:r>
              <a:rPr lang="zh-TW" altLang="zh-TW" sz="2000" dirty="0" smtClean="0"/>
              <a:t>之前</a:t>
            </a:r>
            <a:r>
              <a:rPr lang="zh-TW" altLang="en-US" sz="2000" dirty="0" smtClean="0"/>
              <a:t>，</a:t>
            </a:r>
            <a:r>
              <a:rPr lang="zh-TW" altLang="zh-TW" sz="2000" dirty="0" smtClean="0"/>
              <a:t>需釐清測量的目及它所包含的範圍</a:t>
            </a:r>
            <a:endParaRPr lang="en-US" altLang="zh-TW" sz="2000" dirty="0" smtClean="0"/>
          </a:p>
          <a:p>
            <a:pPr lvl="2"/>
            <a:r>
              <a:rPr lang="zh-TW" altLang="en-US" sz="2000" dirty="0" smtClean="0"/>
              <a:t>確定測量的對象</a:t>
            </a:r>
            <a:endParaRPr lang="en-US" altLang="zh-TW" sz="2000" dirty="0" smtClean="0"/>
          </a:p>
          <a:p>
            <a:pPr lvl="3"/>
            <a:r>
              <a:rPr lang="zh-TW" altLang="en-US" sz="2000" dirty="0" smtClean="0"/>
              <a:t>編製問卷之前確定問卷的施測對象為何</a:t>
            </a:r>
            <a:endParaRPr lang="en-US" altLang="zh-TW" sz="2000" dirty="0" smtClean="0"/>
          </a:p>
          <a:p>
            <a:pPr lvl="3"/>
            <a:r>
              <a:rPr lang="zh-TW" altLang="en-US" sz="2000" dirty="0" smtClean="0"/>
              <a:t>施測對象的選擇也需考慮其性別、年齡、教育程度、生活背景等因素。</a:t>
            </a:r>
            <a:endParaRPr lang="en-US" altLang="zh-TW" sz="2000" dirty="0" smtClean="0"/>
          </a:p>
        </p:txBody>
      </p:sp>
      <p:sp>
        <p:nvSpPr>
          <p:cNvPr id="4" name="投影片編號版面配置區 3"/>
          <p:cNvSpPr>
            <a:spLocks noGrp="1"/>
          </p:cNvSpPr>
          <p:nvPr>
            <p:ph type="sldNum" sz="quarter" idx="12"/>
          </p:nvPr>
        </p:nvSpPr>
        <p:spPr/>
        <p:txBody>
          <a:bodyPr/>
          <a:lstStyle/>
          <a:p>
            <a:pPr>
              <a:defRPr/>
            </a:pPr>
            <a:fld id="{59CFC98D-BA5A-4FB9-A366-F1072B81FD5C}" type="slidenum">
              <a:rPr lang="zh-TW" altLang="en-US"/>
              <a:pPr>
                <a:defRPr/>
              </a:pPr>
              <a:t>18</a:t>
            </a:fld>
            <a:endParaRPr lang="zh-TW" altLang="en-US"/>
          </a:p>
        </p:txBody>
      </p:sp>
    </p:spTree>
    <p:extLst>
      <p:ext uri="{BB962C8B-B14F-4D97-AF65-F5344CB8AC3E}">
        <p14:creationId xmlns:p14="http://schemas.microsoft.com/office/powerpoint/2010/main" val="323912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0482" name="內容版面配置區 2"/>
          <p:cNvSpPr>
            <a:spLocks noGrp="1"/>
          </p:cNvSpPr>
          <p:nvPr>
            <p:ph idx="1"/>
          </p:nvPr>
        </p:nvSpPr>
        <p:spPr/>
        <p:txBody>
          <a:bodyPr/>
          <a:lstStyle/>
          <a:p>
            <a:pPr lvl="1"/>
            <a:r>
              <a:rPr lang="zh-TW" altLang="en-US" sz="2000" dirty="0" smtClean="0"/>
              <a:t>分析研究主題之構成元素</a:t>
            </a:r>
            <a:r>
              <a:rPr lang="en-US" altLang="zh-TW" sz="2000" dirty="0" smtClean="0"/>
              <a:t>(</a:t>
            </a:r>
            <a:r>
              <a:rPr lang="zh-TW" altLang="en-US" sz="2000" dirty="0" smtClean="0"/>
              <a:t>建立此測量主題的架構</a:t>
            </a:r>
            <a:r>
              <a:rPr lang="en-US" altLang="zh-TW" sz="2000" dirty="0" smtClean="0"/>
              <a:t>)</a:t>
            </a:r>
          </a:p>
          <a:p>
            <a:pPr lvl="2"/>
            <a:r>
              <a:rPr lang="zh-TW" altLang="en-US" sz="2000" dirty="0" smtClean="0"/>
              <a:t>文獻探討</a:t>
            </a:r>
            <a:endParaRPr lang="en-US" altLang="zh-TW" sz="2000" dirty="0" smtClean="0"/>
          </a:p>
          <a:p>
            <a:pPr lvl="3"/>
            <a:r>
              <a:rPr lang="zh-TW" altLang="en-US" sz="2000" dirty="0" smtClean="0"/>
              <a:t>過去相關研究</a:t>
            </a:r>
          </a:p>
          <a:p>
            <a:pPr lvl="2"/>
            <a:r>
              <a:rPr lang="zh-TW" altLang="en-US" sz="2000" dirty="0" smtClean="0"/>
              <a:t>詢問專家的意見</a:t>
            </a:r>
          </a:p>
          <a:p>
            <a:pPr lvl="2"/>
            <a:r>
              <a:rPr lang="zh-TW" altLang="en-US" sz="2000" dirty="0" smtClean="0"/>
              <a:t>實際進行觀察</a:t>
            </a:r>
          </a:p>
          <a:p>
            <a:pPr lvl="2"/>
            <a:r>
              <a:rPr lang="zh-TW" altLang="en-US" sz="2000" dirty="0" smtClean="0"/>
              <a:t>受試對象的反應</a:t>
            </a:r>
            <a:endParaRPr lang="en-US" altLang="zh-TW" sz="2000" dirty="0" smtClean="0"/>
          </a:p>
          <a:p>
            <a:pPr lvl="3"/>
            <a:r>
              <a:rPr lang="zh-TW" altLang="en-US" sz="2000" dirty="0" smtClean="0"/>
              <a:t>可用訪談的方法問些開放性的問題</a:t>
            </a:r>
          </a:p>
          <a:p>
            <a:endParaRPr lang="zh-TW" altLang="en-US" dirty="0" smtClean="0"/>
          </a:p>
        </p:txBody>
      </p:sp>
      <p:sp>
        <p:nvSpPr>
          <p:cNvPr id="4" name="投影片編號版面配置區 3"/>
          <p:cNvSpPr>
            <a:spLocks noGrp="1"/>
          </p:cNvSpPr>
          <p:nvPr>
            <p:ph type="sldNum" sz="quarter" idx="12"/>
          </p:nvPr>
        </p:nvSpPr>
        <p:spPr/>
        <p:txBody>
          <a:bodyPr/>
          <a:lstStyle/>
          <a:p>
            <a:pPr>
              <a:defRPr/>
            </a:pPr>
            <a:fld id="{276089BE-BF28-4B51-AD2B-1492F8C91CFD}" type="slidenum">
              <a:rPr lang="zh-TW" altLang="en-US"/>
              <a:pPr>
                <a:defRPr/>
              </a:pPr>
              <a:t>19</a:t>
            </a:fld>
            <a:endParaRPr lang="zh-TW" altLang="en-US"/>
          </a:p>
        </p:txBody>
      </p:sp>
    </p:spTree>
    <p:extLst>
      <p:ext uri="{BB962C8B-B14F-4D97-AF65-F5344CB8AC3E}">
        <p14:creationId xmlns:p14="http://schemas.microsoft.com/office/powerpoint/2010/main" val="992735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研究的類型</a:t>
            </a:r>
            <a:endParaRPr lang="zh-TW" altLang="en-US" dirty="0"/>
          </a:p>
        </p:txBody>
      </p:sp>
      <p:sp>
        <p:nvSpPr>
          <p:cNvPr id="3" name="內容版面配置區 2"/>
          <p:cNvSpPr>
            <a:spLocks noGrp="1"/>
          </p:cNvSpPr>
          <p:nvPr>
            <p:ph idx="1"/>
          </p:nvPr>
        </p:nvSpPr>
        <p:spPr/>
        <p:txBody>
          <a:bodyPr>
            <a:normAutofit/>
          </a:bodyPr>
          <a:lstStyle/>
          <a:p>
            <a:r>
              <a:rPr lang="zh-TW" altLang="en-US" sz="3200" dirty="0" smtClean="0"/>
              <a:t>基礎研究</a:t>
            </a:r>
            <a:endParaRPr lang="en-US" altLang="zh-TW" sz="3200" dirty="0" smtClean="0"/>
          </a:p>
          <a:p>
            <a:r>
              <a:rPr lang="zh-TW" altLang="en-US" sz="3200" dirty="0" smtClean="0"/>
              <a:t>應用研究</a:t>
            </a:r>
            <a:endParaRPr lang="en-US" altLang="zh-TW" sz="3200" dirty="0" smtClean="0"/>
          </a:p>
          <a:p>
            <a:r>
              <a:rPr lang="zh-TW" altLang="en-US" sz="3200" dirty="0" smtClean="0"/>
              <a:t>行動研究</a:t>
            </a:r>
            <a:endParaRPr lang="zh-TW" altLang="en-US" sz="3200" dirty="0"/>
          </a:p>
        </p:txBody>
      </p:sp>
    </p:spTree>
    <p:extLst>
      <p:ext uri="{BB962C8B-B14F-4D97-AF65-F5344CB8AC3E}">
        <p14:creationId xmlns:p14="http://schemas.microsoft.com/office/powerpoint/2010/main" val="2739446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21506" name="內容版面配置區 2"/>
          <p:cNvSpPr>
            <a:spLocks noGrp="1"/>
          </p:cNvSpPr>
          <p:nvPr>
            <p:ph idx="1"/>
          </p:nvPr>
        </p:nvSpPr>
        <p:spPr/>
        <p:txBody>
          <a:bodyPr>
            <a:normAutofit fontScale="92500" lnSpcReduction="10000"/>
          </a:bodyPr>
          <a:lstStyle/>
          <a:p>
            <a:pPr lvl="1"/>
            <a:r>
              <a:rPr lang="zh-TW" altLang="en-US" sz="2000" dirty="0" smtClean="0"/>
              <a:t>擬定問卷架構</a:t>
            </a:r>
            <a:endParaRPr lang="en-US" altLang="zh-TW" sz="2000" dirty="0" smtClean="0"/>
          </a:p>
          <a:p>
            <a:pPr lvl="2"/>
            <a:r>
              <a:rPr lang="zh-TW" altLang="en-US" sz="2000" dirty="0" smtClean="0"/>
              <a:t>施測方式</a:t>
            </a:r>
            <a:endParaRPr lang="en-US" altLang="zh-TW" sz="2000" dirty="0" smtClean="0"/>
          </a:p>
          <a:p>
            <a:pPr lvl="3"/>
            <a:r>
              <a:rPr lang="zh-TW" altLang="en-US" sz="2000" dirty="0" smtClean="0"/>
              <a:t>考慮施測的方式要以</a:t>
            </a:r>
            <a:r>
              <a:rPr lang="zh-TW" altLang="en-US" sz="2000" u="sng" dirty="0" smtClean="0"/>
              <a:t>個人</a:t>
            </a:r>
            <a:r>
              <a:rPr lang="zh-TW" altLang="en-US" sz="2000" dirty="0" smtClean="0"/>
              <a:t>或者以</a:t>
            </a:r>
            <a:r>
              <a:rPr lang="zh-TW" altLang="en-US" sz="2000" u="sng" dirty="0" smtClean="0"/>
              <a:t>團體</a:t>
            </a:r>
            <a:r>
              <a:rPr lang="zh-TW" altLang="en-US" sz="2000" dirty="0" smtClean="0"/>
              <a:t>的為對象進行施測</a:t>
            </a:r>
            <a:endParaRPr lang="en-US" altLang="zh-TW" sz="2000" dirty="0" smtClean="0"/>
          </a:p>
          <a:p>
            <a:pPr lvl="2"/>
            <a:r>
              <a:rPr lang="zh-TW" altLang="en-US" sz="2000" dirty="0" smtClean="0"/>
              <a:t>題目的形式</a:t>
            </a:r>
            <a:endParaRPr lang="en-US" altLang="zh-TW" sz="2000" dirty="0" smtClean="0"/>
          </a:p>
          <a:p>
            <a:pPr lvl="3"/>
            <a:r>
              <a:rPr lang="zh-TW" altLang="en-US" sz="2000" dirty="0" smtClean="0"/>
              <a:t>建構式的形式</a:t>
            </a:r>
            <a:endParaRPr lang="en-US" altLang="zh-TW" sz="2000" dirty="0" smtClean="0"/>
          </a:p>
          <a:p>
            <a:pPr lvl="4"/>
            <a:r>
              <a:rPr lang="zh-TW" altLang="en-US" sz="2000" dirty="0" smtClean="0"/>
              <a:t>填充題、簡答題、申論題</a:t>
            </a:r>
            <a:endParaRPr lang="en-US" altLang="zh-TW" sz="2000" dirty="0" smtClean="0"/>
          </a:p>
          <a:p>
            <a:pPr lvl="3"/>
            <a:r>
              <a:rPr lang="zh-TW" altLang="en-US" sz="2000" dirty="0" smtClean="0"/>
              <a:t>選擇式的形式</a:t>
            </a:r>
            <a:endParaRPr lang="en-US" altLang="zh-TW" sz="2000" dirty="0" smtClean="0"/>
          </a:p>
          <a:p>
            <a:pPr lvl="4"/>
            <a:r>
              <a:rPr lang="zh-TW" altLang="en-US" sz="2000" dirty="0" smtClean="0"/>
              <a:t>選擇題（含 </a:t>
            </a:r>
            <a:r>
              <a:rPr lang="en-US" altLang="zh-TW" sz="2000" dirty="0" smtClean="0"/>
              <a:t>5 </a:t>
            </a:r>
            <a:r>
              <a:rPr lang="zh-TW" altLang="en-US" sz="2000" dirty="0" smtClean="0"/>
              <a:t>點李克氏量尺，</a:t>
            </a:r>
            <a:r>
              <a:rPr lang="en-US" altLang="zh-TW" sz="2000" dirty="0" smtClean="0"/>
              <a:t>Likert’s scale</a:t>
            </a:r>
            <a:r>
              <a:rPr lang="zh-TW" altLang="en-US" sz="2000" dirty="0" smtClean="0"/>
              <a:t>）、是非題（</a:t>
            </a:r>
            <a:r>
              <a:rPr lang="en-US" altLang="zh-TW" sz="2000" dirty="0" smtClean="0"/>
              <a:t>true/false</a:t>
            </a:r>
            <a:r>
              <a:rPr lang="zh-TW" altLang="en-US" sz="2000" dirty="0" smtClean="0"/>
              <a:t>）、配合題</a:t>
            </a:r>
            <a:endParaRPr lang="en-US" altLang="zh-TW" sz="2000" dirty="0" smtClean="0"/>
          </a:p>
          <a:p>
            <a:pPr lvl="2"/>
            <a:r>
              <a:rPr lang="zh-TW" altLang="en-US" sz="2000" dirty="0" smtClean="0"/>
              <a:t>各向度</a:t>
            </a:r>
            <a:r>
              <a:rPr lang="en-US" altLang="zh-TW" sz="2000" dirty="0" smtClean="0"/>
              <a:t>(</a:t>
            </a:r>
            <a:r>
              <a:rPr lang="zh-TW" altLang="en-US" sz="2000" dirty="0" smtClean="0"/>
              <a:t>構面</a:t>
            </a:r>
            <a:r>
              <a:rPr lang="en-US" altLang="zh-TW" sz="2000" dirty="0" smtClean="0"/>
              <a:t>)</a:t>
            </a:r>
            <a:r>
              <a:rPr lang="zh-TW" altLang="en-US" sz="2000" dirty="0" smtClean="0"/>
              <a:t>的比重</a:t>
            </a:r>
            <a:endParaRPr lang="en-US" altLang="zh-TW" sz="2000" dirty="0" smtClean="0"/>
          </a:p>
          <a:p>
            <a:pPr lvl="2"/>
            <a:r>
              <a:rPr lang="zh-TW" altLang="en-US" sz="2000" dirty="0" smtClean="0"/>
              <a:t>問卷題數的多寡</a:t>
            </a:r>
            <a:endParaRPr lang="en-US" altLang="zh-TW" sz="2000" dirty="0" smtClean="0"/>
          </a:p>
          <a:p>
            <a:pPr lvl="2"/>
            <a:r>
              <a:rPr lang="zh-TW" altLang="en-US" sz="2000" dirty="0" smtClean="0"/>
              <a:t>度量（</a:t>
            </a:r>
            <a:r>
              <a:rPr lang="en-US" altLang="zh-TW" sz="2000" dirty="0" smtClean="0"/>
              <a:t>scaling</a:t>
            </a:r>
            <a:r>
              <a:rPr lang="zh-TW" altLang="en-US" sz="2000" dirty="0" smtClean="0"/>
              <a:t>）的方法</a:t>
            </a:r>
            <a:endParaRPr lang="en-US" altLang="zh-TW" sz="2000" dirty="0" smtClean="0"/>
          </a:p>
          <a:p>
            <a:pPr lvl="3"/>
            <a:r>
              <a:rPr lang="zh-TW" altLang="en-US" sz="2000" dirty="0" smtClean="0"/>
              <a:t>一般而言用 </a:t>
            </a:r>
            <a:r>
              <a:rPr lang="en-US" altLang="zh-TW" sz="2000" dirty="0" smtClean="0"/>
              <a:t>5 </a:t>
            </a:r>
            <a:r>
              <a:rPr lang="zh-TW" altLang="en-US" sz="2000" dirty="0" smtClean="0"/>
              <a:t>至 </a:t>
            </a:r>
            <a:r>
              <a:rPr lang="en-US" altLang="zh-TW" sz="2000" dirty="0" smtClean="0"/>
              <a:t>7 </a:t>
            </a:r>
            <a:r>
              <a:rPr lang="zh-TW" altLang="en-US" sz="2000" dirty="0" smtClean="0"/>
              <a:t>點李克氏量尺作為度量的方式最好 </a:t>
            </a:r>
            <a:r>
              <a:rPr lang="en-US" altLang="zh-TW" sz="2000" dirty="0" smtClean="0"/>
              <a:t>(</a:t>
            </a:r>
            <a:r>
              <a:rPr lang="en-US" altLang="zh-TW" sz="2000" dirty="0" err="1" smtClean="0"/>
              <a:t>Comrey</a:t>
            </a:r>
            <a:r>
              <a:rPr lang="en-US" altLang="zh-TW" sz="2000" dirty="0" smtClean="0"/>
              <a:t>, 1988)</a:t>
            </a:r>
            <a:r>
              <a:rPr lang="zh-TW" altLang="en-US" sz="2000" dirty="0" smtClean="0"/>
              <a:t> </a:t>
            </a:r>
            <a:r>
              <a:rPr lang="en-US" altLang="zh-TW" sz="2000" dirty="0" smtClean="0">
                <a:solidFill>
                  <a:srgbClr val="FF0000"/>
                </a:solidFill>
                <a:sym typeface="Wingdings" panose="05000000000000000000" pitchFamily="2" charset="2"/>
              </a:rPr>
              <a:t></a:t>
            </a:r>
            <a:r>
              <a:rPr lang="en-US" altLang="zh-TW" sz="2000" dirty="0" smtClean="0">
                <a:solidFill>
                  <a:srgbClr val="FF0000"/>
                </a:solidFill>
              </a:rPr>
              <a:t>[</a:t>
            </a:r>
            <a:r>
              <a:rPr lang="zh-TW" altLang="en-US" sz="2000" dirty="0" smtClean="0">
                <a:solidFill>
                  <a:srgbClr val="FF0000"/>
                </a:solidFill>
              </a:rPr>
              <a:t>但也可能獲得</a:t>
            </a:r>
            <a:r>
              <a:rPr lang="en-US" altLang="zh-TW" sz="2000" dirty="0" smtClean="0">
                <a:solidFill>
                  <a:srgbClr val="FF0000"/>
                </a:solidFill>
              </a:rPr>
              <a:t>”</a:t>
            </a:r>
            <a:r>
              <a:rPr lang="zh-TW" altLang="en-US" sz="2000" dirty="0" smtClean="0">
                <a:solidFill>
                  <a:srgbClr val="FF0000"/>
                </a:solidFill>
              </a:rPr>
              <a:t>中庸</a:t>
            </a:r>
            <a:r>
              <a:rPr lang="en-US" altLang="zh-TW" sz="2000" dirty="0" smtClean="0">
                <a:solidFill>
                  <a:srgbClr val="FF0000"/>
                </a:solidFill>
              </a:rPr>
              <a:t>”</a:t>
            </a:r>
            <a:r>
              <a:rPr lang="zh-TW" altLang="en-US" sz="2000" dirty="0" smtClean="0">
                <a:solidFill>
                  <a:srgbClr val="FF0000"/>
                </a:solidFill>
              </a:rPr>
              <a:t>的答案</a:t>
            </a:r>
            <a:r>
              <a:rPr lang="en-US" altLang="zh-TW" sz="2000" dirty="0" smtClean="0">
                <a:solidFill>
                  <a:srgbClr val="FF0000"/>
                </a:solidFill>
              </a:rPr>
              <a:t>]</a:t>
            </a:r>
          </a:p>
          <a:p>
            <a:pPr lvl="3"/>
            <a:endParaRPr lang="en-US" altLang="zh-TW" dirty="0" smtClean="0"/>
          </a:p>
          <a:p>
            <a:pPr lvl="2"/>
            <a:endParaRPr lang="en-US" altLang="zh-TW" dirty="0" smtClean="0"/>
          </a:p>
          <a:p>
            <a:pPr lvl="1"/>
            <a:endParaRPr lang="zh-TW" altLang="en-US" dirty="0" smtClean="0"/>
          </a:p>
        </p:txBody>
      </p:sp>
      <p:sp>
        <p:nvSpPr>
          <p:cNvPr id="4" name="投影片編號版面配置區 3"/>
          <p:cNvSpPr>
            <a:spLocks noGrp="1"/>
          </p:cNvSpPr>
          <p:nvPr>
            <p:ph type="sldNum" sz="quarter" idx="12"/>
          </p:nvPr>
        </p:nvSpPr>
        <p:spPr/>
        <p:txBody>
          <a:bodyPr/>
          <a:lstStyle/>
          <a:p>
            <a:pPr>
              <a:defRPr/>
            </a:pPr>
            <a:fld id="{6CD6FFC4-6805-49C7-A8A2-F8191FA22176}" type="slidenum">
              <a:rPr lang="zh-TW" altLang="en-US"/>
              <a:pPr>
                <a:defRPr/>
              </a:pPr>
              <a:t>20</a:t>
            </a:fld>
            <a:endParaRPr lang="zh-TW" altLang="en-US"/>
          </a:p>
        </p:txBody>
      </p:sp>
    </p:spTree>
    <p:extLst>
      <p:ext uri="{BB962C8B-B14F-4D97-AF65-F5344CB8AC3E}">
        <p14:creationId xmlns:p14="http://schemas.microsoft.com/office/powerpoint/2010/main" val="2352486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2530" name="內容版面配置區 2"/>
          <p:cNvSpPr>
            <a:spLocks noGrp="1"/>
          </p:cNvSpPr>
          <p:nvPr>
            <p:ph idx="1"/>
          </p:nvPr>
        </p:nvSpPr>
        <p:spPr/>
        <p:txBody>
          <a:bodyPr>
            <a:normAutofit/>
          </a:bodyPr>
          <a:lstStyle/>
          <a:p>
            <a:pPr lvl="1"/>
            <a:r>
              <a:rPr lang="zh-TW" altLang="en-US" sz="2000" dirty="0" smtClean="0"/>
              <a:t>寫題</a:t>
            </a:r>
            <a:endParaRPr lang="en-US" altLang="zh-TW" sz="2000" dirty="0" smtClean="0"/>
          </a:p>
          <a:p>
            <a:pPr lvl="2"/>
            <a:r>
              <a:rPr lang="zh-TW" altLang="en-US" sz="2000" dirty="0" smtClean="0"/>
              <a:t>題目需清楚易懂</a:t>
            </a:r>
            <a:endParaRPr lang="en-US" altLang="zh-TW" sz="2000" dirty="0" smtClean="0"/>
          </a:p>
          <a:p>
            <a:pPr lvl="2"/>
            <a:r>
              <a:rPr lang="zh-TW" altLang="en-US" sz="2000" dirty="0" smtClean="0"/>
              <a:t>題目需只有單一中心主題</a:t>
            </a:r>
            <a:endParaRPr lang="en-US" altLang="zh-TW" sz="2000" dirty="0" smtClean="0"/>
          </a:p>
          <a:p>
            <a:pPr lvl="3"/>
            <a:r>
              <a:rPr lang="zh-TW" altLang="en-US" sz="2000" dirty="0" smtClean="0"/>
              <a:t>一個題目只能問單一主題，不能問兩個或以上的主題。例如「我喜歡棒球及游泳」</a:t>
            </a:r>
            <a:endParaRPr lang="en-US" altLang="zh-TW" sz="2000" dirty="0" smtClean="0"/>
          </a:p>
          <a:p>
            <a:pPr lvl="2"/>
            <a:r>
              <a:rPr lang="zh-TW" altLang="en-US" sz="2000" dirty="0" smtClean="0"/>
              <a:t>題目需避免模糊的陳述</a:t>
            </a:r>
            <a:endParaRPr lang="en-US" altLang="zh-TW" sz="2000" dirty="0" smtClean="0"/>
          </a:p>
          <a:p>
            <a:pPr lvl="3"/>
            <a:r>
              <a:rPr lang="zh-TW" altLang="en-US" sz="2000" dirty="0" smtClean="0"/>
              <a:t>例如「我常常玩棒球」</a:t>
            </a:r>
            <a:endParaRPr lang="en-US" altLang="zh-TW" sz="2000" dirty="0" smtClean="0"/>
          </a:p>
          <a:p>
            <a:pPr lvl="2"/>
            <a:r>
              <a:rPr lang="zh-TW" altLang="en-US" sz="2000" dirty="0" smtClean="0"/>
              <a:t>題目需避免雙重否定</a:t>
            </a:r>
            <a:endParaRPr lang="en-US" altLang="zh-TW" sz="2000" dirty="0" smtClean="0"/>
          </a:p>
          <a:p>
            <a:pPr lvl="3"/>
            <a:r>
              <a:rPr lang="zh-TW" altLang="en-US" sz="2000" dirty="0" smtClean="0"/>
              <a:t>例如「我不是不喜歡棒球」</a:t>
            </a:r>
          </a:p>
          <a:p>
            <a:pPr lvl="2"/>
            <a:r>
              <a:rPr lang="zh-TW" altLang="en-US" sz="2000" dirty="0" smtClean="0"/>
              <a:t>題目要簡短、扼要，避免太過冗長</a:t>
            </a:r>
          </a:p>
          <a:p>
            <a:pPr lvl="2"/>
            <a:r>
              <a:rPr lang="zh-TW" altLang="en-US" sz="2000" dirty="0" smtClean="0"/>
              <a:t>題目應避免使用困難的字彙、俗語或專業用詞</a:t>
            </a:r>
          </a:p>
          <a:p>
            <a:pPr lvl="2"/>
            <a:r>
              <a:rPr lang="zh-TW" altLang="en-US" sz="2000" dirty="0" smtClean="0"/>
              <a:t>需考慮受測者閱讀能力來編寫題目內容及所用字詞</a:t>
            </a:r>
          </a:p>
          <a:p>
            <a:pPr lvl="2"/>
            <a:endParaRPr lang="zh-TW" altLang="en-US" dirty="0" smtClean="0"/>
          </a:p>
        </p:txBody>
      </p:sp>
      <p:sp>
        <p:nvSpPr>
          <p:cNvPr id="4" name="投影片編號版面配置區 3"/>
          <p:cNvSpPr>
            <a:spLocks noGrp="1"/>
          </p:cNvSpPr>
          <p:nvPr>
            <p:ph type="sldNum" sz="quarter" idx="12"/>
          </p:nvPr>
        </p:nvSpPr>
        <p:spPr/>
        <p:txBody>
          <a:bodyPr/>
          <a:lstStyle/>
          <a:p>
            <a:pPr>
              <a:defRPr/>
            </a:pPr>
            <a:fld id="{A02CF29C-9C02-43F5-8FE8-7CB0A6B73796}" type="slidenum">
              <a:rPr lang="zh-TW" altLang="en-US"/>
              <a:pPr>
                <a:defRPr/>
              </a:pPr>
              <a:t>21</a:t>
            </a:fld>
            <a:endParaRPr lang="zh-TW" altLang="en-US"/>
          </a:p>
        </p:txBody>
      </p:sp>
    </p:spTree>
    <p:extLst>
      <p:ext uri="{BB962C8B-B14F-4D97-AF65-F5344CB8AC3E}">
        <p14:creationId xmlns:p14="http://schemas.microsoft.com/office/powerpoint/2010/main" val="1262068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rtlCol="0">
            <a:normAutofit fontScale="92500" lnSpcReduction="20000"/>
          </a:bodyPr>
          <a:lstStyle/>
          <a:p>
            <a:pPr lvl="2">
              <a:spcAft>
                <a:spcPts val="0"/>
              </a:spcAft>
              <a:buFont typeface="Arial" panose="020B0604020202020204" pitchFamily="34" charset="0"/>
              <a:buChar char="•"/>
              <a:defRPr/>
            </a:pPr>
            <a:r>
              <a:rPr lang="zh-TW" altLang="en-US" sz="2200" dirty="0"/>
              <a:t>題目儘量避免用負向字（</a:t>
            </a:r>
            <a:r>
              <a:rPr lang="en-US" altLang="zh-TW" sz="2200" dirty="0"/>
              <a:t>negative word</a:t>
            </a:r>
            <a:r>
              <a:rPr lang="zh-TW" altLang="en-US" sz="2200" dirty="0" smtClean="0"/>
              <a:t>）</a:t>
            </a:r>
            <a:endParaRPr lang="en-US" altLang="zh-TW" sz="2200" dirty="0" smtClean="0"/>
          </a:p>
          <a:p>
            <a:pPr lvl="3">
              <a:spcAft>
                <a:spcPts val="0"/>
              </a:spcAft>
              <a:buFont typeface="Arial" panose="020B0604020202020204" pitchFamily="34" charset="0"/>
              <a:buChar char="–"/>
              <a:defRPr/>
            </a:pPr>
            <a:r>
              <a:rPr lang="zh-TW" altLang="en-US" sz="2200" dirty="0" smtClean="0"/>
              <a:t>如</a:t>
            </a:r>
            <a:r>
              <a:rPr lang="zh-TW" altLang="en-US" sz="2200" dirty="0"/>
              <a:t>「我今天不快樂</a:t>
            </a:r>
            <a:r>
              <a:rPr lang="zh-TW" altLang="en-US" sz="2200" dirty="0" smtClean="0"/>
              <a:t>」</a:t>
            </a:r>
            <a:endParaRPr lang="zh-TW" altLang="en-US" sz="2200" dirty="0"/>
          </a:p>
          <a:p>
            <a:pPr lvl="2">
              <a:spcAft>
                <a:spcPts val="0"/>
              </a:spcAft>
              <a:buFont typeface="Arial" panose="020B0604020202020204" pitchFamily="34" charset="0"/>
              <a:buChar char="•"/>
              <a:defRPr/>
            </a:pPr>
            <a:r>
              <a:rPr lang="zh-TW" altLang="en-US" sz="2200" dirty="0" smtClean="0"/>
              <a:t>正</a:t>
            </a:r>
            <a:r>
              <a:rPr lang="zh-TW" altLang="en-US" sz="2200" dirty="0"/>
              <a:t>向題目及反向題目最好各</a:t>
            </a:r>
            <a:r>
              <a:rPr lang="zh-TW" altLang="en-US" sz="2200" dirty="0" smtClean="0"/>
              <a:t>半</a:t>
            </a:r>
            <a:endParaRPr lang="en-US" altLang="zh-TW" sz="2200" dirty="0" smtClean="0"/>
          </a:p>
          <a:p>
            <a:pPr lvl="3">
              <a:spcAft>
                <a:spcPts val="0"/>
              </a:spcAft>
              <a:buFont typeface="Arial" panose="020B0604020202020204" pitchFamily="34" charset="0"/>
              <a:buChar char="–"/>
              <a:defRPr/>
            </a:pPr>
            <a:r>
              <a:rPr lang="zh-TW" altLang="en-US" sz="2200" dirty="0" smtClean="0"/>
              <a:t>正</a:t>
            </a:r>
            <a:r>
              <a:rPr lang="zh-TW" altLang="en-US" sz="2200" dirty="0"/>
              <a:t>向題目如「我喜歡棒球」，反向題如「我討厭棒球」，而不是「我不喜歡棒球」。</a:t>
            </a:r>
          </a:p>
          <a:p>
            <a:pPr lvl="2">
              <a:spcAft>
                <a:spcPts val="0"/>
              </a:spcAft>
              <a:buFont typeface="Arial" panose="020B0604020202020204" pitchFamily="34" charset="0"/>
              <a:buChar char="•"/>
              <a:defRPr/>
            </a:pPr>
            <a:r>
              <a:rPr lang="zh-TW" altLang="en-US" sz="2200" dirty="0" smtClean="0"/>
              <a:t>所</a:t>
            </a:r>
            <a:r>
              <a:rPr lang="zh-TW" altLang="en-US" sz="2200" dirty="0"/>
              <a:t>問的問題是受試者可以圈選</a:t>
            </a:r>
            <a:r>
              <a:rPr lang="zh-TW" altLang="en-US" sz="2200" dirty="0" smtClean="0"/>
              <a:t>的</a:t>
            </a:r>
            <a:endParaRPr lang="zh-TW" altLang="en-US" sz="2200" dirty="0"/>
          </a:p>
          <a:p>
            <a:pPr lvl="2">
              <a:spcAft>
                <a:spcPts val="0"/>
              </a:spcAft>
              <a:buFont typeface="Arial" panose="020B0604020202020204" pitchFamily="34" charset="0"/>
              <a:buChar char="•"/>
              <a:defRPr/>
            </a:pPr>
            <a:r>
              <a:rPr lang="zh-TW" altLang="en-US" sz="2200" dirty="0" smtClean="0"/>
              <a:t>避免</a:t>
            </a:r>
            <a:r>
              <a:rPr lang="zh-TW" altLang="en-US" sz="2200" dirty="0"/>
              <a:t>太普遍或太不可能的</a:t>
            </a:r>
            <a:r>
              <a:rPr lang="zh-TW" altLang="en-US" sz="2200" dirty="0" smtClean="0"/>
              <a:t>問題</a:t>
            </a:r>
            <a:endParaRPr lang="en-US" altLang="zh-TW" sz="2200" dirty="0" smtClean="0"/>
          </a:p>
          <a:p>
            <a:pPr lvl="3">
              <a:spcAft>
                <a:spcPts val="0"/>
              </a:spcAft>
              <a:buFont typeface="Arial" panose="020B0604020202020204" pitchFamily="34" charset="0"/>
              <a:buChar char="–"/>
              <a:defRPr/>
            </a:pPr>
            <a:r>
              <a:rPr lang="zh-TW" altLang="en-US" sz="2200" dirty="0" smtClean="0"/>
              <a:t>如</a:t>
            </a:r>
            <a:r>
              <a:rPr lang="zh-TW" altLang="en-US" sz="2200" dirty="0"/>
              <a:t>「我喜歡好人」</a:t>
            </a:r>
            <a:r>
              <a:rPr lang="zh-TW" altLang="en-US" sz="2200" dirty="0" smtClean="0"/>
              <a:t>、「</a:t>
            </a:r>
            <a:r>
              <a:rPr lang="zh-TW" altLang="en-US" sz="2200" dirty="0"/>
              <a:t>我出生在土星</a:t>
            </a:r>
            <a:r>
              <a:rPr lang="zh-TW" altLang="en-US" sz="2200" dirty="0" smtClean="0"/>
              <a:t>」</a:t>
            </a:r>
            <a:endParaRPr lang="zh-TW" altLang="en-US" sz="2200" dirty="0"/>
          </a:p>
          <a:p>
            <a:pPr lvl="2">
              <a:spcAft>
                <a:spcPts val="0"/>
              </a:spcAft>
              <a:buFont typeface="Arial" panose="020B0604020202020204" pitchFamily="34" charset="0"/>
              <a:buChar char="•"/>
              <a:defRPr/>
            </a:pPr>
            <a:r>
              <a:rPr lang="zh-TW" altLang="en-US" sz="2200" dirty="0" smtClean="0"/>
              <a:t>盡量</a:t>
            </a:r>
            <a:r>
              <a:rPr lang="zh-TW" altLang="en-US" sz="2200" dirty="0"/>
              <a:t>避免使用敏感性或侵犯隱私的</a:t>
            </a:r>
            <a:r>
              <a:rPr lang="zh-TW" altLang="en-US" sz="2200" dirty="0" smtClean="0"/>
              <a:t>問題</a:t>
            </a:r>
            <a:endParaRPr lang="en-US" altLang="zh-TW" sz="2200" dirty="0" smtClean="0"/>
          </a:p>
          <a:p>
            <a:pPr lvl="3">
              <a:spcAft>
                <a:spcPts val="0"/>
              </a:spcAft>
              <a:buFont typeface="Arial" panose="020B0604020202020204" pitchFamily="34" charset="0"/>
              <a:buChar char="–"/>
              <a:defRPr/>
            </a:pPr>
            <a:r>
              <a:rPr lang="zh-TW" altLang="en-US" sz="2200" dirty="0" smtClean="0"/>
              <a:t>「</a:t>
            </a:r>
            <a:r>
              <a:rPr lang="zh-TW" altLang="en-US" sz="2200" dirty="0"/>
              <a:t>你是否有性幻想</a:t>
            </a:r>
            <a:r>
              <a:rPr lang="zh-TW" altLang="en-US" sz="2200" dirty="0" smtClean="0"/>
              <a:t>」</a:t>
            </a:r>
            <a:r>
              <a:rPr lang="en-US" altLang="zh-TW" sz="2200" dirty="0" smtClean="0"/>
              <a:t>(</a:t>
            </a:r>
            <a:r>
              <a:rPr lang="zh-TW" altLang="en-US" sz="2200" dirty="0" smtClean="0"/>
              <a:t>除非特別目的</a:t>
            </a:r>
            <a:r>
              <a:rPr lang="en-US" altLang="zh-TW" sz="2200" dirty="0" smtClean="0"/>
              <a:t>)</a:t>
            </a:r>
            <a:endParaRPr lang="zh-TW" altLang="en-US" sz="2200" dirty="0"/>
          </a:p>
          <a:p>
            <a:pPr lvl="2">
              <a:spcAft>
                <a:spcPts val="0"/>
              </a:spcAft>
              <a:buFont typeface="Arial" panose="020B0604020202020204" pitchFamily="34" charset="0"/>
              <a:buChar char="•"/>
              <a:defRPr/>
            </a:pPr>
            <a:r>
              <a:rPr lang="zh-TW" altLang="en-US" sz="2200" dirty="0" smtClean="0"/>
              <a:t>不用</a:t>
            </a:r>
            <a:r>
              <a:rPr lang="zh-TW" altLang="en-US" sz="2200" dirty="0"/>
              <a:t>假設或猜測的</a:t>
            </a:r>
            <a:r>
              <a:rPr lang="zh-TW" altLang="en-US" sz="2200" dirty="0" smtClean="0"/>
              <a:t>語句</a:t>
            </a:r>
            <a:endParaRPr lang="en-US" altLang="zh-TW" sz="2200" dirty="0" smtClean="0"/>
          </a:p>
          <a:p>
            <a:pPr lvl="3">
              <a:spcAft>
                <a:spcPts val="0"/>
              </a:spcAft>
              <a:buFont typeface="Arial" panose="020B0604020202020204" pitchFamily="34" charset="0"/>
              <a:buChar char="–"/>
              <a:defRPr/>
            </a:pPr>
            <a:r>
              <a:rPr lang="zh-TW" altLang="en-US" sz="2200" dirty="0" smtClean="0"/>
              <a:t>如</a:t>
            </a:r>
            <a:r>
              <a:rPr lang="zh-TW" altLang="en-US" sz="2200" dirty="0"/>
              <a:t>「假如我有一百萬，我會去旅行</a:t>
            </a:r>
            <a:r>
              <a:rPr lang="zh-TW" altLang="en-US" sz="2200" dirty="0" smtClean="0"/>
              <a:t>」</a:t>
            </a:r>
            <a:endParaRPr lang="en-US" altLang="zh-TW" sz="2200" dirty="0" smtClean="0"/>
          </a:p>
          <a:p>
            <a:pPr lvl="2">
              <a:spcAft>
                <a:spcPts val="0"/>
              </a:spcAft>
              <a:buFont typeface="Arial" panose="020B0604020202020204" pitchFamily="34" charset="0"/>
              <a:buChar char="•"/>
              <a:defRPr/>
            </a:pPr>
            <a:r>
              <a:rPr lang="zh-TW" altLang="en-US" sz="2200" dirty="0" smtClean="0"/>
              <a:t>避免</a:t>
            </a:r>
            <a:r>
              <a:rPr lang="zh-TW" altLang="en-US" sz="2200" dirty="0"/>
              <a:t>「暗示性」的問題或</a:t>
            </a:r>
            <a:r>
              <a:rPr lang="zh-TW" altLang="en-US" sz="2200" dirty="0" smtClean="0"/>
              <a:t>字眼</a:t>
            </a:r>
            <a:endParaRPr lang="en-US" altLang="zh-TW" sz="2200" dirty="0" smtClean="0"/>
          </a:p>
          <a:p>
            <a:pPr lvl="3">
              <a:spcAft>
                <a:spcPts val="0"/>
              </a:spcAft>
              <a:buFont typeface="Arial" panose="020B0604020202020204" pitchFamily="34" charset="0"/>
              <a:buChar char="–"/>
              <a:defRPr/>
            </a:pPr>
            <a:r>
              <a:rPr lang="zh-TW" altLang="en-US" sz="2200" dirty="0" smtClean="0"/>
              <a:t>你</a:t>
            </a:r>
            <a:r>
              <a:rPr lang="zh-TW" altLang="en-US" sz="2200" dirty="0"/>
              <a:t>最近有沒有回「家」。</a:t>
            </a:r>
          </a:p>
          <a:p>
            <a:pPr lvl="2">
              <a:spcAft>
                <a:spcPts val="0"/>
              </a:spcAft>
              <a:buFont typeface="Arial" panose="020B0604020202020204" pitchFamily="34" charset="0"/>
              <a:buChar char="•"/>
              <a:defRPr/>
            </a:pPr>
            <a:r>
              <a:rPr lang="zh-TW" altLang="en-US" sz="2200" dirty="0" smtClean="0"/>
              <a:t>避免</a:t>
            </a:r>
            <a:r>
              <a:rPr lang="zh-TW" altLang="en-US" sz="2200" dirty="0"/>
              <a:t>使用「社會期許」（</a:t>
            </a:r>
            <a:r>
              <a:rPr lang="en-US" altLang="zh-TW" sz="2200" dirty="0"/>
              <a:t>social desirability</a:t>
            </a:r>
            <a:r>
              <a:rPr lang="zh-TW" altLang="en-US" sz="2200" dirty="0"/>
              <a:t>）</a:t>
            </a:r>
            <a:r>
              <a:rPr lang="zh-TW" altLang="en-US" sz="2200" dirty="0" smtClean="0"/>
              <a:t>問題</a:t>
            </a:r>
            <a:endParaRPr lang="en-US" altLang="zh-TW" sz="2200" dirty="0" smtClean="0"/>
          </a:p>
          <a:p>
            <a:pPr lvl="3">
              <a:spcAft>
                <a:spcPts val="0"/>
              </a:spcAft>
              <a:buFont typeface="Arial" panose="020B0604020202020204" pitchFamily="34" charset="0"/>
              <a:buChar char="–"/>
              <a:defRPr/>
            </a:pPr>
            <a:r>
              <a:rPr lang="zh-TW" altLang="en-US" sz="2200" dirty="0" smtClean="0"/>
              <a:t>如</a:t>
            </a:r>
            <a:r>
              <a:rPr lang="zh-TW" altLang="en-US" sz="2200" dirty="0"/>
              <a:t>「我會遵守交通規則</a:t>
            </a:r>
            <a:r>
              <a:rPr lang="zh-TW" altLang="en-US" sz="2200" dirty="0" smtClean="0"/>
              <a:t>」</a:t>
            </a:r>
            <a:endParaRPr lang="zh-TW" altLang="en-US" sz="2200" dirty="0"/>
          </a:p>
          <a:p>
            <a:pPr lvl="2">
              <a:spcAft>
                <a:spcPts val="0"/>
              </a:spcAft>
              <a:buFont typeface="Arial" panose="020B0604020202020204" pitchFamily="34" charset="0"/>
              <a:buChar char="•"/>
              <a:defRPr/>
            </a:pPr>
            <a:endParaRPr lang="zh-TW" altLang="en-US" dirty="0"/>
          </a:p>
        </p:txBody>
      </p:sp>
      <p:sp>
        <p:nvSpPr>
          <p:cNvPr id="4" name="投影片編號版面配置區 3"/>
          <p:cNvSpPr>
            <a:spLocks noGrp="1"/>
          </p:cNvSpPr>
          <p:nvPr>
            <p:ph type="sldNum" sz="quarter" idx="12"/>
          </p:nvPr>
        </p:nvSpPr>
        <p:spPr/>
        <p:txBody>
          <a:bodyPr/>
          <a:lstStyle/>
          <a:p>
            <a:pPr>
              <a:defRPr/>
            </a:pPr>
            <a:fld id="{C3E011D7-3C61-4F8D-B5B9-F0A880CB7457}" type="slidenum">
              <a:rPr lang="zh-TW" altLang="en-US"/>
              <a:pPr>
                <a:defRPr/>
              </a:pPr>
              <a:t>22</a:t>
            </a:fld>
            <a:endParaRPr lang="zh-TW" altLang="en-US"/>
          </a:p>
        </p:txBody>
      </p:sp>
    </p:spTree>
    <p:extLst>
      <p:ext uri="{BB962C8B-B14F-4D97-AF65-F5344CB8AC3E}">
        <p14:creationId xmlns:p14="http://schemas.microsoft.com/office/powerpoint/2010/main" val="657682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4578" name="內容版面配置區 2"/>
          <p:cNvSpPr>
            <a:spLocks noGrp="1"/>
          </p:cNvSpPr>
          <p:nvPr>
            <p:ph idx="1"/>
          </p:nvPr>
        </p:nvSpPr>
        <p:spPr/>
        <p:txBody>
          <a:bodyPr>
            <a:normAutofit/>
          </a:bodyPr>
          <a:lstStyle/>
          <a:p>
            <a:pPr lvl="2"/>
            <a:r>
              <a:rPr lang="zh-TW" altLang="en-US" sz="2000" dirty="0" smtClean="0"/>
              <a:t>注意事項</a:t>
            </a:r>
            <a:endParaRPr lang="en-US" altLang="zh-TW" sz="2000" dirty="0" smtClean="0"/>
          </a:p>
          <a:p>
            <a:pPr lvl="3"/>
            <a:r>
              <a:rPr lang="zh-TW" altLang="en-US" sz="2000" dirty="0" smtClean="0"/>
              <a:t>初期編寫題目時，題目庫（</a:t>
            </a:r>
            <a:r>
              <a:rPr lang="en-US" altLang="zh-TW" sz="2000" dirty="0" smtClean="0"/>
              <a:t>item pool</a:t>
            </a:r>
            <a:r>
              <a:rPr lang="zh-TW" altLang="en-US" sz="2000" dirty="0" smtClean="0"/>
              <a:t>）的題數要越多越好，因為初期所編寫的題目要經過審題及量化分析的過程，刪去許多不適當的題目後，才成為最後的問卷題目</a:t>
            </a:r>
            <a:endParaRPr lang="en-US" altLang="zh-TW" sz="2000" dirty="0" smtClean="0"/>
          </a:p>
          <a:p>
            <a:pPr lvl="3"/>
            <a:r>
              <a:rPr lang="zh-TW" altLang="en-US" sz="2000" dirty="0" smtClean="0"/>
              <a:t>對問卷題目可採用隨機排列題目的方式進行編排</a:t>
            </a:r>
            <a:endParaRPr lang="en-US" altLang="zh-TW" sz="2000" dirty="0" smtClean="0"/>
          </a:p>
          <a:p>
            <a:pPr lvl="3"/>
            <a:r>
              <a:rPr lang="zh-TW" altLang="en-US" sz="2000" dirty="0" smtClean="0"/>
              <a:t>也可將性質類似的題目歸類放在一起，並將同類性質的題目作隨機排列</a:t>
            </a:r>
            <a:endParaRPr lang="en-US" altLang="zh-TW" sz="2000" dirty="0" smtClean="0"/>
          </a:p>
          <a:p>
            <a:pPr lvl="3"/>
            <a:r>
              <a:rPr lang="zh-TW" altLang="en-US" sz="2000" dirty="0" smtClean="0"/>
              <a:t>問卷題目的編排，需考慮美觀性及方便性，以吸引受試者樂意及方便回答問卷</a:t>
            </a:r>
          </a:p>
        </p:txBody>
      </p:sp>
      <p:sp>
        <p:nvSpPr>
          <p:cNvPr id="4" name="投影片編號版面配置區 3"/>
          <p:cNvSpPr>
            <a:spLocks noGrp="1"/>
          </p:cNvSpPr>
          <p:nvPr>
            <p:ph type="sldNum" sz="quarter" idx="12"/>
          </p:nvPr>
        </p:nvSpPr>
        <p:spPr/>
        <p:txBody>
          <a:bodyPr/>
          <a:lstStyle/>
          <a:p>
            <a:pPr>
              <a:defRPr/>
            </a:pPr>
            <a:fld id="{3C56B4EF-6D59-4C61-BFCD-C4C81D9530DA}" type="slidenum">
              <a:rPr lang="zh-TW" altLang="en-US"/>
              <a:pPr>
                <a:defRPr/>
              </a:pPr>
              <a:t>23</a:t>
            </a:fld>
            <a:endParaRPr lang="zh-TW" altLang="en-US"/>
          </a:p>
        </p:txBody>
      </p:sp>
    </p:spTree>
    <p:extLst>
      <p:ext uri="{BB962C8B-B14F-4D97-AF65-F5344CB8AC3E}">
        <p14:creationId xmlns:p14="http://schemas.microsoft.com/office/powerpoint/2010/main" val="396308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5602" name="內容版面配置區 2"/>
          <p:cNvSpPr>
            <a:spLocks noGrp="1"/>
          </p:cNvSpPr>
          <p:nvPr>
            <p:ph idx="1"/>
          </p:nvPr>
        </p:nvSpPr>
        <p:spPr/>
        <p:txBody>
          <a:bodyPr>
            <a:normAutofit/>
          </a:bodyPr>
          <a:lstStyle/>
          <a:p>
            <a:pPr lvl="1"/>
            <a:r>
              <a:rPr lang="zh-TW" altLang="en-US" sz="2000" dirty="0" smtClean="0"/>
              <a:t>審題</a:t>
            </a:r>
            <a:endParaRPr lang="en-US" altLang="zh-TW" sz="2000" dirty="0" smtClean="0"/>
          </a:p>
          <a:p>
            <a:pPr lvl="2"/>
            <a:r>
              <a:rPr lang="zh-TW" altLang="en-US" sz="2000" dirty="0" smtClean="0"/>
              <a:t>根據寫題的原則來刪改或修正原先設計的題目</a:t>
            </a:r>
            <a:endParaRPr lang="en-US" altLang="zh-TW" sz="2000" dirty="0" smtClean="0"/>
          </a:p>
          <a:p>
            <a:pPr lvl="3"/>
            <a:r>
              <a:rPr lang="zh-TW" altLang="en-US" sz="2000" dirty="0" smtClean="0"/>
              <a:t>例如考慮題目的文字是否通暢而容易回答，語句之文法、用詞是否正確，有無不必要的重覆性問題，或有無不符合此研究主題的題目等</a:t>
            </a:r>
            <a:endParaRPr lang="en-US" altLang="zh-TW" sz="2000" dirty="0" smtClean="0"/>
          </a:p>
          <a:p>
            <a:pPr lvl="2"/>
            <a:r>
              <a:rPr lang="zh-TW" altLang="en-US" sz="2000" dirty="0" smtClean="0"/>
              <a:t>參考專家或一般受測者的意見</a:t>
            </a:r>
            <a:endParaRPr lang="en-US" altLang="zh-TW" sz="2000" dirty="0" smtClean="0"/>
          </a:p>
          <a:p>
            <a:pPr lvl="2"/>
            <a:r>
              <a:rPr lang="zh-TW" altLang="en-US" sz="2000" dirty="0" smtClean="0"/>
              <a:t>編製者在編寫題目完成後幾天，可再回來重讀題目，看題目是否通暢、語法及用語是否適當。</a:t>
            </a:r>
          </a:p>
        </p:txBody>
      </p:sp>
      <p:sp>
        <p:nvSpPr>
          <p:cNvPr id="4" name="投影片編號版面配置區 3"/>
          <p:cNvSpPr>
            <a:spLocks noGrp="1"/>
          </p:cNvSpPr>
          <p:nvPr>
            <p:ph type="sldNum" sz="quarter" idx="12"/>
          </p:nvPr>
        </p:nvSpPr>
        <p:spPr/>
        <p:txBody>
          <a:bodyPr/>
          <a:lstStyle/>
          <a:p>
            <a:pPr>
              <a:defRPr/>
            </a:pPr>
            <a:fld id="{7E79171A-D80F-4E9D-9F2C-2F8C559B73E2}" type="slidenum">
              <a:rPr lang="zh-TW" altLang="en-US"/>
              <a:pPr>
                <a:defRPr/>
              </a:pPr>
              <a:t>24</a:t>
            </a:fld>
            <a:endParaRPr lang="zh-TW" altLang="en-US"/>
          </a:p>
        </p:txBody>
      </p:sp>
    </p:spTree>
    <p:extLst>
      <p:ext uri="{BB962C8B-B14F-4D97-AF65-F5344CB8AC3E}">
        <p14:creationId xmlns:p14="http://schemas.microsoft.com/office/powerpoint/2010/main" val="1780040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rtlCol="0">
            <a:normAutofit/>
          </a:bodyPr>
          <a:lstStyle/>
          <a:p>
            <a:pPr lvl="1">
              <a:spcAft>
                <a:spcPts val="0"/>
              </a:spcAft>
              <a:buFont typeface="Arial" panose="020B0604020202020204" pitchFamily="34" charset="0"/>
              <a:buChar char="–"/>
              <a:defRPr/>
            </a:pPr>
            <a:r>
              <a:rPr lang="zh-TW" altLang="en-US" sz="2000" dirty="0"/>
              <a:t>預</a:t>
            </a:r>
            <a:r>
              <a:rPr lang="zh-TW" altLang="en-US" sz="2000" dirty="0" smtClean="0"/>
              <a:t>試（前測）</a:t>
            </a:r>
            <a:endParaRPr lang="en-US" altLang="zh-TW" sz="2000" dirty="0" smtClean="0"/>
          </a:p>
          <a:p>
            <a:pPr lvl="2">
              <a:spcAft>
                <a:spcPts val="0"/>
              </a:spcAft>
              <a:buFont typeface="Arial" panose="020B0604020202020204" pitchFamily="34" charset="0"/>
              <a:buChar char="•"/>
              <a:defRPr/>
            </a:pPr>
            <a:r>
              <a:rPr lang="zh-TW" altLang="en-US" sz="2000" dirty="0" smtClean="0"/>
              <a:t>預</a:t>
            </a:r>
            <a:r>
              <a:rPr lang="zh-TW" altLang="en-US" sz="2000" dirty="0"/>
              <a:t>試的目的在於了解題目</a:t>
            </a:r>
            <a:r>
              <a:rPr lang="zh-TW" altLang="en-US" sz="2000" dirty="0" smtClean="0"/>
              <a:t>的優劣</a:t>
            </a:r>
            <a:endParaRPr lang="en-US" altLang="zh-TW" sz="2000" dirty="0" smtClean="0"/>
          </a:p>
          <a:p>
            <a:pPr lvl="2">
              <a:spcAft>
                <a:spcPts val="0"/>
              </a:spcAft>
              <a:buFont typeface="Arial" panose="020B0604020202020204" pitchFamily="34" charset="0"/>
              <a:buChar char="•"/>
              <a:defRPr/>
            </a:pPr>
            <a:r>
              <a:rPr lang="zh-TW" altLang="en-US" sz="2000" dirty="0" smtClean="0"/>
              <a:t>抽取</a:t>
            </a:r>
            <a:r>
              <a:rPr lang="zh-TW" altLang="en-US" sz="2000" dirty="0"/>
              <a:t>研究母群中小部分的樣本來施</a:t>
            </a:r>
            <a:r>
              <a:rPr lang="zh-TW" altLang="en-US" sz="2000" dirty="0" smtClean="0"/>
              <a:t>測</a:t>
            </a:r>
            <a:endParaRPr lang="en-US" altLang="zh-TW" sz="2000" dirty="0" smtClean="0"/>
          </a:p>
          <a:p>
            <a:pPr lvl="2">
              <a:spcAft>
                <a:spcPts val="0"/>
              </a:spcAft>
              <a:buFont typeface="Arial" panose="020B0604020202020204" pitchFamily="34" charset="0"/>
              <a:buChar char="•"/>
              <a:defRPr/>
            </a:pPr>
            <a:r>
              <a:rPr lang="zh-TW" altLang="en-US" sz="2000" dirty="0" smtClean="0"/>
              <a:t>施</a:t>
            </a:r>
            <a:r>
              <a:rPr lang="zh-TW" altLang="en-US" sz="2000" dirty="0"/>
              <a:t>測時的</a:t>
            </a:r>
            <a:r>
              <a:rPr lang="zh-TW" altLang="en-US" sz="2000" dirty="0" smtClean="0"/>
              <a:t>情境</a:t>
            </a:r>
            <a:r>
              <a:rPr lang="zh-TW" altLang="en-US" sz="2000" dirty="0"/>
              <a:t>要與將來正式施測時</a:t>
            </a:r>
            <a:r>
              <a:rPr lang="zh-TW" altLang="en-US" sz="2000" dirty="0" smtClean="0"/>
              <a:t>相同</a:t>
            </a:r>
            <a:endParaRPr lang="en-US" altLang="zh-TW" sz="2000" dirty="0"/>
          </a:p>
          <a:p>
            <a:pPr lvl="3">
              <a:spcAft>
                <a:spcPts val="0"/>
              </a:spcAft>
              <a:buFont typeface="Arial" panose="020B0604020202020204" pitchFamily="34" charset="0"/>
              <a:buChar char="–"/>
              <a:defRPr/>
            </a:pPr>
            <a:r>
              <a:rPr lang="zh-TW" altLang="en-US" sz="2000" dirty="0" smtClean="0"/>
              <a:t>如</a:t>
            </a:r>
            <a:r>
              <a:rPr lang="zh-TW" altLang="en-US" sz="2000" dirty="0"/>
              <a:t>環境、氣氛、指導語及施測程序</a:t>
            </a:r>
            <a:r>
              <a:rPr lang="zh-TW" altLang="en-US" sz="2000" dirty="0" smtClean="0"/>
              <a:t>等。</a:t>
            </a:r>
            <a:endParaRPr lang="zh-TW" altLang="en-US" sz="2000" dirty="0"/>
          </a:p>
          <a:p>
            <a:pPr lvl="2">
              <a:spcAft>
                <a:spcPts val="0"/>
              </a:spcAft>
              <a:buFont typeface="Arial" panose="020B0604020202020204" pitchFamily="34" charset="0"/>
              <a:buChar char="•"/>
              <a:defRPr/>
            </a:pPr>
            <a:r>
              <a:rPr lang="zh-TW" altLang="en-US" sz="2000" dirty="0" smtClean="0"/>
              <a:t>預</a:t>
            </a:r>
            <a:r>
              <a:rPr lang="zh-TW" altLang="en-US" sz="2000" dirty="0"/>
              <a:t>試的</a:t>
            </a:r>
            <a:r>
              <a:rPr lang="zh-TW" altLang="en-US" sz="2000" dirty="0" smtClean="0"/>
              <a:t>實施應</a:t>
            </a:r>
            <a:r>
              <a:rPr lang="zh-TW" altLang="en-US" sz="2000" dirty="0"/>
              <a:t>使受測者有足夠的時間作</a:t>
            </a:r>
            <a:r>
              <a:rPr lang="zh-TW" altLang="en-US" sz="2000" dirty="0" smtClean="0"/>
              <a:t>答</a:t>
            </a:r>
            <a:endParaRPr lang="en-US" altLang="zh-TW" sz="2000" dirty="0" smtClean="0"/>
          </a:p>
          <a:p>
            <a:pPr lvl="3">
              <a:spcAft>
                <a:spcPts val="0"/>
              </a:spcAft>
              <a:buFont typeface="Arial" panose="020B0604020202020204" pitchFamily="34" charset="0"/>
              <a:buChar char="–"/>
              <a:defRPr/>
            </a:pPr>
            <a:r>
              <a:rPr lang="zh-TW" altLang="en-US" sz="2000" dirty="0" smtClean="0"/>
              <a:t>了解</a:t>
            </a:r>
            <a:r>
              <a:rPr lang="zh-TW" altLang="en-US" sz="2000" dirty="0"/>
              <a:t>作答一份問卷所需的時間</a:t>
            </a:r>
            <a:r>
              <a:rPr lang="zh-TW" altLang="en-US" sz="2000" dirty="0" smtClean="0"/>
              <a:t>，作為</a:t>
            </a:r>
            <a:r>
              <a:rPr lang="zh-TW" altLang="en-US" sz="2000" dirty="0"/>
              <a:t>日後正式施測時評斷受試者配合度的指標，如一般人需花</a:t>
            </a:r>
            <a:r>
              <a:rPr lang="en-US" altLang="zh-TW" sz="2000" dirty="0"/>
              <a:t>35</a:t>
            </a:r>
            <a:r>
              <a:rPr lang="zh-TW" altLang="en-US" sz="2000" dirty="0"/>
              <a:t>分鐘才能完成問卷，但有人只用</a:t>
            </a:r>
            <a:r>
              <a:rPr lang="en-US" altLang="zh-TW" sz="2000" dirty="0"/>
              <a:t>15</a:t>
            </a:r>
            <a:r>
              <a:rPr lang="zh-TW" altLang="en-US" sz="2000" dirty="0"/>
              <a:t>分鐘就完成測驗，這可能顯示出受試者輕率作答，這時此筆資料就需考慮其正確性。</a:t>
            </a:r>
          </a:p>
          <a:p>
            <a:pPr lvl="2">
              <a:spcAft>
                <a:spcPts val="0"/>
              </a:spcAft>
              <a:buFont typeface="Arial" panose="020B0604020202020204" pitchFamily="34" charset="0"/>
              <a:buChar char="•"/>
              <a:defRPr/>
            </a:pPr>
            <a:r>
              <a:rPr lang="zh-TW" altLang="en-US" sz="2000" dirty="0" smtClean="0"/>
              <a:t>施</a:t>
            </a:r>
            <a:r>
              <a:rPr lang="zh-TW" altLang="en-US" sz="2000" dirty="0"/>
              <a:t>測人員必須紀錄預試時受測者的各種</a:t>
            </a:r>
            <a:r>
              <a:rPr lang="zh-TW" altLang="en-US" sz="2000" dirty="0" smtClean="0"/>
              <a:t>反應</a:t>
            </a:r>
            <a:endParaRPr lang="en-US" altLang="zh-TW" sz="2000" dirty="0" smtClean="0"/>
          </a:p>
          <a:p>
            <a:pPr lvl="3">
              <a:spcAft>
                <a:spcPts val="0"/>
              </a:spcAft>
              <a:buFont typeface="Arial" panose="020B0604020202020204" pitchFamily="34" charset="0"/>
              <a:buChar char="–"/>
              <a:defRPr/>
            </a:pPr>
            <a:r>
              <a:rPr lang="zh-TW" altLang="en-US" sz="2000" dirty="0" smtClean="0"/>
              <a:t>如</a:t>
            </a:r>
            <a:r>
              <a:rPr lang="zh-TW" altLang="en-US" sz="2000" dirty="0"/>
              <a:t>受測者反應題目太多、太難、題目不清或其他相關問題，作為日後修改問卷時的參考依據</a:t>
            </a:r>
            <a:r>
              <a:rPr lang="zh-TW" altLang="en-US" sz="2000" dirty="0" smtClean="0"/>
              <a:t>。</a:t>
            </a:r>
            <a:endParaRPr lang="zh-TW" altLang="en-US" sz="2000" dirty="0"/>
          </a:p>
        </p:txBody>
      </p:sp>
      <p:sp>
        <p:nvSpPr>
          <p:cNvPr id="4" name="投影片編號版面配置區 3"/>
          <p:cNvSpPr>
            <a:spLocks noGrp="1"/>
          </p:cNvSpPr>
          <p:nvPr>
            <p:ph type="sldNum" sz="quarter" idx="12"/>
          </p:nvPr>
        </p:nvSpPr>
        <p:spPr/>
        <p:txBody>
          <a:bodyPr/>
          <a:lstStyle/>
          <a:p>
            <a:pPr>
              <a:defRPr/>
            </a:pPr>
            <a:fld id="{8A546BF1-92A5-41C0-9D17-C7FFA6C48511}" type="slidenum">
              <a:rPr lang="zh-TW" altLang="en-US"/>
              <a:pPr>
                <a:defRPr/>
              </a:pPr>
              <a:t>25</a:t>
            </a:fld>
            <a:endParaRPr lang="zh-TW" altLang="en-US"/>
          </a:p>
        </p:txBody>
      </p:sp>
    </p:spTree>
    <p:extLst>
      <p:ext uri="{BB962C8B-B14F-4D97-AF65-F5344CB8AC3E}">
        <p14:creationId xmlns:p14="http://schemas.microsoft.com/office/powerpoint/2010/main" val="2542215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28674" name="內容版面配置區 2"/>
          <p:cNvSpPr>
            <a:spLocks noGrp="1"/>
          </p:cNvSpPr>
          <p:nvPr>
            <p:ph idx="1"/>
          </p:nvPr>
        </p:nvSpPr>
        <p:spPr/>
        <p:txBody>
          <a:bodyPr>
            <a:normAutofit/>
          </a:bodyPr>
          <a:lstStyle/>
          <a:p>
            <a:pPr lvl="1"/>
            <a:r>
              <a:rPr lang="zh-TW" altLang="en-US" sz="2000" dirty="0" smtClean="0"/>
              <a:t>修正</a:t>
            </a:r>
            <a:endParaRPr lang="en-US" altLang="zh-TW" sz="2000" dirty="0" smtClean="0"/>
          </a:p>
          <a:p>
            <a:pPr lvl="2"/>
            <a:r>
              <a:rPr lang="zh-TW" altLang="en-US" sz="2000" dirty="0" smtClean="0"/>
              <a:t>重覆修正使問卷的題目能有效的反應受測者的真實情況</a:t>
            </a:r>
            <a:endParaRPr lang="en-US" altLang="zh-TW" sz="2000" dirty="0" smtClean="0"/>
          </a:p>
          <a:p>
            <a:pPr lvl="2"/>
            <a:r>
              <a:rPr lang="zh-TW" altLang="en-US" sz="2000" dirty="0" smtClean="0"/>
              <a:t>問卷題目的選取標準</a:t>
            </a:r>
            <a:endParaRPr lang="en-US" altLang="zh-TW" sz="2000" dirty="0" smtClean="0"/>
          </a:p>
          <a:p>
            <a:pPr lvl="3"/>
            <a:r>
              <a:rPr lang="zh-TW" altLang="en-US" sz="2000" dirty="0" smtClean="0"/>
              <a:t>主要是依照題目的難度及區辨力分析的結果</a:t>
            </a:r>
            <a:endParaRPr lang="en-US" altLang="zh-TW" sz="2000" dirty="0" smtClean="0"/>
          </a:p>
          <a:p>
            <a:pPr lvl="3"/>
            <a:r>
              <a:rPr lang="zh-TW" altLang="en-US" sz="2000" dirty="0" smtClean="0"/>
              <a:t>選擇區辨力高的題目，如此才能區分不同程度的受測者，</a:t>
            </a:r>
            <a:endParaRPr lang="en-US" altLang="zh-TW" sz="2000" dirty="0" smtClean="0"/>
          </a:p>
          <a:p>
            <a:pPr lvl="3"/>
            <a:r>
              <a:rPr lang="zh-TW" altLang="en-US" sz="2000" dirty="0" smtClean="0"/>
              <a:t>難度適中的題目</a:t>
            </a:r>
            <a:endParaRPr lang="en-US" altLang="zh-TW" sz="2000" dirty="0" smtClean="0"/>
          </a:p>
          <a:p>
            <a:pPr lvl="2"/>
            <a:r>
              <a:rPr lang="zh-TW" altLang="en-US" sz="2000" dirty="0" smtClean="0"/>
              <a:t>理論上，當我們刪除或修改一些題目之後，我們必須回到預試、題目分析、再修正，重覆許多次</a:t>
            </a:r>
          </a:p>
        </p:txBody>
      </p:sp>
      <p:sp>
        <p:nvSpPr>
          <p:cNvPr id="4" name="投影片編號版面配置區 3"/>
          <p:cNvSpPr>
            <a:spLocks noGrp="1"/>
          </p:cNvSpPr>
          <p:nvPr>
            <p:ph type="sldNum" sz="quarter" idx="12"/>
          </p:nvPr>
        </p:nvSpPr>
        <p:spPr/>
        <p:txBody>
          <a:bodyPr/>
          <a:lstStyle/>
          <a:p>
            <a:pPr>
              <a:defRPr/>
            </a:pPr>
            <a:fld id="{EDF2ABC5-030C-4606-A17F-1AA1F8041CBC}" type="slidenum">
              <a:rPr lang="zh-TW" altLang="en-US"/>
              <a:pPr>
                <a:defRPr/>
              </a:pPr>
              <a:t>26</a:t>
            </a:fld>
            <a:endParaRPr lang="zh-TW" altLang="en-US"/>
          </a:p>
        </p:txBody>
      </p:sp>
    </p:spTree>
    <p:extLst>
      <p:ext uri="{BB962C8B-B14F-4D97-AF65-F5344CB8AC3E}">
        <p14:creationId xmlns:p14="http://schemas.microsoft.com/office/powerpoint/2010/main" val="3689301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3010" name="內容版面配置區 2"/>
          <p:cNvSpPr>
            <a:spLocks noGrp="1"/>
          </p:cNvSpPr>
          <p:nvPr>
            <p:ph idx="1"/>
          </p:nvPr>
        </p:nvSpPr>
        <p:spPr/>
        <p:txBody>
          <a:bodyPr>
            <a:normAutofit/>
          </a:bodyPr>
          <a:lstStyle/>
          <a:p>
            <a:pPr lvl="1"/>
            <a:r>
              <a:rPr lang="zh-TW" altLang="en-US" sz="2000" dirty="0" smtClean="0"/>
              <a:t>問卷回收率</a:t>
            </a:r>
            <a:r>
              <a:rPr lang="en-US" altLang="zh-TW" sz="2000" dirty="0"/>
              <a:t>(= </a:t>
            </a:r>
            <a:r>
              <a:rPr lang="zh-TW" altLang="en-US" sz="2000" dirty="0"/>
              <a:t>有效問卷數 </a:t>
            </a:r>
            <a:r>
              <a:rPr lang="en-US" altLang="zh-TW" sz="2000" dirty="0"/>
              <a:t>/ </a:t>
            </a:r>
            <a:r>
              <a:rPr lang="zh-TW" altLang="en-US" sz="2000" dirty="0"/>
              <a:t>問卷總數</a:t>
            </a:r>
            <a:r>
              <a:rPr lang="en-US" altLang="zh-TW" sz="2000" dirty="0"/>
              <a:t>)</a:t>
            </a:r>
          </a:p>
          <a:p>
            <a:pPr lvl="2"/>
            <a:r>
              <a:rPr lang="en-US" altLang="zh-TW" sz="2000" dirty="0" smtClean="0"/>
              <a:t>Newcomer</a:t>
            </a:r>
            <a:r>
              <a:rPr lang="zh-TW" altLang="en-US" sz="2000" dirty="0" smtClean="0"/>
              <a:t>與</a:t>
            </a:r>
            <a:r>
              <a:rPr lang="en-US" altLang="zh-TW" sz="2000" dirty="0" err="1" smtClean="0"/>
              <a:t>Wirtz</a:t>
            </a:r>
            <a:r>
              <a:rPr lang="en-US" altLang="zh-TW" sz="2000" dirty="0" smtClean="0"/>
              <a:t> </a:t>
            </a:r>
            <a:r>
              <a:rPr lang="zh-TW" altLang="en-US" sz="2000" dirty="0" smtClean="0"/>
              <a:t>（</a:t>
            </a:r>
            <a:r>
              <a:rPr lang="en-US" altLang="zh-TW" sz="2000" dirty="0" smtClean="0"/>
              <a:t>2004</a:t>
            </a:r>
            <a:r>
              <a:rPr lang="zh-TW" altLang="en-US" sz="2000" dirty="0" smtClean="0"/>
              <a:t>）指出問卷回收率如果達到 </a:t>
            </a:r>
            <a:r>
              <a:rPr lang="en-US" altLang="zh-TW" sz="2000" dirty="0" smtClean="0"/>
              <a:t>70</a:t>
            </a:r>
            <a:r>
              <a:rPr lang="zh-TW" altLang="en-US" sz="2000" dirty="0" smtClean="0"/>
              <a:t>％或者更高，就是屬於高品質的問卷調查</a:t>
            </a:r>
            <a:endParaRPr lang="en-US" altLang="zh-TW" sz="2000" dirty="0" smtClean="0"/>
          </a:p>
          <a:p>
            <a:pPr lvl="2"/>
            <a:r>
              <a:rPr lang="en-US" altLang="zh-TW" sz="2000" dirty="0" err="1" smtClean="0"/>
              <a:t>Babbie</a:t>
            </a:r>
            <a:r>
              <a:rPr lang="en-US" altLang="zh-TW" sz="2000" dirty="0" smtClean="0"/>
              <a:t> (1998, 2000)</a:t>
            </a:r>
            <a:r>
              <a:rPr lang="zh-TW" altLang="en-US" sz="2000" dirty="0" smtClean="0"/>
              <a:t>則認為至少要有 </a:t>
            </a:r>
            <a:r>
              <a:rPr lang="en-US" altLang="zh-TW" sz="2000" dirty="0" smtClean="0"/>
              <a:t>50</a:t>
            </a:r>
            <a:r>
              <a:rPr lang="zh-TW" altLang="en-US" sz="2000" dirty="0" smtClean="0"/>
              <a:t>％回收率在分析上才被認為適當的，達到 </a:t>
            </a:r>
            <a:r>
              <a:rPr lang="en-US" altLang="zh-TW" sz="2000" dirty="0" smtClean="0"/>
              <a:t>60</a:t>
            </a:r>
            <a:r>
              <a:rPr lang="zh-TW" altLang="en-US" sz="2000" dirty="0" smtClean="0"/>
              <a:t>％以上則被認為是好的，而達到 </a:t>
            </a:r>
            <a:r>
              <a:rPr lang="en-US" altLang="zh-TW" sz="2000" dirty="0" smtClean="0"/>
              <a:t>70</a:t>
            </a:r>
            <a:r>
              <a:rPr lang="zh-TW" altLang="en-US" sz="2000" dirty="0" smtClean="0"/>
              <a:t>％以上則被認為非常好</a:t>
            </a:r>
          </a:p>
        </p:txBody>
      </p:sp>
      <p:sp>
        <p:nvSpPr>
          <p:cNvPr id="4" name="投影片編號版面配置區 3"/>
          <p:cNvSpPr>
            <a:spLocks noGrp="1"/>
          </p:cNvSpPr>
          <p:nvPr>
            <p:ph type="sldNum" sz="quarter" idx="12"/>
          </p:nvPr>
        </p:nvSpPr>
        <p:spPr/>
        <p:txBody>
          <a:bodyPr/>
          <a:lstStyle/>
          <a:p>
            <a:pPr>
              <a:defRPr/>
            </a:pPr>
            <a:fld id="{11315968-4A9B-4914-8748-66C12CBFE482}" type="slidenum">
              <a:rPr lang="zh-TW" altLang="en-US"/>
              <a:pPr>
                <a:defRPr/>
              </a:pPr>
              <a:t>27</a:t>
            </a:fld>
            <a:endParaRPr lang="zh-TW" altLang="en-US"/>
          </a:p>
        </p:txBody>
      </p:sp>
    </p:spTree>
    <p:extLst>
      <p:ext uri="{BB962C8B-B14F-4D97-AF65-F5344CB8AC3E}">
        <p14:creationId xmlns:p14="http://schemas.microsoft.com/office/powerpoint/2010/main" val="4068835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rtlCol="0">
            <a:normAutofit/>
          </a:bodyPr>
          <a:lstStyle/>
          <a:p>
            <a:pPr lvl="1">
              <a:spcAft>
                <a:spcPts val="0"/>
              </a:spcAft>
              <a:buFont typeface="Arial" panose="020B0604020202020204" pitchFamily="34" charset="0"/>
              <a:buChar char="–"/>
              <a:defRPr/>
            </a:pPr>
            <a:r>
              <a:rPr lang="zh-TW" altLang="en-US" sz="2000" dirty="0"/>
              <a:t>整理問卷、編號與建檔</a:t>
            </a:r>
          </a:p>
          <a:p>
            <a:pPr lvl="2">
              <a:spcAft>
                <a:spcPts val="0"/>
              </a:spcAft>
              <a:buFont typeface="Arial" panose="020B0604020202020204" pitchFamily="34" charset="0"/>
              <a:buChar char="•"/>
              <a:defRPr/>
            </a:pPr>
            <a:r>
              <a:rPr lang="zh-TW" altLang="en-US" sz="2000" dirty="0"/>
              <a:t>篩選有效問卷</a:t>
            </a:r>
          </a:p>
          <a:p>
            <a:pPr lvl="2">
              <a:spcAft>
                <a:spcPts val="0"/>
              </a:spcAft>
              <a:buFont typeface="Arial" panose="020B0604020202020204" pitchFamily="34" charset="0"/>
              <a:buChar char="•"/>
              <a:defRPr/>
            </a:pPr>
            <a:r>
              <a:rPr lang="zh-TW" altLang="en-US" sz="2000" dirty="0"/>
              <a:t>問卷</a:t>
            </a:r>
            <a:r>
              <a:rPr lang="zh-TW" altLang="en-US" sz="2000" dirty="0" smtClean="0"/>
              <a:t>編號</a:t>
            </a:r>
            <a:endParaRPr lang="en-US" altLang="zh-TW" sz="2000" dirty="0" smtClean="0"/>
          </a:p>
          <a:p>
            <a:pPr lvl="2">
              <a:spcAft>
                <a:spcPts val="0"/>
              </a:spcAft>
              <a:buFont typeface="Arial" panose="020B0604020202020204" pitchFamily="34" charset="0"/>
              <a:buChar char="•"/>
              <a:defRPr/>
            </a:pPr>
            <a:r>
              <a:rPr lang="zh-TW" altLang="en-US" sz="2000" dirty="0" smtClean="0"/>
              <a:t>資料編碼轉換</a:t>
            </a:r>
            <a:endParaRPr lang="en-US" altLang="zh-TW" sz="2000" dirty="0" smtClean="0"/>
          </a:p>
          <a:p>
            <a:pPr lvl="3">
              <a:spcAft>
                <a:spcPts val="0"/>
              </a:spcAft>
              <a:buFont typeface="Arial" panose="020B0604020202020204" pitchFamily="34" charset="0"/>
              <a:buChar char="–"/>
              <a:defRPr/>
            </a:pPr>
            <a:r>
              <a:rPr lang="zh-TW" altLang="en-US" sz="2000" dirty="0"/>
              <a:t>分析</a:t>
            </a:r>
            <a:r>
              <a:rPr lang="zh-TW" altLang="en-US" sz="2000" dirty="0" smtClean="0"/>
              <a:t>工具功能、格式</a:t>
            </a:r>
            <a:endParaRPr lang="en-US" altLang="zh-TW" sz="2000" dirty="0" smtClean="0"/>
          </a:p>
          <a:p>
            <a:pPr lvl="3">
              <a:spcAft>
                <a:spcPts val="0"/>
              </a:spcAft>
              <a:buFont typeface="Arial" panose="020B0604020202020204" pitchFamily="34" charset="0"/>
              <a:buChar char="–"/>
              <a:defRPr/>
            </a:pPr>
            <a:r>
              <a:rPr lang="zh-TW" altLang="en-US" sz="2000" dirty="0"/>
              <a:t>資料</a:t>
            </a:r>
            <a:r>
              <a:rPr lang="zh-TW" altLang="en-US" sz="2000" dirty="0" smtClean="0"/>
              <a:t>特性</a:t>
            </a:r>
            <a:endParaRPr lang="en-US" altLang="zh-TW" sz="2000" dirty="0" smtClean="0"/>
          </a:p>
          <a:p>
            <a:pPr lvl="3">
              <a:spcAft>
                <a:spcPts val="0"/>
              </a:spcAft>
              <a:buFont typeface="Arial" panose="020B0604020202020204" pitchFamily="34" charset="0"/>
              <a:buChar char="–"/>
              <a:defRPr/>
            </a:pPr>
            <a:r>
              <a:rPr lang="zh-TW" altLang="en-US" sz="2000" dirty="0"/>
              <a:t>多組資料不同目的</a:t>
            </a:r>
          </a:p>
          <a:p>
            <a:pPr lvl="1">
              <a:spcAft>
                <a:spcPts val="0"/>
              </a:spcAft>
              <a:buFont typeface="Arial" panose="020B0604020202020204" pitchFamily="34" charset="0"/>
              <a:buChar char="–"/>
              <a:defRPr/>
            </a:pPr>
            <a:r>
              <a:rPr lang="zh-TW" altLang="en-US" sz="2000" dirty="0" smtClean="0"/>
              <a:t>分析工具選擇</a:t>
            </a:r>
            <a:endParaRPr lang="en-US" altLang="zh-TW" sz="2000" dirty="0" smtClean="0"/>
          </a:p>
          <a:p>
            <a:pPr lvl="2">
              <a:spcAft>
                <a:spcPts val="0"/>
              </a:spcAft>
              <a:buFont typeface="Arial" panose="020B0604020202020204" pitchFamily="34" charset="0"/>
              <a:buChar char="•"/>
              <a:defRPr/>
            </a:pPr>
            <a:r>
              <a:rPr lang="en-US" altLang="zh-TW" sz="2000" dirty="0" smtClean="0"/>
              <a:t>SPSS</a:t>
            </a:r>
          </a:p>
          <a:p>
            <a:pPr lvl="2">
              <a:spcAft>
                <a:spcPts val="0"/>
              </a:spcAft>
              <a:buFont typeface="Arial" panose="020B0604020202020204" pitchFamily="34" charset="0"/>
              <a:buChar char="•"/>
              <a:defRPr/>
            </a:pPr>
            <a:r>
              <a:rPr lang="en-US" altLang="zh-TW" sz="2000" dirty="0" smtClean="0"/>
              <a:t>SAS</a:t>
            </a:r>
          </a:p>
          <a:p>
            <a:pPr lvl="2">
              <a:spcAft>
                <a:spcPts val="0"/>
              </a:spcAft>
              <a:buFont typeface="Arial" panose="020B0604020202020204" pitchFamily="34" charset="0"/>
              <a:buChar char="•"/>
              <a:defRPr/>
            </a:pPr>
            <a:r>
              <a:rPr lang="en-US" altLang="zh-TW" sz="2000" dirty="0" smtClean="0"/>
              <a:t>EXCEL</a:t>
            </a:r>
            <a:endParaRPr lang="zh-TW" altLang="en-US" sz="2000" dirty="0"/>
          </a:p>
        </p:txBody>
      </p:sp>
      <p:sp>
        <p:nvSpPr>
          <p:cNvPr id="4" name="投影片編號版面配置區 3"/>
          <p:cNvSpPr>
            <a:spLocks noGrp="1"/>
          </p:cNvSpPr>
          <p:nvPr>
            <p:ph type="sldNum" sz="quarter" idx="12"/>
          </p:nvPr>
        </p:nvSpPr>
        <p:spPr/>
        <p:txBody>
          <a:bodyPr/>
          <a:lstStyle/>
          <a:p>
            <a:pPr>
              <a:defRPr/>
            </a:pPr>
            <a:fld id="{B87277E0-9207-44B4-B9E2-428D1BDD7278}" type="slidenum">
              <a:rPr lang="zh-TW" altLang="en-US"/>
              <a:pPr>
                <a:defRPr/>
              </a:pPr>
              <a:t>28</a:t>
            </a:fld>
            <a:endParaRPr lang="zh-TW" altLang="en-US"/>
          </a:p>
        </p:txBody>
      </p:sp>
    </p:spTree>
    <p:extLst>
      <p:ext uri="{BB962C8B-B14F-4D97-AF65-F5344CB8AC3E}">
        <p14:creationId xmlns:p14="http://schemas.microsoft.com/office/powerpoint/2010/main" val="966791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r>
              <a:rPr lang="zh-TW" altLang="en-US" dirty="0" smtClean="0"/>
              <a:t>網路問卷工具</a:t>
            </a:r>
          </a:p>
        </p:txBody>
      </p:sp>
      <p:sp>
        <p:nvSpPr>
          <p:cNvPr id="3075" name="內容版面配置區 2"/>
          <p:cNvSpPr>
            <a:spLocks noGrp="1"/>
          </p:cNvSpPr>
          <p:nvPr>
            <p:ph idx="1"/>
          </p:nvPr>
        </p:nvSpPr>
        <p:spPr/>
        <p:txBody>
          <a:bodyPr>
            <a:normAutofit/>
          </a:bodyPr>
          <a:lstStyle/>
          <a:p>
            <a:pPr>
              <a:spcBef>
                <a:spcPct val="0"/>
              </a:spcBef>
            </a:pPr>
            <a:r>
              <a:rPr lang="en-US" altLang="zh-TW" dirty="0" smtClean="0"/>
              <a:t>Google Doc.</a:t>
            </a:r>
          </a:p>
          <a:p>
            <a:pPr lvl="1">
              <a:spcBef>
                <a:spcPct val="0"/>
              </a:spcBef>
            </a:pPr>
            <a:r>
              <a:rPr lang="en-US" altLang="zh-TW" sz="2000" dirty="0" smtClean="0">
                <a:hlinkClick r:id="rId2"/>
              </a:rPr>
              <a:t>https://drive.google.com</a:t>
            </a:r>
            <a:endParaRPr lang="en-US" altLang="zh-TW" sz="2000" dirty="0" smtClean="0"/>
          </a:p>
          <a:p>
            <a:pPr>
              <a:spcBef>
                <a:spcPct val="0"/>
              </a:spcBef>
            </a:pPr>
            <a:r>
              <a:rPr lang="en-US" altLang="zh-TW" dirty="0" smtClean="0"/>
              <a:t>Do Survey</a:t>
            </a:r>
          </a:p>
          <a:p>
            <a:pPr lvl="1">
              <a:spcBef>
                <a:spcPct val="0"/>
              </a:spcBef>
            </a:pPr>
            <a:r>
              <a:rPr lang="en-US" altLang="zh-TW" sz="2000" dirty="0" smtClean="0">
                <a:hlinkClick r:id="rId3"/>
              </a:rPr>
              <a:t>http://www.dosurvey.com.tw/Default.aspx</a:t>
            </a:r>
            <a:endParaRPr lang="en-US" altLang="zh-TW" sz="2000" dirty="0" smtClean="0"/>
          </a:p>
          <a:p>
            <a:pPr>
              <a:spcBef>
                <a:spcPct val="0"/>
              </a:spcBef>
            </a:pPr>
            <a:r>
              <a:rPr lang="en-US" altLang="zh-TW" dirty="0" smtClean="0"/>
              <a:t>SkyDrive</a:t>
            </a:r>
          </a:p>
          <a:p>
            <a:pPr lvl="1">
              <a:spcBef>
                <a:spcPct val="0"/>
              </a:spcBef>
            </a:pPr>
            <a:r>
              <a:rPr lang="en-US" altLang="zh-TW" sz="2000" dirty="0" smtClean="0">
                <a:hlinkClick r:id="rId4"/>
              </a:rPr>
              <a:t>https://skydrive.live.com/</a:t>
            </a:r>
            <a:endParaRPr lang="en-US" altLang="zh-TW" sz="2000" dirty="0" smtClean="0"/>
          </a:p>
          <a:p>
            <a:pPr>
              <a:spcBef>
                <a:spcPct val="0"/>
              </a:spcBef>
            </a:pPr>
            <a:r>
              <a:rPr lang="en-US" altLang="zh-TW" dirty="0" err="1" smtClean="0"/>
              <a:t>SurveyGizmo</a:t>
            </a:r>
            <a:endParaRPr lang="en-US" altLang="zh-TW" dirty="0" smtClean="0"/>
          </a:p>
          <a:p>
            <a:pPr lvl="1">
              <a:spcBef>
                <a:spcPct val="0"/>
              </a:spcBef>
            </a:pPr>
            <a:r>
              <a:rPr lang="en-US" altLang="zh-TW" sz="2000" dirty="0" smtClean="0">
                <a:hlinkClick r:id="rId5"/>
              </a:rPr>
              <a:t>http://www.surveygizmo.com/</a:t>
            </a:r>
            <a:endParaRPr lang="en-US" altLang="zh-TW" sz="2000" dirty="0" smtClean="0"/>
          </a:p>
          <a:p>
            <a:pPr>
              <a:spcBef>
                <a:spcPct val="0"/>
              </a:spcBef>
            </a:pPr>
            <a:r>
              <a:rPr lang="en-US" altLang="zh-TW" dirty="0" err="1" smtClean="0"/>
              <a:t>SurveyMonkey</a:t>
            </a:r>
            <a:endParaRPr lang="en-US" altLang="zh-TW" dirty="0" smtClean="0"/>
          </a:p>
          <a:p>
            <a:pPr lvl="1">
              <a:spcBef>
                <a:spcPct val="0"/>
              </a:spcBef>
            </a:pPr>
            <a:r>
              <a:rPr lang="en-US" altLang="zh-TW" sz="2000" dirty="0" smtClean="0">
                <a:hlinkClick r:id="rId6"/>
              </a:rPr>
              <a:t>https://zh.surveymonkey.com/</a:t>
            </a:r>
            <a:endParaRPr lang="zh-TW" altLang="en-US" sz="2000" dirty="0" smtClean="0"/>
          </a:p>
        </p:txBody>
      </p:sp>
      <p:sp>
        <p:nvSpPr>
          <p:cNvPr id="307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defTabSz="4572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defTabSz="4572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defTabSz="4572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defTabSz="457200" eaLnBrk="0" fontAlgn="base" hangingPunct="0">
              <a:spcBef>
                <a:spcPct val="0"/>
              </a:spcBef>
              <a:spcAft>
                <a:spcPct val="0"/>
              </a:spcAft>
              <a:defRPr kumimoji="1">
                <a:solidFill>
                  <a:schemeClr val="tx1"/>
                </a:solidFill>
                <a:latin typeface="Calibri" pitchFamily="34" charset="0"/>
                <a:ea typeface="新細明體" charset="-120"/>
              </a:defRPr>
            </a:lvl9pPr>
          </a:lstStyle>
          <a:p>
            <a:pPr eaLnBrk="1" hangingPunct="1"/>
            <a:fld id="{DCD7859B-57F0-45EC-8F67-DFFBAF762C9B}" type="slidenum">
              <a:rPr lang="zh-TW" altLang="en-US" smtClean="0">
                <a:solidFill>
                  <a:srgbClr val="898989"/>
                </a:solidFill>
              </a:rPr>
              <a:pPr eaLnBrk="1" hangingPunct="1"/>
              <a:t>29</a:t>
            </a:fld>
            <a:endParaRPr lang="zh-TW" altLang="en-US" smtClean="0">
              <a:solidFill>
                <a:srgbClr val="898989"/>
              </a:solidFill>
            </a:endParaRPr>
          </a:p>
        </p:txBody>
      </p:sp>
    </p:spTree>
    <p:extLst>
      <p:ext uri="{BB962C8B-B14F-4D97-AF65-F5344CB8AC3E}">
        <p14:creationId xmlns:p14="http://schemas.microsoft.com/office/powerpoint/2010/main" val="2374703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樣本 </a:t>
            </a:r>
            <a:r>
              <a:rPr lang="en-US" altLang="zh-TW" dirty="0" smtClean="0"/>
              <a:t>(sampling)</a:t>
            </a:r>
            <a:endParaRPr lang="zh-TW" altLang="en-US" dirty="0"/>
          </a:p>
        </p:txBody>
      </p:sp>
      <p:sp>
        <p:nvSpPr>
          <p:cNvPr id="3" name="內容版面配置區 2"/>
          <p:cNvSpPr>
            <a:spLocks noGrp="1"/>
          </p:cNvSpPr>
          <p:nvPr>
            <p:ph idx="1"/>
          </p:nvPr>
        </p:nvSpPr>
        <p:spPr/>
        <p:txBody>
          <a:bodyPr rtlCol="0">
            <a:normAutofit/>
          </a:bodyPr>
          <a:lstStyle/>
          <a:p>
            <a:pPr>
              <a:spcAft>
                <a:spcPts val="0"/>
              </a:spcAft>
              <a:buFont typeface="Arial" panose="020B0604020202020204" pitchFamily="34" charset="0"/>
              <a:buChar char="•"/>
              <a:defRPr/>
            </a:pPr>
            <a:r>
              <a:rPr lang="zh-TW" altLang="en-US" sz="2400" dirty="0" smtClean="0"/>
              <a:t>抽樣  </a:t>
            </a:r>
            <a:r>
              <a:rPr lang="en-US" altLang="zh-TW" sz="2400" dirty="0" err="1" smtClean="0">
                <a:solidFill>
                  <a:srgbClr val="FF0000"/>
                </a:solidFill>
              </a:rPr>
              <a:t>N</a:t>
            </a:r>
            <a:r>
              <a:rPr lang="en-US" altLang="zh-TW" sz="2400" dirty="0" err="1" smtClean="0">
                <a:solidFill>
                  <a:srgbClr val="FF0000"/>
                </a:solidFill>
                <a:sym typeface="Wingdings" panose="05000000000000000000" pitchFamily="2" charset="2"/>
              </a:rPr>
              <a:t>n</a:t>
            </a:r>
            <a:endParaRPr lang="zh-TW" altLang="en-US" sz="2400" dirty="0">
              <a:solidFill>
                <a:srgbClr val="FF0000"/>
              </a:solidFill>
            </a:endParaRPr>
          </a:p>
          <a:p>
            <a:pPr lvl="1">
              <a:spcAft>
                <a:spcPts val="0"/>
              </a:spcAft>
              <a:buFont typeface="Arial" panose="020B0604020202020204" pitchFamily="34" charset="0"/>
              <a:buChar char="–"/>
              <a:defRPr/>
            </a:pPr>
            <a:r>
              <a:rPr lang="en-US" altLang="zh-TW" sz="2400" dirty="0" smtClean="0"/>
              <a:t>Why?!</a:t>
            </a:r>
          </a:p>
          <a:p>
            <a:pPr lvl="2">
              <a:spcAft>
                <a:spcPts val="0"/>
              </a:spcAft>
              <a:buFont typeface="Arial" panose="020B0604020202020204" pitchFamily="34" charset="0"/>
              <a:buChar char="•"/>
              <a:defRPr/>
            </a:pPr>
            <a:r>
              <a:rPr lang="zh-TW" altLang="en-US" sz="2400" dirty="0" smtClean="0"/>
              <a:t>母體</a:t>
            </a:r>
            <a:r>
              <a:rPr lang="zh-TW" altLang="en-US" sz="2400" dirty="0"/>
              <a:t>太大，客觀條件</a:t>
            </a:r>
            <a:r>
              <a:rPr lang="zh-TW" altLang="en-US" sz="2400" dirty="0" smtClean="0"/>
              <a:t>限制</a:t>
            </a:r>
            <a:endParaRPr lang="zh-TW" altLang="en-US" sz="2400" dirty="0"/>
          </a:p>
          <a:p>
            <a:pPr lvl="2">
              <a:spcAft>
                <a:spcPts val="0"/>
              </a:spcAft>
              <a:buFont typeface="Arial" panose="020B0604020202020204" pitchFamily="34" charset="0"/>
              <a:buChar char="•"/>
              <a:defRPr/>
            </a:pPr>
            <a:r>
              <a:rPr lang="zh-TW" altLang="en-US" sz="2400" dirty="0" smtClean="0"/>
              <a:t>無法</a:t>
            </a:r>
            <a:r>
              <a:rPr lang="zh-TW" altLang="en-US" sz="2400" dirty="0"/>
              <a:t>確知母體的</a:t>
            </a:r>
            <a:r>
              <a:rPr lang="zh-TW" altLang="en-US" sz="2400" dirty="0" smtClean="0"/>
              <a:t>範圍</a:t>
            </a:r>
            <a:endParaRPr lang="zh-TW" altLang="en-US" sz="2400" dirty="0"/>
          </a:p>
          <a:p>
            <a:pPr marL="914400" lvl="2" indent="0">
              <a:spcAft>
                <a:spcPts val="0"/>
              </a:spcAft>
              <a:buNone/>
              <a:defRPr/>
            </a:pPr>
            <a:endParaRPr lang="en-US" altLang="zh-TW" sz="2400" dirty="0" smtClean="0"/>
          </a:p>
          <a:p>
            <a:pPr lvl="1">
              <a:spcAft>
                <a:spcPts val="0"/>
              </a:spcAft>
              <a:buFont typeface="Arial" panose="020B0604020202020204" pitchFamily="34" charset="0"/>
              <a:buChar char="–"/>
              <a:defRPr/>
            </a:pPr>
            <a:r>
              <a:rPr lang="zh-TW" altLang="en-US" sz="2400" dirty="0" smtClean="0"/>
              <a:t>隨機</a:t>
            </a:r>
            <a:r>
              <a:rPr lang="zh-TW" altLang="en-US" sz="2400" dirty="0"/>
              <a:t>抽樣（</a:t>
            </a:r>
            <a:r>
              <a:rPr lang="en-US" altLang="zh-TW" sz="2400" dirty="0"/>
              <a:t>random sampling</a:t>
            </a:r>
            <a:r>
              <a:rPr lang="zh-TW" altLang="en-US" sz="2400" dirty="0" smtClean="0"/>
              <a:t>）</a:t>
            </a:r>
            <a:endParaRPr lang="en-US" altLang="zh-TW" sz="2400" dirty="0" smtClean="0"/>
          </a:p>
          <a:p>
            <a:pPr lvl="2">
              <a:spcAft>
                <a:spcPts val="0"/>
              </a:spcAft>
              <a:buFont typeface="Arial" panose="020B0604020202020204" pitchFamily="34" charset="0"/>
              <a:buChar char="•"/>
              <a:defRPr/>
            </a:pPr>
            <a:r>
              <a:rPr lang="zh-TW" altLang="en-US" sz="2400" dirty="0" smtClean="0"/>
              <a:t>依照</a:t>
            </a:r>
            <a:r>
              <a:rPr lang="zh-TW" altLang="en-US" sz="2400" dirty="0"/>
              <a:t>隨機的方式，使母群體中的每一個份子都有可能被抽到。</a:t>
            </a:r>
          </a:p>
          <a:p>
            <a:pPr lvl="1">
              <a:spcAft>
                <a:spcPts val="0"/>
              </a:spcAft>
              <a:buFont typeface="Arial" panose="020B0604020202020204" pitchFamily="34" charset="0"/>
              <a:buChar char="–"/>
              <a:defRPr/>
            </a:pPr>
            <a:r>
              <a:rPr lang="zh-TW" altLang="en-US" sz="2400" dirty="0"/>
              <a:t>非隨機抽樣（</a:t>
            </a:r>
            <a:r>
              <a:rPr lang="en-US" altLang="zh-TW" sz="2400" dirty="0"/>
              <a:t>nonrandom sampling</a:t>
            </a:r>
            <a:r>
              <a:rPr lang="zh-TW" altLang="en-US" sz="2400" dirty="0" smtClean="0"/>
              <a:t>）</a:t>
            </a:r>
            <a:endParaRPr lang="en-US" altLang="zh-TW" sz="2400" dirty="0" smtClean="0"/>
          </a:p>
          <a:p>
            <a:pPr lvl="2">
              <a:spcAft>
                <a:spcPts val="0"/>
              </a:spcAft>
              <a:buFont typeface="Arial" panose="020B0604020202020204" pitchFamily="34" charset="0"/>
              <a:buChar char="•"/>
              <a:defRPr/>
            </a:pPr>
            <a:r>
              <a:rPr lang="zh-TW" altLang="en-US" sz="2400" dirty="0" smtClean="0"/>
              <a:t>取決於</a:t>
            </a:r>
            <a:r>
              <a:rPr lang="zh-TW" altLang="en-US" sz="2400" dirty="0"/>
              <a:t>研究者主觀的想法或是參照客觀環境的限制，所設計出來的抽樣方法，因此母群體的某些份子完全沒有被抽到的</a:t>
            </a:r>
            <a:r>
              <a:rPr lang="zh-TW" altLang="en-US" sz="2400" dirty="0" smtClean="0"/>
              <a:t>機會</a:t>
            </a:r>
            <a:endParaRPr lang="zh-TW" altLang="en-US" sz="2400" dirty="0"/>
          </a:p>
          <a:p>
            <a:pPr>
              <a:spcAft>
                <a:spcPts val="0"/>
              </a:spcAft>
              <a:buFont typeface="Arial" panose="020B0604020202020204" pitchFamily="34" charset="0"/>
              <a:buChar char="•"/>
              <a:defRPr/>
            </a:pPr>
            <a:endParaRPr lang="zh-TW" altLang="en-US" dirty="0"/>
          </a:p>
        </p:txBody>
      </p:sp>
      <p:sp>
        <p:nvSpPr>
          <p:cNvPr id="4" name="投影片編號版面配置區 3"/>
          <p:cNvSpPr>
            <a:spLocks noGrp="1"/>
          </p:cNvSpPr>
          <p:nvPr>
            <p:ph type="sldNum" sz="quarter" idx="12"/>
          </p:nvPr>
        </p:nvSpPr>
        <p:spPr/>
        <p:txBody>
          <a:bodyPr/>
          <a:lstStyle/>
          <a:p>
            <a:pPr>
              <a:defRPr/>
            </a:pPr>
            <a:fld id="{3CD2F3E3-D8AD-494D-A7F6-2BF560ED4896}" type="slidenum">
              <a:rPr lang="zh-TW" altLang="en-US"/>
              <a:pPr>
                <a:defRPr/>
              </a:pPr>
              <a:t>3</a:t>
            </a:fld>
            <a:endParaRPr lang="zh-TW" altLang="en-US"/>
          </a:p>
        </p:txBody>
      </p:sp>
    </p:spTree>
    <p:extLst>
      <p:ext uri="{BB962C8B-B14F-4D97-AF65-F5344CB8AC3E}">
        <p14:creationId xmlns:p14="http://schemas.microsoft.com/office/powerpoint/2010/main" val="3589377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245562" y="1810603"/>
            <a:ext cx="10058400" cy="1450757"/>
          </a:xfrm>
        </p:spPr>
        <p:txBody>
          <a:bodyPr/>
          <a:lstStyle/>
          <a:p>
            <a:pPr algn="ctr"/>
            <a:r>
              <a:rPr lang="zh-TW" altLang="en-US" b="1" dirty="0" smtClean="0"/>
              <a:t>質性研究 </a:t>
            </a:r>
            <a:r>
              <a:rPr lang="en-US" altLang="zh-TW" b="1" dirty="0" smtClean="0"/>
              <a:t>–</a:t>
            </a:r>
            <a:r>
              <a:rPr lang="zh-TW" altLang="en-US" b="1" dirty="0" smtClean="0"/>
              <a:t> 半結構性訪談法</a:t>
            </a:r>
            <a:endParaRPr lang="zh-TW" altLang="en-US" b="1" dirty="0"/>
          </a:p>
        </p:txBody>
      </p:sp>
    </p:spTree>
    <p:extLst>
      <p:ext uri="{BB962C8B-B14F-4D97-AF65-F5344CB8AC3E}">
        <p14:creationId xmlns:p14="http://schemas.microsoft.com/office/powerpoint/2010/main" val="1773175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dirty="0" smtClean="0"/>
              <a:t>質性研究 </a:t>
            </a:r>
            <a:r>
              <a:rPr lang="en-US" altLang="zh-TW" dirty="0" smtClean="0"/>
              <a:t>– What?</a:t>
            </a:r>
          </a:p>
        </p:txBody>
      </p:sp>
      <p:sp>
        <p:nvSpPr>
          <p:cNvPr id="7171" name="Rectangle 3"/>
          <p:cNvSpPr>
            <a:spLocks noGrp="1" noChangeArrowheads="1"/>
          </p:cNvSpPr>
          <p:nvPr>
            <p:ph idx="1"/>
          </p:nvPr>
        </p:nvSpPr>
        <p:spPr/>
        <p:txBody>
          <a:bodyPr>
            <a:normAutofit/>
          </a:bodyPr>
          <a:lstStyle/>
          <a:p>
            <a:pPr eaLnBrk="1" hangingPunct="1"/>
            <a:r>
              <a:rPr lang="en-US" altLang="zh-TW" dirty="0" smtClean="0"/>
              <a:t>Qualitative research</a:t>
            </a:r>
          </a:p>
          <a:p>
            <a:pPr lvl="1" eaLnBrk="1" hangingPunct="1"/>
            <a:r>
              <a:rPr lang="zh-TW" altLang="en-US" sz="2000" dirty="0" smtClean="0"/>
              <a:t>指任何不是經由統計程序或其他量化手續而產生研究結果的研究方法</a:t>
            </a:r>
          </a:p>
          <a:p>
            <a:pPr lvl="1" eaLnBrk="1" hangingPunct="1"/>
            <a:r>
              <a:rPr lang="zh-TW" altLang="en-US" sz="2000" dirty="0" smtClean="0"/>
              <a:t>只要是利用質性程序進行分析，不論是否用到量化資料（如人口普查資料），都算是質性研究</a:t>
            </a:r>
          </a:p>
          <a:p>
            <a:pPr lvl="1" eaLnBrk="1" hangingPunct="1"/>
            <a:r>
              <a:rPr lang="zh-TW" altLang="en-US" sz="2000" dirty="0" smtClean="0"/>
              <a:t>質性研究是“循環式建構主義研究”，探討人們對事物的解釋與意義建構，認為沒有所謂的”絕對真相”，所有的知識都是與情境脈絡聯結而成</a:t>
            </a:r>
          </a:p>
          <a:p>
            <a:pPr lvl="1" eaLnBrk="1" hangingPunct="1"/>
            <a:endParaRPr lang="en-US" altLang="zh-TW" dirty="0" smtClean="0"/>
          </a:p>
        </p:txBody>
      </p:sp>
    </p:spTree>
    <p:extLst>
      <p:ext uri="{BB962C8B-B14F-4D97-AF65-F5344CB8AC3E}">
        <p14:creationId xmlns:p14="http://schemas.microsoft.com/office/powerpoint/2010/main" val="280087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dirty="0" smtClean="0"/>
              <a:t>質性研究 </a:t>
            </a:r>
            <a:r>
              <a:rPr lang="en-US" altLang="zh-TW" dirty="0" smtClean="0"/>
              <a:t>– Why?</a:t>
            </a:r>
          </a:p>
        </p:txBody>
      </p:sp>
      <p:sp>
        <p:nvSpPr>
          <p:cNvPr id="9219" name="Rectangle 3"/>
          <p:cNvSpPr>
            <a:spLocks noGrp="1" noChangeArrowheads="1"/>
          </p:cNvSpPr>
          <p:nvPr>
            <p:ph idx="1"/>
          </p:nvPr>
        </p:nvSpPr>
        <p:spPr/>
        <p:txBody>
          <a:bodyPr/>
          <a:lstStyle/>
          <a:p>
            <a:pPr eaLnBrk="1" hangingPunct="1"/>
            <a:r>
              <a:rPr lang="zh-TW" altLang="en-US" dirty="0" smtClean="0"/>
              <a:t>以</a:t>
            </a:r>
            <a:r>
              <a:rPr lang="zh-TW" altLang="en-US" u="sng" dirty="0" smtClean="0"/>
              <a:t>參與觀察</a:t>
            </a:r>
            <a:r>
              <a:rPr lang="zh-TW" altLang="en-US" dirty="0" smtClean="0"/>
              <a:t>與</a:t>
            </a:r>
            <a:r>
              <a:rPr lang="zh-TW" altLang="en-US" u="sng" dirty="0" smtClean="0"/>
              <a:t>深度訪談</a:t>
            </a:r>
            <a:r>
              <a:rPr lang="zh-TW" altLang="en-US" dirty="0" smtClean="0"/>
              <a:t>為主要研究方法</a:t>
            </a:r>
          </a:p>
          <a:p>
            <a:pPr eaLnBrk="1" hangingPunct="1"/>
            <a:r>
              <a:rPr lang="zh-TW" altLang="en-US" dirty="0" smtClean="0"/>
              <a:t>質的研究重視動態歷程，如果採用問卷調查法，比較不容易捕捉或了解此一動態的歷程，因為問卷通常是問”當下”某一個時空切點的狀態</a:t>
            </a:r>
          </a:p>
          <a:p>
            <a:pPr lvl="1" eaLnBrk="1" hangingPunct="1"/>
            <a:endParaRPr lang="en-US" altLang="zh-TW" dirty="0" smtClean="0"/>
          </a:p>
        </p:txBody>
      </p:sp>
    </p:spTree>
    <p:extLst>
      <p:ext uri="{BB962C8B-B14F-4D97-AF65-F5344CB8AC3E}">
        <p14:creationId xmlns:p14="http://schemas.microsoft.com/office/powerpoint/2010/main" val="294632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3281507" y="1831370"/>
          <a:ext cx="5770090" cy="4244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弧形 4"/>
          <p:cNvSpPr/>
          <p:nvPr/>
        </p:nvSpPr>
        <p:spPr>
          <a:xfrm rot="533710" flipH="1">
            <a:off x="5170489" y="5016500"/>
            <a:ext cx="1565275" cy="1081088"/>
          </a:xfrm>
          <a:prstGeom prst="arc">
            <a:avLst/>
          </a:pr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6" name="圓角矩形 5"/>
          <p:cNvSpPr/>
          <p:nvPr/>
        </p:nvSpPr>
        <p:spPr>
          <a:xfrm>
            <a:off x="3524251" y="5429251"/>
            <a:ext cx="2428875" cy="1000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a:solidFill>
                  <a:srgbClr val="FFFFFF"/>
                </a:solidFill>
                <a:latin typeface="Calibri" pitchFamily="34" charset="0"/>
                <a:ea typeface="新細明體" pitchFamily="18" charset="-120"/>
              </a:rPr>
              <a:t>解釋</a:t>
            </a:r>
            <a:r>
              <a:rPr lang="en-US" altLang="zh-TW" sz="2000" b="1">
                <a:solidFill>
                  <a:srgbClr val="FFFFFF"/>
                </a:solidFill>
                <a:latin typeface="Calibri" pitchFamily="34" charset="0"/>
                <a:ea typeface="新細明體" pitchFamily="18" charset="-120"/>
              </a:rPr>
              <a:t>/</a:t>
            </a:r>
            <a:r>
              <a:rPr lang="zh-TW" altLang="en-US" sz="2000" b="1">
                <a:solidFill>
                  <a:srgbClr val="FFFFFF"/>
                </a:solidFill>
                <a:latin typeface="Calibri" pitchFamily="34" charset="0"/>
                <a:ea typeface="新細明體" pitchFamily="18" charset="-120"/>
              </a:rPr>
              <a:t>理論</a:t>
            </a:r>
          </a:p>
          <a:p>
            <a:pPr algn="ctr">
              <a:defRPr/>
            </a:pPr>
            <a:r>
              <a:rPr lang="en-US" altLang="zh-TW" sz="2000" b="1">
                <a:solidFill>
                  <a:srgbClr val="FFFFFF"/>
                </a:solidFill>
                <a:latin typeface="Calibri" pitchFamily="34" charset="0"/>
                <a:ea typeface="新細明體" pitchFamily="18" charset="-120"/>
              </a:rPr>
              <a:t>Explanation/Theory</a:t>
            </a:r>
          </a:p>
        </p:txBody>
      </p:sp>
      <p:sp>
        <p:nvSpPr>
          <p:cNvPr id="7" name="弧形 6"/>
          <p:cNvSpPr/>
          <p:nvPr/>
        </p:nvSpPr>
        <p:spPr>
          <a:xfrm rot="5005102" flipH="1" flipV="1">
            <a:off x="4496595" y="4569620"/>
            <a:ext cx="1751013" cy="1647825"/>
          </a:xfrm>
          <a:prstGeom prst="arc">
            <a:avLst/>
          </a:prstGeom>
          <a:ln w="38100">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342" name="Rectangle 6"/>
          <p:cNvSpPr>
            <a:spLocks noGrp="1" noChangeArrowheads="1"/>
          </p:cNvSpPr>
          <p:nvPr>
            <p:ph type="title"/>
          </p:nvPr>
        </p:nvSpPr>
        <p:spPr/>
        <p:txBody>
          <a:bodyPr/>
          <a:lstStyle/>
          <a:p>
            <a:pPr eaLnBrk="1" hangingPunct="1"/>
            <a:r>
              <a:rPr lang="zh-TW" altLang="en-US" dirty="0" smtClean="0"/>
              <a:t>質性研究 </a:t>
            </a:r>
            <a:r>
              <a:rPr lang="en-US" altLang="zh-TW" dirty="0" smtClean="0"/>
              <a:t>– How?</a:t>
            </a:r>
          </a:p>
        </p:txBody>
      </p:sp>
      <p:sp>
        <p:nvSpPr>
          <p:cNvPr id="2" name="內容版面配置區 1"/>
          <p:cNvSpPr>
            <a:spLocks noGrp="1"/>
          </p:cNvSpPr>
          <p:nvPr>
            <p:ph idx="1"/>
          </p:nvPr>
        </p:nvSpPr>
        <p:spPr>
          <a:xfrm>
            <a:off x="1097280" y="1994283"/>
            <a:ext cx="10058400" cy="4023360"/>
          </a:xfrm>
        </p:spPr>
        <p:txBody>
          <a:bodyPr/>
          <a:lstStyle/>
          <a:p>
            <a:endParaRPr lang="zh-TW" altLang="en-US" dirty="0"/>
          </a:p>
        </p:txBody>
      </p:sp>
      <p:sp>
        <p:nvSpPr>
          <p:cNvPr id="14343" name="Text Box 9"/>
          <p:cNvSpPr txBox="1">
            <a:spLocks noChangeArrowheads="1"/>
          </p:cNvSpPr>
          <p:nvPr/>
        </p:nvSpPr>
        <p:spPr bwMode="auto">
          <a:xfrm>
            <a:off x="2116139" y="2008189"/>
            <a:ext cx="27494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Wingdings" pitchFamily="2" charset="2"/>
              <a:buChar char="l"/>
              <a:defRPr kumimoji="1" sz="3200">
                <a:solidFill>
                  <a:schemeClr val="tx1"/>
                </a:solidFill>
                <a:latin typeface="Times New Roman" pitchFamily="18" charset="0"/>
                <a:ea typeface="標楷體" pitchFamily="65" charset="-120"/>
              </a:defRPr>
            </a:lvl1pPr>
            <a:lvl2pPr marL="742950" indent="-285750" eaLnBrk="0" hangingPunct="0">
              <a:spcBef>
                <a:spcPct val="20000"/>
              </a:spcBef>
              <a:buClr>
                <a:schemeClr val="accent1"/>
              </a:buClr>
              <a:buFont typeface="Wingdings" pitchFamily="2" charset="2"/>
              <a:buChar char="¡"/>
              <a:defRPr kumimoji="1" sz="2700">
                <a:solidFill>
                  <a:schemeClr val="tx1"/>
                </a:solidFill>
                <a:latin typeface="Times New Roman" pitchFamily="18" charset="0"/>
                <a:ea typeface="標楷體" pitchFamily="65" charset="-120"/>
              </a:defRPr>
            </a:lvl2pPr>
            <a:lvl3pPr marL="1143000" indent="-228600" eaLnBrk="0" hangingPunct="0">
              <a:spcBef>
                <a:spcPct val="20000"/>
              </a:spcBef>
              <a:buClr>
                <a:schemeClr val="accent1"/>
              </a:buClr>
              <a:buFont typeface="Wingdings" pitchFamily="2" charset="2"/>
              <a:buChar char="l"/>
              <a:defRPr kumimoji="1" sz="2300">
                <a:solidFill>
                  <a:schemeClr val="tx1"/>
                </a:solidFill>
                <a:latin typeface="Times New Roman" pitchFamily="18" charset="0"/>
                <a:ea typeface="標楷體" pitchFamily="65" charset="-120"/>
              </a:defRPr>
            </a:lvl3pPr>
            <a:lvl4pPr marL="1600200" indent="-228600" eaLnBrk="0" hangingPunct="0">
              <a:spcBef>
                <a:spcPct val="20000"/>
              </a:spcBef>
              <a:buClr>
                <a:schemeClr val="accent1"/>
              </a:buClr>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lr>
                <a:schemeClr val="accent1"/>
              </a:buClr>
              <a:buFont typeface="Wingdings" pitchFamily="2" charset="2"/>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lr>
                <a:schemeClr val="accent1"/>
              </a:buClr>
              <a:buFont typeface="Wingdings" pitchFamily="2" charset="2"/>
              <a:buChar char=""/>
              <a:defRPr kumimoji="1" sz="2000">
                <a:solidFill>
                  <a:schemeClr val="tx1"/>
                </a:solidFill>
                <a:latin typeface="Times New Roman" pitchFamily="18" charset="0"/>
                <a:ea typeface="標楷體" pitchFamily="65" charset="-120"/>
              </a:defRPr>
            </a:lvl9pPr>
          </a:lstStyle>
          <a:p>
            <a:pPr eaLnBrk="1" hangingPunct="1">
              <a:spcBef>
                <a:spcPct val="0"/>
              </a:spcBef>
              <a:buClrTx/>
              <a:buFontTx/>
              <a:buNone/>
            </a:pPr>
            <a:r>
              <a:rPr lang="zh-TW" altLang="en-US" sz="2400" b="1">
                <a:latin typeface="Arial" charset="0"/>
              </a:rPr>
              <a:t>非線性的研究過程</a:t>
            </a:r>
            <a:r>
              <a:rPr lang="en-US" altLang="zh-TW" sz="2400" b="1">
                <a:latin typeface="Arial" charset="0"/>
              </a:rPr>
              <a:t>:</a:t>
            </a:r>
          </a:p>
          <a:p>
            <a:pPr eaLnBrk="1" hangingPunct="1">
              <a:spcBef>
                <a:spcPct val="0"/>
              </a:spcBef>
              <a:buClrTx/>
              <a:buFontTx/>
              <a:buNone/>
            </a:pPr>
            <a:r>
              <a:rPr kumimoji="0" lang="zh-TW" altLang="en-US" sz="2400" b="1">
                <a:latin typeface="Arial" charset="0"/>
              </a:rPr>
              <a:t>循環式建構主義</a:t>
            </a:r>
          </a:p>
        </p:txBody>
      </p:sp>
    </p:spTree>
    <p:extLst>
      <p:ext uri="{BB962C8B-B14F-4D97-AF65-F5344CB8AC3E}">
        <p14:creationId xmlns:p14="http://schemas.microsoft.com/office/powerpoint/2010/main" val="11790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dirty="0" smtClean="0"/>
              <a:t>質性研究的信度與效度</a:t>
            </a:r>
          </a:p>
        </p:txBody>
      </p:sp>
      <p:sp>
        <p:nvSpPr>
          <p:cNvPr id="16387" name="Rectangle 3"/>
          <p:cNvSpPr>
            <a:spLocks noGrp="1" noChangeArrowheads="1"/>
          </p:cNvSpPr>
          <p:nvPr>
            <p:ph idx="1"/>
          </p:nvPr>
        </p:nvSpPr>
        <p:spPr/>
        <p:txBody>
          <a:bodyPr/>
          <a:lstStyle/>
          <a:p>
            <a:pPr eaLnBrk="1" hangingPunct="1"/>
            <a:r>
              <a:rPr lang="zh-TW" altLang="en-US" dirty="0" smtClean="0"/>
              <a:t>三角檢定</a:t>
            </a:r>
            <a:r>
              <a:rPr lang="en-US" altLang="zh-TW" dirty="0" smtClean="0"/>
              <a:t>(triangulation) </a:t>
            </a:r>
          </a:p>
          <a:p>
            <a:pPr lvl="1" eaLnBrk="1" hangingPunct="1"/>
            <a:r>
              <a:rPr lang="zh-TW" altLang="en-US" sz="2000" dirty="0" smtClean="0"/>
              <a:t>資料來源</a:t>
            </a:r>
          </a:p>
          <a:p>
            <a:pPr lvl="1" eaLnBrk="1" hangingPunct="1"/>
            <a:r>
              <a:rPr lang="zh-TW" altLang="en-US" sz="2000" dirty="0" smtClean="0"/>
              <a:t>研究方法 </a:t>
            </a:r>
          </a:p>
          <a:p>
            <a:pPr lvl="1" eaLnBrk="1" hangingPunct="1"/>
            <a:r>
              <a:rPr lang="zh-TW" altLang="en-US" sz="2000" dirty="0" smtClean="0"/>
              <a:t>研究者</a:t>
            </a:r>
            <a:r>
              <a:rPr lang="en-US" altLang="zh-TW" sz="2000" dirty="0" smtClean="0"/>
              <a:t>:second coder</a:t>
            </a:r>
          </a:p>
          <a:p>
            <a:pPr lvl="1" eaLnBrk="1" hangingPunct="1"/>
            <a:r>
              <a:rPr lang="zh-TW" altLang="en-US" sz="2000" dirty="0" smtClean="0"/>
              <a:t>理論 </a:t>
            </a:r>
            <a:r>
              <a:rPr lang="en-US" altLang="zh-TW" sz="2000" dirty="0" smtClean="0"/>
              <a:t>: </a:t>
            </a:r>
            <a:r>
              <a:rPr lang="zh-TW" altLang="en-US" sz="2000" dirty="0" smtClean="0"/>
              <a:t>多個理論視角</a:t>
            </a:r>
          </a:p>
          <a:p>
            <a:pPr eaLnBrk="1" hangingPunct="1"/>
            <a:r>
              <a:rPr lang="en-US" altLang="zh-TW" dirty="0" smtClean="0"/>
              <a:t>Member check </a:t>
            </a:r>
          </a:p>
          <a:p>
            <a:pPr eaLnBrk="1" hangingPunct="1"/>
            <a:r>
              <a:rPr lang="en-US" altLang="zh-TW" dirty="0" smtClean="0"/>
              <a:t>Peer examination </a:t>
            </a:r>
          </a:p>
          <a:p>
            <a:pPr eaLnBrk="1" hangingPunct="1"/>
            <a:endParaRPr lang="en-US" altLang="zh-TW" dirty="0" smtClean="0"/>
          </a:p>
          <a:p>
            <a:pPr eaLnBrk="1" hangingPunct="1">
              <a:buFont typeface="Wingdings" pitchFamily="2" charset="2"/>
              <a:buNone/>
            </a:pPr>
            <a:endParaRPr lang="en-US" altLang="zh-TW" dirty="0" smtClean="0"/>
          </a:p>
        </p:txBody>
      </p:sp>
    </p:spTree>
    <p:extLst>
      <p:ext uri="{BB962C8B-B14F-4D97-AF65-F5344CB8AC3E}">
        <p14:creationId xmlns:p14="http://schemas.microsoft.com/office/powerpoint/2010/main" val="54834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dirty="0" smtClean="0"/>
              <a:t>質性研究設計的特徵</a:t>
            </a:r>
          </a:p>
        </p:txBody>
      </p:sp>
      <p:sp>
        <p:nvSpPr>
          <p:cNvPr id="17411" name="Rectangle 3"/>
          <p:cNvSpPr>
            <a:spLocks noGrp="1" noChangeArrowheads="1"/>
          </p:cNvSpPr>
          <p:nvPr>
            <p:ph idx="1"/>
          </p:nvPr>
        </p:nvSpPr>
        <p:spPr/>
        <p:txBody>
          <a:bodyPr>
            <a:normAutofit/>
          </a:bodyPr>
          <a:lstStyle/>
          <a:p>
            <a:pPr eaLnBrk="1" hangingPunct="1"/>
            <a:r>
              <a:rPr lang="zh-TW" altLang="en-US" dirty="0" smtClean="0"/>
              <a:t>以人為中心</a:t>
            </a:r>
          </a:p>
          <a:p>
            <a:pPr eaLnBrk="1" hangingPunct="1"/>
            <a:r>
              <a:rPr lang="zh-TW" altLang="en-US" dirty="0" smtClean="0"/>
              <a:t>情境導向</a:t>
            </a:r>
          </a:p>
          <a:p>
            <a:pPr eaLnBrk="1" hangingPunct="1"/>
            <a:r>
              <a:rPr lang="zh-TW" altLang="en-US" dirty="0" smtClean="0"/>
              <a:t>整體性 </a:t>
            </a:r>
            <a:r>
              <a:rPr lang="en-US" altLang="zh-TW" dirty="0" smtClean="0"/>
              <a:t>(holistic)</a:t>
            </a:r>
          </a:p>
          <a:p>
            <a:pPr eaLnBrk="1" hangingPunct="1"/>
            <a:r>
              <a:rPr lang="zh-TW" altLang="en-US" dirty="0" smtClean="0"/>
              <a:t>歷程性</a:t>
            </a:r>
          </a:p>
          <a:p>
            <a:pPr eaLnBrk="1" hangingPunct="1"/>
            <a:r>
              <a:rPr lang="zh-TW" altLang="en-US" dirty="0" smtClean="0"/>
              <a:t>取樣大小 </a:t>
            </a:r>
            <a:r>
              <a:rPr lang="en-US" altLang="zh-TW" dirty="0" smtClean="0"/>
              <a:t>(n&lt;30)</a:t>
            </a:r>
          </a:p>
          <a:p>
            <a:pPr lvl="1" eaLnBrk="1" hangingPunct="1"/>
            <a:r>
              <a:rPr lang="zh-TW" altLang="en-US" sz="2000" dirty="0" smtClean="0"/>
              <a:t>理論飽和</a:t>
            </a:r>
          </a:p>
        </p:txBody>
      </p:sp>
    </p:spTree>
    <p:extLst>
      <p:ext uri="{BB962C8B-B14F-4D97-AF65-F5344CB8AC3E}">
        <p14:creationId xmlns:p14="http://schemas.microsoft.com/office/powerpoint/2010/main" val="3146945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dirty="0" smtClean="0"/>
              <a:t>常見的質性研究方法</a:t>
            </a:r>
          </a:p>
        </p:txBody>
      </p:sp>
      <p:sp>
        <p:nvSpPr>
          <p:cNvPr id="18435" name="Rectangle 3"/>
          <p:cNvSpPr>
            <a:spLocks noGrp="1" noChangeArrowheads="1"/>
          </p:cNvSpPr>
          <p:nvPr>
            <p:ph idx="1"/>
          </p:nvPr>
        </p:nvSpPr>
        <p:spPr/>
        <p:txBody>
          <a:bodyPr>
            <a:normAutofit/>
          </a:bodyPr>
          <a:lstStyle/>
          <a:p>
            <a:pPr eaLnBrk="1" hangingPunct="1"/>
            <a:r>
              <a:rPr lang="zh-TW" altLang="en-US" dirty="0"/>
              <a:t>參與觀察法</a:t>
            </a:r>
          </a:p>
          <a:p>
            <a:pPr lvl="1" eaLnBrk="1" hangingPunct="1"/>
            <a:r>
              <a:rPr lang="en-US" altLang="zh-TW" sz="2000" dirty="0"/>
              <a:t>Think-out-loud</a:t>
            </a:r>
          </a:p>
          <a:p>
            <a:pPr eaLnBrk="1" hangingPunct="1"/>
            <a:r>
              <a:rPr lang="zh-TW" altLang="en-US" dirty="0"/>
              <a:t>民族誌</a:t>
            </a:r>
            <a:r>
              <a:rPr lang="en-US" altLang="zh-TW" dirty="0"/>
              <a:t>(ethnography)</a:t>
            </a:r>
          </a:p>
          <a:p>
            <a:pPr lvl="1" eaLnBrk="1" hangingPunct="1"/>
            <a:r>
              <a:rPr lang="zh-TW" altLang="en-US" sz="2000" dirty="0"/>
              <a:t>網路民族誌</a:t>
            </a:r>
          </a:p>
          <a:p>
            <a:pPr eaLnBrk="1" hangingPunct="1"/>
            <a:r>
              <a:rPr lang="zh-TW" altLang="en-US" dirty="0"/>
              <a:t>訪談法</a:t>
            </a:r>
          </a:p>
          <a:p>
            <a:pPr lvl="1" eaLnBrk="1" hangingPunct="1"/>
            <a:r>
              <a:rPr lang="zh-TW" altLang="en-US" sz="2000" dirty="0"/>
              <a:t>焦點團體</a:t>
            </a:r>
          </a:p>
          <a:p>
            <a:pPr lvl="1" eaLnBrk="1" hangingPunct="1"/>
            <a:r>
              <a:rPr lang="zh-TW" altLang="en-US" sz="2000" dirty="0"/>
              <a:t>結構性</a:t>
            </a:r>
          </a:p>
          <a:p>
            <a:pPr lvl="1" eaLnBrk="1" hangingPunct="1"/>
            <a:r>
              <a:rPr lang="zh-TW" altLang="en-US" sz="2000" dirty="0"/>
              <a:t>半結構性</a:t>
            </a:r>
          </a:p>
          <a:p>
            <a:pPr lvl="1" eaLnBrk="1" hangingPunct="1"/>
            <a:r>
              <a:rPr lang="zh-TW" altLang="en-US" sz="2000" dirty="0"/>
              <a:t>非結構性</a:t>
            </a:r>
          </a:p>
          <a:p>
            <a:pPr lvl="1" eaLnBrk="1" hangingPunct="1"/>
            <a:r>
              <a:rPr lang="zh-TW" altLang="en-US" sz="2000" dirty="0"/>
              <a:t>照片引談法</a:t>
            </a:r>
          </a:p>
        </p:txBody>
      </p:sp>
    </p:spTree>
    <p:extLst>
      <p:ext uri="{BB962C8B-B14F-4D97-AF65-F5344CB8AC3E}">
        <p14:creationId xmlns:p14="http://schemas.microsoft.com/office/powerpoint/2010/main" val="4038196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dirty="0" smtClean="0"/>
              <a:t>深度訪談法</a:t>
            </a:r>
            <a:r>
              <a:rPr lang="en-US" altLang="zh-TW" dirty="0" smtClean="0"/>
              <a:t>(</a:t>
            </a:r>
            <a:r>
              <a:rPr lang="zh-TW" altLang="en-US" dirty="0" smtClean="0"/>
              <a:t>半結構性</a:t>
            </a:r>
            <a:r>
              <a:rPr lang="en-US" altLang="zh-TW" dirty="0" smtClean="0"/>
              <a:t>)</a:t>
            </a:r>
            <a:endParaRPr lang="zh-TW" altLang="en-US" dirty="0" smtClean="0"/>
          </a:p>
        </p:txBody>
      </p:sp>
      <p:sp>
        <p:nvSpPr>
          <p:cNvPr id="20483" name="Rectangle 3"/>
          <p:cNvSpPr>
            <a:spLocks noGrp="1" noChangeArrowheads="1"/>
          </p:cNvSpPr>
          <p:nvPr>
            <p:ph idx="1"/>
          </p:nvPr>
        </p:nvSpPr>
        <p:spPr/>
        <p:txBody>
          <a:bodyPr/>
          <a:lstStyle/>
          <a:p>
            <a:pPr eaLnBrk="1" hangingPunct="1"/>
            <a:r>
              <a:rPr lang="zh-TW" altLang="en-US" dirty="0" smtClean="0"/>
              <a:t>能夠詢問問題的價值</a:t>
            </a:r>
          </a:p>
          <a:p>
            <a:pPr eaLnBrk="1" hangingPunct="1"/>
            <a:r>
              <a:rPr lang="zh-TW" altLang="en-US" dirty="0" smtClean="0"/>
              <a:t>發現人們所說所言的重要性</a:t>
            </a:r>
          </a:p>
          <a:p>
            <a:pPr eaLnBrk="1" hangingPunct="1"/>
            <a:r>
              <a:rPr lang="zh-TW" altLang="en-US" dirty="0" smtClean="0"/>
              <a:t>有技巧的詢問者</a:t>
            </a:r>
          </a:p>
          <a:p>
            <a:pPr eaLnBrk="1" hangingPunct="1"/>
            <a:r>
              <a:rPr lang="zh-TW" altLang="en-US" dirty="0" smtClean="0"/>
              <a:t>專注的聆聽者</a:t>
            </a:r>
          </a:p>
          <a:p>
            <a:pPr eaLnBrk="1" hangingPunct="1"/>
            <a:r>
              <a:rPr lang="zh-TW" altLang="en-US" dirty="0" smtClean="0"/>
              <a:t>進入到其他人的經驗世界</a:t>
            </a:r>
          </a:p>
          <a:p>
            <a:pPr eaLnBrk="1" hangingPunct="1"/>
            <a:endParaRPr lang="en-US" altLang="zh-TW" dirty="0" smtClean="0"/>
          </a:p>
        </p:txBody>
      </p:sp>
    </p:spTree>
    <p:extLst>
      <p:ext uri="{BB962C8B-B14F-4D97-AF65-F5344CB8AC3E}">
        <p14:creationId xmlns:p14="http://schemas.microsoft.com/office/powerpoint/2010/main" val="2576397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US" dirty="0" smtClean="0"/>
              <a:t>深度訪談法</a:t>
            </a:r>
            <a:r>
              <a:rPr lang="en-US" altLang="zh-TW" dirty="0"/>
              <a:t>(</a:t>
            </a:r>
            <a:r>
              <a:rPr lang="zh-TW" altLang="en-US" dirty="0"/>
              <a:t>半結構性</a:t>
            </a:r>
            <a:r>
              <a:rPr lang="en-US" altLang="zh-TW" dirty="0"/>
              <a:t>)</a:t>
            </a:r>
            <a:endParaRPr lang="zh-TW" altLang="en-US" dirty="0" smtClean="0"/>
          </a:p>
        </p:txBody>
      </p:sp>
      <p:sp>
        <p:nvSpPr>
          <p:cNvPr id="21507" name="Rectangle 3"/>
          <p:cNvSpPr>
            <a:spLocks noGrp="1" noChangeArrowheads="1"/>
          </p:cNvSpPr>
          <p:nvPr>
            <p:ph idx="1"/>
          </p:nvPr>
        </p:nvSpPr>
        <p:spPr/>
        <p:txBody>
          <a:bodyPr>
            <a:normAutofit/>
          </a:bodyPr>
          <a:lstStyle/>
          <a:p>
            <a:pPr eaLnBrk="1" hangingPunct="1">
              <a:lnSpc>
                <a:spcPct val="90000"/>
              </a:lnSpc>
            </a:pPr>
            <a:r>
              <a:rPr lang="zh-TW" altLang="en-US" dirty="0" smtClean="0"/>
              <a:t>詢問什麼問題</a:t>
            </a:r>
            <a:r>
              <a:rPr lang="en-US" altLang="zh-TW" dirty="0" smtClean="0"/>
              <a:t>?</a:t>
            </a:r>
          </a:p>
          <a:p>
            <a:pPr lvl="1" eaLnBrk="1" hangingPunct="1">
              <a:lnSpc>
                <a:spcPct val="90000"/>
              </a:lnSpc>
            </a:pPr>
            <a:r>
              <a:rPr lang="zh-TW" altLang="en-US" sz="2000" dirty="0" smtClean="0">
                <a:solidFill>
                  <a:srgbClr val="FF0000"/>
                </a:solidFill>
              </a:rPr>
              <a:t>經驗</a:t>
            </a:r>
            <a:r>
              <a:rPr lang="en-US" altLang="zh-TW" sz="2000" dirty="0" smtClean="0">
                <a:solidFill>
                  <a:srgbClr val="FF0000"/>
                </a:solidFill>
              </a:rPr>
              <a:t>/</a:t>
            </a:r>
            <a:r>
              <a:rPr lang="zh-TW" altLang="en-US" sz="2000" dirty="0" smtClean="0">
                <a:solidFill>
                  <a:srgbClr val="FF0000"/>
                </a:solidFill>
              </a:rPr>
              <a:t>行為問題</a:t>
            </a:r>
          </a:p>
          <a:p>
            <a:pPr lvl="1" eaLnBrk="1" hangingPunct="1">
              <a:lnSpc>
                <a:spcPct val="90000"/>
              </a:lnSpc>
            </a:pPr>
            <a:r>
              <a:rPr lang="zh-TW" altLang="en-US" sz="2000" dirty="0" smtClean="0">
                <a:solidFill>
                  <a:srgbClr val="FF0000"/>
                </a:solidFill>
              </a:rPr>
              <a:t>意見</a:t>
            </a:r>
            <a:r>
              <a:rPr lang="en-US" altLang="zh-TW" sz="2000" dirty="0" smtClean="0">
                <a:solidFill>
                  <a:srgbClr val="FF0000"/>
                </a:solidFill>
              </a:rPr>
              <a:t>/</a:t>
            </a:r>
            <a:r>
              <a:rPr lang="zh-TW" altLang="en-US" sz="2000" dirty="0" smtClean="0">
                <a:solidFill>
                  <a:srgbClr val="FF0000"/>
                </a:solidFill>
              </a:rPr>
              <a:t>價值問題</a:t>
            </a:r>
          </a:p>
          <a:p>
            <a:pPr lvl="1" eaLnBrk="1" hangingPunct="1">
              <a:lnSpc>
                <a:spcPct val="90000"/>
              </a:lnSpc>
            </a:pPr>
            <a:r>
              <a:rPr lang="zh-TW" altLang="en-US" sz="2000" dirty="0" smtClean="0">
                <a:solidFill>
                  <a:srgbClr val="FF0000"/>
                </a:solidFill>
              </a:rPr>
              <a:t>感受問題</a:t>
            </a:r>
          </a:p>
          <a:p>
            <a:pPr lvl="1" eaLnBrk="1" hangingPunct="1">
              <a:lnSpc>
                <a:spcPct val="90000"/>
              </a:lnSpc>
            </a:pPr>
            <a:r>
              <a:rPr lang="zh-TW" altLang="en-US" sz="2000" dirty="0" smtClean="0">
                <a:solidFill>
                  <a:srgbClr val="FF0000"/>
                </a:solidFill>
              </a:rPr>
              <a:t>知識問題</a:t>
            </a:r>
          </a:p>
          <a:p>
            <a:pPr lvl="1" eaLnBrk="1" hangingPunct="1">
              <a:lnSpc>
                <a:spcPct val="90000"/>
              </a:lnSpc>
            </a:pPr>
            <a:r>
              <a:rPr lang="zh-TW" altLang="en-US" sz="2000" dirty="0" smtClean="0">
                <a:solidFill>
                  <a:srgbClr val="FF0000"/>
                </a:solidFill>
              </a:rPr>
              <a:t>感官問題</a:t>
            </a:r>
          </a:p>
          <a:p>
            <a:pPr lvl="1" eaLnBrk="1" hangingPunct="1">
              <a:lnSpc>
                <a:spcPct val="90000"/>
              </a:lnSpc>
            </a:pPr>
            <a:r>
              <a:rPr lang="zh-TW" altLang="en-US" sz="2000" dirty="0" smtClean="0">
                <a:solidFill>
                  <a:srgbClr val="FF0000"/>
                </a:solidFill>
              </a:rPr>
              <a:t>背景</a:t>
            </a:r>
            <a:r>
              <a:rPr lang="en-US" altLang="zh-TW" sz="2000" dirty="0" smtClean="0">
                <a:solidFill>
                  <a:srgbClr val="FF0000"/>
                </a:solidFill>
              </a:rPr>
              <a:t>/</a:t>
            </a:r>
            <a:r>
              <a:rPr lang="zh-TW" altLang="en-US" sz="2000" dirty="0" smtClean="0">
                <a:solidFill>
                  <a:srgbClr val="FF0000"/>
                </a:solidFill>
              </a:rPr>
              <a:t>人口資料問題</a:t>
            </a:r>
          </a:p>
          <a:p>
            <a:pPr eaLnBrk="1" hangingPunct="1">
              <a:lnSpc>
                <a:spcPct val="90000"/>
              </a:lnSpc>
            </a:pPr>
            <a:r>
              <a:rPr lang="zh-TW" altLang="en-US" dirty="0" smtClean="0"/>
              <a:t>問題的時間架構</a:t>
            </a:r>
          </a:p>
          <a:p>
            <a:pPr lvl="1" eaLnBrk="1" hangingPunct="1">
              <a:lnSpc>
                <a:spcPct val="90000"/>
              </a:lnSpc>
            </a:pPr>
            <a:r>
              <a:rPr lang="zh-TW" altLang="en-US" sz="2000" dirty="0" smtClean="0">
                <a:solidFill>
                  <a:srgbClr val="FF0000"/>
                </a:solidFill>
              </a:rPr>
              <a:t>現在</a:t>
            </a:r>
            <a:r>
              <a:rPr lang="zh-TW" altLang="en-US" sz="2000" dirty="0" smtClean="0">
                <a:solidFill>
                  <a:srgbClr val="FF0000"/>
                </a:solidFill>
                <a:sym typeface="Wingdings" pitchFamily="2" charset="2"/>
              </a:rPr>
              <a:t>過去未來</a:t>
            </a:r>
            <a:endParaRPr lang="zh-TW" altLang="en-US" sz="2000" dirty="0" smtClean="0">
              <a:solidFill>
                <a:srgbClr val="FF0000"/>
              </a:solidFill>
            </a:endParaRPr>
          </a:p>
        </p:txBody>
      </p:sp>
    </p:spTree>
    <p:extLst>
      <p:ext uri="{BB962C8B-B14F-4D97-AF65-F5344CB8AC3E}">
        <p14:creationId xmlns:p14="http://schemas.microsoft.com/office/powerpoint/2010/main" val="3466103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97280" y="558452"/>
            <a:ext cx="10058400" cy="1450757"/>
          </a:xfrm>
        </p:spPr>
        <p:txBody>
          <a:bodyPr>
            <a:normAutofit/>
          </a:bodyPr>
          <a:lstStyle/>
          <a:p>
            <a:r>
              <a:rPr lang="zh-TW" altLang="en-US" dirty="0"/>
              <a:t>訪談進行時之技巧</a:t>
            </a:r>
            <a:br>
              <a:rPr lang="zh-TW" altLang="en-US" dirty="0"/>
            </a:br>
            <a:endParaRPr lang="zh-TW" altLang="en-US" dirty="0" smtClean="0"/>
          </a:p>
        </p:txBody>
      </p:sp>
      <p:sp>
        <p:nvSpPr>
          <p:cNvPr id="27651" name="Rectangle 3"/>
          <p:cNvSpPr>
            <a:spLocks noGrp="1" noChangeArrowheads="1"/>
          </p:cNvSpPr>
          <p:nvPr>
            <p:ph idx="1"/>
          </p:nvPr>
        </p:nvSpPr>
        <p:spPr/>
        <p:txBody>
          <a:bodyPr/>
          <a:lstStyle/>
          <a:p>
            <a:pPr lvl="1" eaLnBrk="1" hangingPunct="1">
              <a:lnSpc>
                <a:spcPct val="90000"/>
              </a:lnSpc>
            </a:pPr>
            <a:r>
              <a:rPr lang="zh-TW" altLang="en-US" sz="2000" dirty="0" smtClean="0"/>
              <a:t>場地選擇</a:t>
            </a:r>
          </a:p>
          <a:p>
            <a:pPr lvl="1" eaLnBrk="1" hangingPunct="1">
              <a:lnSpc>
                <a:spcPct val="90000"/>
              </a:lnSpc>
            </a:pPr>
            <a:r>
              <a:rPr lang="zh-TW" altLang="en-US" sz="2000" dirty="0" smtClean="0"/>
              <a:t>破冰</a:t>
            </a:r>
          </a:p>
          <a:p>
            <a:pPr lvl="1" eaLnBrk="1" hangingPunct="1">
              <a:lnSpc>
                <a:spcPct val="90000"/>
              </a:lnSpc>
            </a:pPr>
            <a:r>
              <a:rPr lang="zh-TW" altLang="en-US" sz="2000" dirty="0" smtClean="0"/>
              <a:t>錄音</a:t>
            </a:r>
          </a:p>
          <a:p>
            <a:pPr lvl="1" eaLnBrk="1" hangingPunct="1">
              <a:lnSpc>
                <a:spcPct val="90000"/>
              </a:lnSpc>
            </a:pPr>
            <a:r>
              <a:rPr kumimoji="0" lang="zh-TW" altLang="en-US" sz="2000" dirty="0" smtClean="0"/>
              <a:t>探查</a:t>
            </a:r>
            <a:r>
              <a:rPr kumimoji="0" lang="en-US" altLang="zh-TW" sz="2000" dirty="0" smtClean="0"/>
              <a:t>(probes)</a:t>
            </a:r>
          </a:p>
          <a:p>
            <a:pPr lvl="2" eaLnBrk="1" hangingPunct="1">
              <a:lnSpc>
                <a:spcPct val="90000"/>
              </a:lnSpc>
            </a:pPr>
            <a:r>
              <a:rPr kumimoji="0" lang="zh-TW" altLang="en-US" sz="2000" dirty="0" smtClean="0"/>
              <a:t>詳實導向的探查</a:t>
            </a:r>
          </a:p>
          <a:p>
            <a:pPr lvl="2" eaLnBrk="1" hangingPunct="1">
              <a:lnSpc>
                <a:spcPct val="90000"/>
              </a:lnSpc>
            </a:pPr>
            <a:r>
              <a:rPr kumimoji="0" lang="zh-TW" altLang="en-US" sz="2000" dirty="0" smtClean="0"/>
              <a:t>詳細就明的探查</a:t>
            </a:r>
          </a:p>
          <a:p>
            <a:pPr lvl="2" eaLnBrk="1" hangingPunct="1">
              <a:lnSpc>
                <a:spcPct val="90000"/>
              </a:lnSpc>
            </a:pPr>
            <a:r>
              <a:rPr kumimoji="0" lang="zh-TW" altLang="en-US" sz="2000" dirty="0" smtClean="0"/>
              <a:t>釐清探查</a:t>
            </a:r>
          </a:p>
          <a:p>
            <a:pPr lvl="2" eaLnBrk="1" hangingPunct="1">
              <a:lnSpc>
                <a:spcPct val="90000"/>
              </a:lnSpc>
            </a:pPr>
            <a:r>
              <a:rPr kumimoji="0" lang="zh-TW" altLang="en-US" sz="2000" dirty="0" smtClean="0"/>
              <a:t>對照探查</a:t>
            </a:r>
          </a:p>
          <a:p>
            <a:pPr lvl="1" eaLnBrk="1" hangingPunct="1">
              <a:lnSpc>
                <a:spcPct val="90000"/>
              </a:lnSpc>
            </a:pPr>
            <a:r>
              <a:rPr kumimoji="0" lang="zh-TW" altLang="en-US" sz="2000" dirty="0" smtClean="0"/>
              <a:t>非語言訊息</a:t>
            </a:r>
          </a:p>
          <a:p>
            <a:pPr eaLnBrk="1" hangingPunct="1">
              <a:lnSpc>
                <a:spcPct val="90000"/>
              </a:lnSpc>
              <a:buFont typeface="Wingdings" pitchFamily="2" charset="2"/>
              <a:buNone/>
            </a:pPr>
            <a:endParaRPr lang="en-US" altLang="zh-TW" dirty="0" smtClean="0"/>
          </a:p>
        </p:txBody>
      </p:sp>
    </p:spTree>
    <p:extLst>
      <p:ext uri="{BB962C8B-B14F-4D97-AF65-F5344CB8AC3E}">
        <p14:creationId xmlns:p14="http://schemas.microsoft.com/office/powerpoint/2010/main" val="194812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樣本 </a:t>
            </a:r>
            <a:r>
              <a:rPr lang="en-US" altLang="zh-TW" dirty="0"/>
              <a:t>(sampling)</a:t>
            </a:r>
            <a:endParaRPr lang="zh-TW" altLang="en-US" dirty="0"/>
          </a:p>
        </p:txBody>
      </p:sp>
      <p:sp>
        <p:nvSpPr>
          <p:cNvPr id="40962" name="內容版面配置區 2"/>
          <p:cNvSpPr>
            <a:spLocks noGrp="1"/>
          </p:cNvSpPr>
          <p:nvPr>
            <p:ph idx="1"/>
          </p:nvPr>
        </p:nvSpPr>
        <p:spPr>
          <a:xfrm>
            <a:off x="1097280" y="1737360"/>
            <a:ext cx="10058400" cy="4023360"/>
          </a:xfrm>
        </p:spPr>
        <p:txBody>
          <a:bodyPr>
            <a:noAutofit/>
          </a:bodyPr>
          <a:lstStyle/>
          <a:p>
            <a:pPr lvl="1"/>
            <a:r>
              <a:rPr lang="zh-TW" altLang="en-US" sz="2000" dirty="0" smtClean="0"/>
              <a:t>隨機抽樣</a:t>
            </a:r>
          </a:p>
          <a:p>
            <a:pPr lvl="2"/>
            <a:r>
              <a:rPr lang="zh-TW" altLang="en-US" sz="2000" dirty="0" smtClean="0"/>
              <a:t>簡單隨機抽樣（</a:t>
            </a:r>
            <a:r>
              <a:rPr lang="en-US" altLang="zh-TW" sz="2000" dirty="0" smtClean="0"/>
              <a:t>simple random sampling</a:t>
            </a:r>
            <a:r>
              <a:rPr lang="zh-TW" altLang="en-US" sz="2000" dirty="0" smtClean="0"/>
              <a:t>）</a:t>
            </a:r>
          </a:p>
          <a:p>
            <a:pPr lvl="2"/>
            <a:r>
              <a:rPr lang="zh-TW" altLang="en-US" sz="2000" dirty="0" smtClean="0"/>
              <a:t>間隔抽樣（</a:t>
            </a:r>
            <a:r>
              <a:rPr lang="en-US" altLang="zh-TW" sz="2000" dirty="0" smtClean="0"/>
              <a:t>interval sampling</a:t>
            </a:r>
            <a:r>
              <a:rPr lang="zh-TW" altLang="en-US" sz="2000" dirty="0" smtClean="0"/>
              <a:t>）</a:t>
            </a:r>
            <a:endParaRPr lang="en-US" altLang="zh-TW" sz="2000" dirty="0" smtClean="0"/>
          </a:p>
          <a:p>
            <a:pPr lvl="3"/>
            <a:r>
              <a:rPr lang="zh-TW" altLang="en-US" sz="2000" dirty="0" smtClean="0"/>
              <a:t>每隔幾個就抽取一個</a:t>
            </a:r>
            <a:endParaRPr lang="en-US" altLang="zh-TW" sz="2000" dirty="0" smtClean="0"/>
          </a:p>
          <a:p>
            <a:pPr lvl="3"/>
            <a:r>
              <a:rPr lang="zh-TW" altLang="en-US" sz="2000" dirty="0" smtClean="0"/>
              <a:t>使用間隔抽樣，必須確保樣本的資料並無規律性變化才可</a:t>
            </a:r>
          </a:p>
          <a:p>
            <a:pPr lvl="2"/>
            <a:r>
              <a:rPr lang="zh-TW" altLang="en-US" sz="2000" dirty="0" smtClean="0"/>
              <a:t>分層抽樣（</a:t>
            </a:r>
            <a:r>
              <a:rPr lang="en-US" altLang="zh-TW" sz="2000" dirty="0" smtClean="0"/>
              <a:t>stratified sampling</a:t>
            </a:r>
            <a:r>
              <a:rPr lang="zh-TW" altLang="en-US" sz="2000" dirty="0" smtClean="0"/>
              <a:t>）</a:t>
            </a:r>
            <a:endParaRPr lang="en-US" altLang="zh-TW" sz="2000" dirty="0" smtClean="0"/>
          </a:p>
          <a:p>
            <a:pPr lvl="3"/>
            <a:r>
              <a:rPr lang="zh-TW" altLang="en-US" sz="2000" dirty="0" smtClean="0"/>
              <a:t>先決定有哪幾個重要的層（</a:t>
            </a:r>
            <a:r>
              <a:rPr lang="en-US" altLang="zh-TW" sz="2000" dirty="0" smtClean="0"/>
              <a:t>strata</a:t>
            </a:r>
            <a:r>
              <a:rPr lang="zh-TW" altLang="en-US" sz="2000" dirty="0" smtClean="0"/>
              <a:t>），接著就依照母體分佈的比率隨機抽樣</a:t>
            </a:r>
            <a:endParaRPr lang="en-US" altLang="zh-TW" sz="2000" dirty="0" smtClean="0"/>
          </a:p>
          <a:p>
            <a:pPr lvl="3"/>
            <a:r>
              <a:rPr lang="zh-TW" altLang="en-US" sz="2000" dirty="0" smtClean="0"/>
              <a:t>層與層之間的差異要大，但層之內要非常相似</a:t>
            </a:r>
          </a:p>
          <a:p>
            <a:pPr lvl="2"/>
            <a:r>
              <a:rPr lang="zh-TW" altLang="en-US" sz="2000" dirty="0" smtClean="0"/>
              <a:t>集群抽樣（</a:t>
            </a:r>
            <a:r>
              <a:rPr lang="en-US" altLang="zh-TW" sz="2000" dirty="0" smtClean="0"/>
              <a:t>cluster sampling</a:t>
            </a:r>
            <a:r>
              <a:rPr lang="zh-TW" altLang="en-US" sz="2000" dirty="0" smtClean="0"/>
              <a:t>）</a:t>
            </a:r>
            <a:endParaRPr lang="en-US" altLang="zh-TW" sz="2000" dirty="0" smtClean="0"/>
          </a:p>
          <a:p>
            <a:pPr lvl="3"/>
            <a:r>
              <a:rPr lang="zh-TW" altLang="en-US" sz="2000" dirty="0" smtClean="0"/>
              <a:t>先將母群體分為數個相似的集群，然後隨機抽取數個集群，加以調查</a:t>
            </a:r>
            <a:endParaRPr lang="en-US" altLang="zh-TW" sz="2000" dirty="0" smtClean="0"/>
          </a:p>
          <a:p>
            <a:pPr lvl="3"/>
            <a:r>
              <a:rPr lang="zh-TW" altLang="en-US" sz="2000" dirty="0" smtClean="0"/>
              <a:t>集群與集群間要非常相似，集群內則差異要大</a:t>
            </a:r>
          </a:p>
          <a:p>
            <a:pPr lvl="2"/>
            <a:r>
              <a:rPr lang="zh-TW" altLang="en-US" sz="2000" dirty="0" smtClean="0"/>
              <a:t>分段抽樣（</a:t>
            </a:r>
            <a:r>
              <a:rPr lang="en-US" altLang="zh-TW" sz="2000" dirty="0" smtClean="0"/>
              <a:t>staged sampling</a:t>
            </a:r>
            <a:r>
              <a:rPr lang="zh-TW" altLang="en-US" sz="2000" dirty="0" smtClean="0"/>
              <a:t>）</a:t>
            </a:r>
            <a:endParaRPr lang="en-US" altLang="zh-TW" sz="2000" dirty="0" smtClean="0"/>
          </a:p>
          <a:p>
            <a:pPr lvl="3"/>
            <a:r>
              <a:rPr lang="zh-TW" altLang="en-US" sz="2000" dirty="0" smtClean="0"/>
              <a:t>採用多種抽樣的方法。如先集群抽樣然後再隨機抽樣。</a:t>
            </a:r>
          </a:p>
        </p:txBody>
      </p:sp>
      <p:sp>
        <p:nvSpPr>
          <p:cNvPr id="4" name="投影片編號版面配置區 3"/>
          <p:cNvSpPr>
            <a:spLocks noGrp="1"/>
          </p:cNvSpPr>
          <p:nvPr>
            <p:ph type="sldNum" sz="quarter" idx="12"/>
          </p:nvPr>
        </p:nvSpPr>
        <p:spPr/>
        <p:txBody>
          <a:bodyPr/>
          <a:lstStyle/>
          <a:p>
            <a:pPr>
              <a:defRPr/>
            </a:pPr>
            <a:fld id="{B885FD2B-CC29-4D32-89C9-36D9A25C3865}" type="slidenum">
              <a:rPr lang="zh-TW" altLang="en-US"/>
              <a:pPr>
                <a:defRPr/>
              </a:pPr>
              <a:t>4</a:t>
            </a:fld>
            <a:endParaRPr lang="zh-TW" altLang="en-US"/>
          </a:p>
        </p:txBody>
      </p:sp>
    </p:spTree>
    <p:extLst>
      <p:ext uri="{BB962C8B-B14F-4D97-AF65-F5344CB8AC3E}">
        <p14:creationId xmlns:p14="http://schemas.microsoft.com/office/powerpoint/2010/main" val="1955208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dirty="0" smtClean="0"/>
              <a:t>資料記錄與分析</a:t>
            </a:r>
          </a:p>
        </p:txBody>
      </p:sp>
      <p:sp>
        <p:nvSpPr>
          <p:cNvPr id="28675" name="Rectangle 3"/>
          <p:cNvSpPr>
            <a:spLocks noGrp="1" noChangeArrowheads="1"/>
          </p:cNvSpPr>
          <p:nvPr>
            <p:ph idx="1"/>
          </p:nvPr>
        </p:nvSpPr>
        <p:spPr/>
        <p:txBody>
          <a:bodyPr/>
          <a:lstStyle/>
          <a:p>
            <a:pPr eaLnBrk="1" hangingPunct="1"/>
            <a:r>
              <a:rPr lang="zh-TW" altLang="en-US" dirty="0" smtClean="0"/>
              <a:t>錄音機</a:t>
            </a:r>
            <a:r>
              <a:rPr lang="en-US" altLang="zh-TW" dirty="0" smtClean="0"/>
              <a:t>+</a:t>
            </a:r>
            <a:r>
              <a:rPr lang="zh-TW" altLang="en-US" dirty="0" smtClean="0"/>
              <a:t>筆記</a:t>
            </a:r>
          </a:p>
          <a:p>
            <a:pPr eaLnBrk="1" hangingPunct="1"/>
            <a:r>
              <a:rPr lang="zh-TW" altLang="en-US" dirty="0" smtClean="0"/>
              <a:t>轉錄稿</a:t>
            </a:r>
          </a:p>
          <a:p>
            <a:pPr lvl="1" eaLnBrk="1" hangingPunct="1"/>
            <a:r>
              <a:rPr lang="zh-TW" altLang="en-US" sz="2000" dirty="0" smtClean="0"/>
              <a:t>逐字</a:t>
            </a:r>
            <a:r>
              <a:rPr lang="en-US" altLang="zh-TW" sz="2000" dirty="0" smtClean="0"/>
              <a:t>(full transcription)</a:t>
            </a:r>
          </a:p>
          <a:p>
            <a:pPr lvl="1" eaLnBrk="1" hangingPunct="1"/>
            <a:r>
              <a:rPr lang="en-US" altLang="zh-TW" sz="2000" dirty="0" smtClean="0"/>
              <a:t>[  ]</a:t>
            </a:r>
            <a:r>
              <a:rPr lang="zh-TW" altLang="en-US" sz="2000" dirty="0" smtClean="0"/>
              <a:t>的應用</a:t>
            </a:r>
          </a:p>
          <a:p>
            <a:pPr eaLnBrk="1" hangingPunct="1"/>
            <a:r>
              <a:rPr lang="zh-TW" altLang="en-US" dirty="0" smtClean="0"/>
              <a:t>初步轉錄稿可送回給受訪者再驗正</a:t>
            </a:r>
          </a:p>
          <a:p>
            <a:pPr lvl="1" eaLnBrk="1" hangingPunct="1"/>
            <a:r>
              <a:rPr lang="zh-TW" altLang="en-US" sz="2000" dirty="0" smtClean="0"/>
              <a:t>優點</a:t>
            </a:r>
            <a:r>
              <a:rPr lang="en-US" altLang="zh-TW" sz="2000" dirty="0" smtClean="0"/>
              <a:t>/</a:t>
            </a:r>
            <a:r>
              <a:rPr lang="zh-TW" altLang="en-US" sz="2000" dirty="0" smtClean="0"/>
              <a:t>缺點</a:t>
            </a:r>
          </a:p>
          <a:p>
            <a:pPr lvl="1" eaLnBrk="1" hangingPunct="1"/>
            <a:endParaRPr lang="zh-TW" altLang="en-US" dirty="0" smtClean="0"/>
          </a:p>
          <a:p>
            <a:pPr lvl="1" eaLnBrk="1" hangingPunct="1"/>
            <a:endParaRPr lang="zh-TW" altLang="en-US" dirty="0" smtClean="0"/>
          </a:p>
          <a:p>
            <a:pPr eaLnBrk="1" hangingPunct="1">
              <a:buFont typeface="Wingdings" pitchFamily="2" charset="2"/>
              <a:buNone/>
            </a:pPr>
            <a:endParaRPr lang="en-US" altLang="zh-TW" dirty="0" smtClean="0"/>
          </a:p>
        </p:txBody>
      </p:sp>
    </p:spTree>
    <p:extLst>
      <p:ext uri="{BB962C8B-B14F-4D97-AF65-F5344CB8AC3E}">
        <p14:creationId xmlns:p14="http://schemas.microsoft.com/office/powerpoint/2010/main" val="2792688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dirty="0" smtClean="0"/>
              <a:t>資料分析</a:t>
            </a:r>
          </a:p>
        </p:txBody>
      </p:sp>
      <p:sp>
        <p:nvSpPr>
          <p:cNvPr id="32771" name="Rectangle 3"/>
          <p:cNvSpPr>
            <a:spLocks noGrp="1" noChangeArrowheads="1"/>
          </p:cNvSpPr>
          <p:nvPr>
            <p:ph idx="1"/>
          </p:nvPr>
        </p:nvSpPr>
        <p:spPr/>
        <p:txBody>
          <a:bodyPr/>
          <a:lstStyle/>
          <a:p>
            <a:pPr eaLnBrk="1" hangingPunct="1"/>
            <a:r>
              <a:rPr lang="zh-TW" altLang="en-US" dirty="0" smtClean="0"/>
              <a:t>分析軟體</a:t>
            </a:r>
          </a:p>
          <a:p>
            <a:pPr lvl="1" eaLnBrk="1" hangingPunct="1"/>
            <a:r>
              <a:rPr lang="en-US" altLang="zh-TW" sz="2000" dirty="0" err="1" smtClean="0"/>
              <a:t>Nvivo</a:t>
            </a:r>
            <a:r>
              <a:rPr lang="zh-TW" altLang="en-US" sz="2000" dirty="0" smtClean="0"/>
              <a:t> </a:t>
            </a:r>
            <a:r>
              <a:rPr lang="en-US" altLang="zh-TW" sz="2000" dirty="0" smtClean="0"/>
              <a:t>11</a:t>
            </a:r>
          </a:p>
          <a:p>
            <a:pPr lvl="1" eaLnBrk="1" hangingPunct="1"/>
            <a:r>
              <a:rPr lang="en-US" altLang="zh-TW" sz="2000" dirty="0" smtClean="0"/>
              <a:t>N6NUD*IST</a:t>
            </a:r>
          </a:p>
          <a:p>
            <a:pPr lvl="1" eaLnBrk="1" hangingPunct="1"/>
            <a:r>
              <a:rPr lang="en-US" altLang="zh-TW" sz="2000" dirty="0" err="1" smtClean="0"/>
              <a:t>ATLAS.ti</a:t>
            </a:r>
            <a:endParaRPr lang="en-US" altLang="zh-TW" sz="2000" dirty="0" smtClean="0"/>
          </a:p>
          <a:p>
            <a:pPr lvl="1" eaLnBrk="1" hangingPunct="1"/>
            <a:r>
              <a:rPr lang="en-US" altLang="zh-TW" sz="2000" dirty="0" smtClean="0"/>
              <a:t>MAXQDA (</a:t>
            </a:r>
            <a:r>
              <a:rPr lang="zh-TW" altLang="en-US" sz="2000" dirty="0" smtClean="0"/>
              <a:t>原名</a:t>
            </a:r>
            <a:r>
              <a:rPr lang="en-US" altLang="zh-TW" sz="2000" dirty="0" err="1" smtClean="0"/>
              <a:t>winMAX</a:t>
            </a:r>
            <a:r>
              <a:rPr lang="en-US" altLang="zh-TW" sz="2000" dirty="0" smtClean="0"/>
              <a:t>)</a:t>
            </a:r>
          </a:p>
          <a:p>
            <a:pPr lvl="1" eaLnBrk="1" hangingPunct="1"/>
            <a:r>
              <a:rPr lang="en-US" altLang="zh-TW" sz="2000" dirty="0" smtClean="0"/>
              <a:t>The </a:t>
            </a:r>
            <a:r>
              <a:rPr lang="en-US" altLang="zh-TW" sz="2000" dirty="0" err="1" smtClean="0"/>
              <a:t>Ethnograph</a:t>
            </a:r>
            <a:endParaRPr lang="en-US" altLang="zh-TW" sz="2000" dirty="0" smtClean="0"/>
          </a:p>
          <a:p>
            <a:pPr lvl="1" eaLnBrk="1" hangingPunct="1"/>
            <a:r>
              <a:rPr lang="en-US" altLang="zh-TW" sz="2000" dirty="0" err="1" smtClean="0"/>
              <a:t>QDAMiner</a:t>
            </a:r>
            <a:endParaRPr lang="en-US" altLang="zh-TW" sz="2000" dirty="0" smtClean="0"/>
          </a:p>
          <a:p>
            <a:pPr lvl="1" eaLnBrk="1" hangingPunct="1"/>
            <a:r>
              <a:rPr lang="en-US" altLang="zh-TW" sz="2000" dirty="0" err="1" smtClean="0"/>
              <a:t>WordStat</a:t>
            </a:r>
            <a:r>
              <a:rPr lang="en-US" altLang="zh-TW" sz="2000" dirty="0" smtClean="0"/>
              <a:t> </a:t>
            </a:r>
          </a:p>
          <a:p>
            <a:pPr eaLnBrk="1" hangingPunct="1">
              <a:buFont typeface="Wingdings" pitchFamily="2" charset="2"/>
              <a:buNone/>
            </a:pPr>
            <a:endParaRPr lang="en-US" altLang="zh-TW" dirty="0" smtClean="0"/>
          </a:p>
        </p:txBody>
      </p:sp>
    </p:spTree>
    <p:extLst>
      <p:ext uri="{BB962C8B-B14F-4D97-AF65-F5344CB8AC3E}">
        <p14:creationId xmlns:p14="http://schemas.microsoft.com/office/powerpoint/2010/main" val="2348076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例子</a:t>
            </a:r>
            <a:endParaRPr lang="zh-TW" altLang="en-US" dirty="0"/>
          </a:p>
        </p:txBody>
      </p:sp>
      <p:sp>
        <p:nvSpPr>
          <p:cNvPr id="3" name="內容版面配置區 2"/>
          <p:cNvSpPr>
            <a:spLocks noGrp="1"/>
          </p:cNvSpPr>
          <p:nvPr>
            <p:ph idx="1"/>
          </p:nvPr>
        </p:nvSpPr>
        <p:spPr/>
        <p:txBody>
          <a:bodyPr/>
          <a:lstStyle/>
          <a:p>
            <a:r>
              <a:rPr lang="zh-TW" altLang="en-US" dirty="0"/>
              <a:t>資訊科技對閱讀習慣的影響之</a:t>
            </a:r>
            <a:r>
              <a:rPr lang="zh-TW" altLang="en-US" dirty="0" smtClean="0"/>
              <a:t>研究</a:t>
            </a:r>
            <a:endParaRPr lang="en-US" altLang="zh-TW" dirty="0" smtClean="0"/>
          </a:p>
          <a:p>
            <a:pPr lvl="1"/>
            <a:r>
              <a:rPr lang="en-US" altLang="zh-TW" dirty="0" smtClean="0"/>
              <a:t>1051</a:t>
            </a:r>
            <a:r>
              <a:rPr lang="zh-TW" altLang="en-US" dirty="0" smtClean="0"/>
              <a:t>資訊科技與書香社會</a:t>
            </a:r>
            <a:r>
              <a:rPr lang="zh-TW" altLang="en-US" dirty="0"/>
              <a:t> </a:t>
            </a:r>
            <a:r>
              <a:rPr lang="zh-TW" altLang="en-US" dirty="0" smtClean="0"/>
              <a:t>通識課 第四組期末報告 之問卷調查設計</a:t>
            </a:r>
            <a:endParaRPr lang="zh-TW" altLang="en-US" dirty="0"/>
          </a:p>
        </p:txBody>
      </p:sp>
    </p:spTree>
    <p:extLst>
      <p:ext uri="{BB962C8B-B14F-4D97-AF65-F5344CB8AC3E}">
        <p14:creationId xmlns:p14="http://schemas.microsoft.com/office/powerpoint/2010/main" val="8841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附錄：問卷內容</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36567"/>
            <a:ext cx="6175849" cy="520306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3881"/>
          <a:stretch/>
        </p:blipFill>
        <p:spPr>
          <a:xfrm>
            <a:off x="6175850" y="1536567"/>
            <a:ext cx="6000108" cy="3691944"/>
          </a:xfrm>
          <a:prstGeom prst="rect">
            <a:avLst/>
          </a:prstGeom>
        </p:spPr>
      </p:pic>
    </p:spTree>
    <p:extLst>
      <p:ext uri="{BB962C8B-B14F-4D97-AF65-F5344CB8AC3E}">
        <p14:creationId xmlns:p14="http://schemas.microsoft.com/office/powerpoint/2010/main" val="1575882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grpSp>
        <p:nvGrpSpPr>
          <p:cNvPr id="6" name="Group 5"/>
          <p:cNvGrpSpPr/>
          <p:nvPr/>
        </p:nvGrpSpPr>
        <p:grpSpPr>
          <a:xfrm>
            <a:off x="2" y="1"/>
            <a:ext cx="5546501" cy="6571673"/>
            <a:chOff x="1" y="153913"/>
            <a:chExt cx="5279998" cy="6255912"/>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372" r="14109"/>
            <a:stretch/>
          </p:blipFill>
          <p:spPr>
            <a:xfrm>
              <a:off x="1" y="153913"/>
              <a:ext cx="5279998" cy="107472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4109"/>
            <a:stretch/>
          </p:blipFill>
          <p:spPr>
            <a:xfrm>
              <a:off x="1" y="1266325"/>
              <a:ext cx="5279998" cy="5143500"/>
            </a:xfrm>
            <a:prstGeom prst="rect">
              <a:avLst/>
            </a:prstGeom>
          </p:spPr>
        </p:pic>
      </p:gr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512"/>
          <a:stretch/>
        </p:blipFill>
        <p:spPr>
          <a:xfrm>
            <a:off x="5546503" y="0"/>
            <a:ext cx="6499843" cy="503134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45" b="24043"/>
          <a:stretch/>
        </p:blipFill>
        <p:spPr>
          <a:xfrm>
            <a:off x="5666704" y="5031348"/>
            <a:ext cx="5755867" cy="1545464"/>
          </a:xfrm>
          <a:prstGeom prst="rect">
            <a:avLst/>
          </a:prstGeom>
        </p:spPr>
      </p:pic>
    </p:spTree>
    <p:extLst>
      <p:ext uri="{BB962C8B-B14F-4D97-AF65-F5344CB8AC3E}">
        <p14:creationId xmlns:p14="http://schemas.microsoft.com/office/powerpoint/2010/main" val="3933533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3368"/>
            <a:ext cx="5992969" cy="4671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970" y="213129"/>
            <a:ext cx="5704625" cy="42454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970" y="4458624"/>
            <a:ext cx="5409127" cy="2271365"/>
          </a:xfrm>
          <a:prstGeom prst="rect">
            <a:avLst/>
          </a:prstGeom>
        </p:spPr>
      </p:pic>
    </p:spTree>
    <p:extLst>
      <p:ext uri="{BB962C8B-B14F-4D97-AF65-F5344CB8AC3E}">
        <p14:creationId xmlns:p14="http://schemas.microsoft.com/office/powerpoint/2010/main" val="3099908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027313" cy="437241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4340"/>
          <a:stretch/>
        </p:blipFill>
        <p:spPr>
          <a:xfrm>
            <a:off x="1" y="3890233"/>
            <a:ext cx="5401073" cy="510411"/>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991"/>
          <a:stretch/>
        </p:blipFill>
        <p:spPr>
          <a:xfrm>
            <a:off x="1" y="4372417"/>
            <a:ext cx="5401073" cy="22166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674" y="789905"/>
            <a:ext cx="6152093" cy="5077919"/>
          </a:xfrm>
          <a:prstGeom prst="rect">
            <a:avLst/>
          </a:prstGeom>
        </p:spPr>
      </p:pic>
    </p:spTree>
    <p:extLst>
      <p:ext uri="{BB962C8B-B14F-4D97-AF65-F5344CB8AC3E}">
        <p14:creationId xmlns:p14="http://schemas.microsoft.com/office/powerpoint/2010/main" val="3002061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13" y="593367"/>
            <a:ext cx="5703305" cy="46535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18" y="593367"/>
            <a:ext cx="5664447" cy="4645661"/>
          </a:xfrm>
          <a:prstGeom prst="rect">
            <a:avLst/>
          </a:prstGeom>
        </p:spPr>
      </p:pic>
    </p:spTree>
    <p:extLst>
      <p:ext uri="{BB962C8B-B14F-4D97-AF65-F5344CB8AC3E}">
        <p14:creationId xmlns:p14="http://schemas.microsoft.com/office/powerpoint/2010/main" val="2562816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098" y="718397"/>
            <a:ext cx="7235804" cy="2933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098" y="4000405"/>
            <a:ext cx="6700353" cy="793972"/>
          </a:xfrm>
          <a:prstGeom prst="rect">
            <a:avLst/>
          </a:prstGeom>
        </p:spPr>
      </p:pic>
    </p:spTree>
    <p:extLst>
      <p:ext uri="{BB962C8B-B14F-4D97-AF65-F5344CB8AC3E}">
        <p14:creationId xmlns:p14="http://schemas.microsoft.com/office/powerpoint/2010/main" val="4208474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分組討論</a:t>
            </a:r>
            <a:endParaRPr lang="zh-TW" altLang="en-US" dirty="0"/>
          </a:p>
        </p:txBody>
      </p:sp>
      <p:sp>
        <p:nvSpPr>
          <p:cNvPr id="3" name="內容版面配置區 2"/>
          <p:cNvSpPr>
            <a:spLocks noGrp="1"/>
          </p:cNvSpPr>
          <p:nvPr>
            <p:ph idx="1"/>
          </p:nvPr>
        </p:nvSpPr>
        <p:spPr/>
        <p:txBody>
          <a:bodyPr/>
          <a:lstStyle/>
          <a:p>
            <a:r>
              <a:rPr lang="zh-TW" altLang="en-US" dirty="0" smtClean="0"/>
              <a:t>討論你們這組的題目，適合用問卷調查？還是訪談法？</a:t>
            </a:r>
            <a:endParaRPr lang="en-US" altLang="zh-TW" dirty="0" smtClean="0"/>
          </a:p>
          <a:p>
            <a:r>
              <a:rPr lang="zh-TW" altLang="en-US" dirty="0" smtClean="0"/>
              <a:t>請擬定問卷調查題目或訪談大網初稿</a:t>
            </a:r>
            <a:endParaRPr lang="en-US" altLang="zh-TW" dirty="0" smtClean="0"/>
          </a:p>
          <a:p>
            <a:pPr lvl="1"/>
            <a:r>
              <a:rPr lang="zh-TW" altLang="en-US" dirty="0" smtClean="0"/>
              <a:t>問卷設計：必須有單選題，複選題，從</a:t>
            </a:r>
            <a:r>
              <a:rPr lang="en-US" altLang="zh-TW" dirty="0" smtClean="0"/>
              <a:t>1-5</a:t>
            </a:r>
            <a:r>
              <a:rPr lang="zh-TW" altLang="en-US" dirty="0" smtClean="0"/>
              <a:t>有多同意的題組，簡答題。</a:t>
            </a:r>
            <a:endParaRPr lang="en-US" altLang="zh-TW" dirty="0" smtClean="0"/>
          </a:p>
          <a:p>
            <a:pPr lvl="1"/>
            <a:r>
              <a:rPr lang="zh-TW" altLang="en-US" dirty="0"/>
              <a:t>訪談</a:t>
            </a:r>
            <a:r>
              <a:rPr lang="zh-TW" altLang="en-US" dirty="0" smtClean="0"/>
              <a:t>大綱：經驗</a:t>
            </a:r>
            <a:r>
              <a:rPr lang="en-US" altLang="zh-TW" dirty="0"/>
              <a:t>/</a:t>
            </a:r>
            <a:r>
              <a:rPr lang="zh-TW" altLang="en-US" dirty="0"/>
              <a:t>行為</a:t>
            </a:r>
            <a:r>
              <a:rPr lang="zh-TW" altLang="en-US" dirty="0" smtClean="0"/>
              <a:t>問題；意見</a:t>
            </a:r>
            <a:r>
              <a:rPr lang="en-US" altLang="zh-TW" dirty="0"/>
              <a:t>/</a:t>
            </a:r>
            <a:r>
              <a:rPr lang="zh-TW" altLang="en-US" dirty="0"/>
              <a:t>價值</a:t>
            </a:r>
            <a:r>
              <a:rPr lang="zh-TW" altLang="en-US" dirty="0" smtClean="0"/>
              <a:t>問題；感受問題；知識問題；感官問題；背景</a:t>
            </a:r>
            <a:r>
              <a:rPr lang="en-US" altLang="zh-TW" dirty="0"/>
              <a:t>/</a:t>
            </a:r>
            <a:r>
              <a:rPr lang="zh-TW" altLang="en-US" dirty="0"/>
              <a:t>人口資料</a:t>
            </a:r>
            <a:r>
              <a:rPr lang="zh-TW" altLang="en-US" dirty="0" smtClean="0"/>
              <a:t>問題至少各一題</a:t>
            </a:r>
            <a:endParaRPr lang="en-US" altLang="zh-TW" dirty="0" smtClean="0"/>
          </a:p>
          <a:p>
            <a:r>
              <a:rPr lang="zh-TW" altLang="en-US" dirty="0" smtClean="0"/>
              <a:t>問卷調查必須在線上，而且５分鐘之內完成，討論要幾題？（組員每人至少</a:t>
            </a:r>
            <a:r>
              <a:rPr lang="en-US" altLang="zh-TW" dirty="0" smtClean="0"/>
              <a:t>10</a:t>
            </a:r>
            <a:r>
              <a:rPr lang="zh-TW" altLang="en-US" dirty="0" smtClean="0"/>
              <a:t>份）</a:t>
            </a:r>
            <a:endParaRPr lang="en-US" altLang="zh-TW" dirty="0" smtClean="0"/>
          </a:p>
          <a:p>
            <a:r>
              <a:rPr lang="zh-TW" altLang="en-US" dirty="0" smtClean="0"/>
              <a:t>訪談時間必須</a:t>
            </a:r>
            <a:r>
              <a:rPr lang="en-US" altLang="zh-TW" dirty="0" smtClean="0"/>
              <a:t>30</a:t>
            </a:r>
            <a:r>
              <a:rPr lang="zh-TW" altLang="en-US" dirty="0" smtClean="0"/>
              <a:t>分鐘左右完成，討論題目的深度如何拿捏</a:t>
            </a:r>
            <a:r>
              <a:rPr lang="en-US" altLang="zh-TW" dirty="0" smtClean="0"/>
              <a:t>?</a:t>
            </a:r>
            <a:r>
              <a:rPr lang="zh-TW" altLang="en-US" dirty="0" smtClean="0"/>
              <a:t>（每位組員</a:t>
            </a:r>
            <a:r>
              <a:rPr lang="zh-TW" altLang="en-US" dirty="0" smtClean="0"/>
              <a:t>訪問</a:t>
            </a:r>
            <a:r>
              <a:rPr lang="en-US" altLang="zh-TW" dirty="0" smtClean="0"/>
              <a:t>2</a:t>
            </a:r>
            <a:r>
              <a:rPr lang="zh-TW" altLang="en-US" smtClean="0"/>
              <a:t>位</a:t>
            </a:r>
            <a:r>
              <a:rPr lang="zh-TW" altLang="en-US" dirty="0" smtClean="0"/>
              <a:t>）</a:t>
            </a:r>
            <a:endParaRPr lang="zh-TW" altLang="en-US" dirty="0"/>
          </a:p>
          <a:p>
            <a:pPr lvl="1"/>
            <a:endParaRPr lang="en-US" altLang="zh-TW" dirty="0" smtClean="0"/>
          </a:p>
          <a:p>
            <a:endParaRPr lang="zh-TW" altLang="en-US" dirty="0"/>
          </a:p>
        </p:txBody>
      </p:sp>
    </p:spTree>
    <p:extLst>
      <p:ext uri="{BB962C8B-B14F-4D97-AF65-F5344CB8AC3E}">
        <p14:creationId xmlns:p14="http://schemas.microsoft.com/office/powerpoint/2010/main" val="119378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樣本 </a:t>
            </a:r>
            <a:r>
              <a:rPr lang="en-US" altLang="zh-TW" dirty="0"/>
              <a:t>(sampling)</a:t>
            </a:r>
            <a:endParaRPr lang="zh-TW" altLang="en-US" dirty="0"/>
          </a:p>
        </p:txBody>
      </p:sp>
      <p:sp>
        <p:nvSpPr>
          <p:cNvPr id="3" name="內容版面配置區 2"/>
          <p:cNvSpPr>
            <a:spLocks noGrp="1"/>
          </p:cNvSpPr>
          <p:nvPr>
            <p:ph idx="1"/>
          </p:nvPr>
        </p:nvSpPr>
        <p:spPr/>
        <p:txBody>
          <a:bodyPr rtlCol="0">
            <a:normAutofit/>
          </a:bodyPr>
          <a:lstStyle/>
          <a:p>
            <a:pPr lvl="1">
              <a:spcAft>
                <a:spcPts val="0"/>
              </a:spcAft>
              <a:buFont typeface="Arial" panose="020B0604020202020204" pitchFamily="34" charset="0"/>
              <a:buChar char="–"/>
              <a:defRPr/>
            </a:pPr>
            <a:r>
              <a:rPr lang="zh-TW" altLang="en-US" sz="2000" dirty="0"/>
              <a:t>非隨機抽樣</a:t>
            </a:r>
          </a:p>
          <a:p>
            <a:pPr lvl="2">
              <a:spcAft>
                <a:spcPts val="0"/>
              </a:spcAft>
              <a:buFont typeface="Arial" panose="020B0604020202020204" pitchFamily="34" charset="0"/>
              <a:buChar char="•"/>
              <a:defRPr/>
            </a:pPr>
            <a:r>
              <a:rPr lang="zh-TW" altLang="en-US" sz="2000" dirty="0"/>
              <a:t>配額抽樣（</a:t>
            </a:r>
            <a:r>
              <a:rPr lang="en-US" altLang="zh-TW" sz="2000" dirty="0"/>
              <a:t>quota sampling</a:t>
            </a:r>
            <a:r>
              <a:rPr lang="zh-TW" altLang="en-US" sz="2000" dirty="0" smtClean="0"/>
              <a:t>）</a:t>
            </a:r>
            <a:endParaRPr lang="en-US" altLang="zh-TW" sz="2000" dirty="0" smtClean="0"/>
          </a:p>
          <a:p>
            <a:pPr lvl="3">
              <a:spcAft>
                <a:spcPts val="0"/>
              </a:spcAft>
              <a:buFont typeface="Arial" panose="020B0604020202020204" pitchFamily="34" charset="0"/>
              <a:buChar char="–"/>
              <a:defRPr/>
            </a:pPr>
            <a:r>
              <a:rPr lang="zh-TW" altLang="en-US" sz="2000" dirty="0"/>
              <a:t>分層抽樣</a:t>
            </a:r>
            <a:r>
              <a:rPr lang="zh-TW" altLang="en-US" sz="2000" dirty="0" smtClean="0"/>
              <a:t>裡確知</a:t>
            </a:r>
            <a:r>
              <a:rPr lang="zh-TW" altLang="en-US" sz="2000" dirty="0"/>
              <a:t>母群體中各層的比率，但在配額抽樣裡，事先並不完全知道母群體的分佈</a:t>
            </a:r>
            <a:endParaRPr lang="en-US" altLang="zh-TW" sz="2000" dirty="0" smtClean="0"/>
          </a:p>
          <a:p>
            <a:pPr lvl="3">
              <a:spcAft>
                <a:spcPts val="0"/>
              </a:spcAft>
              <a:buFont typeface="Arial" panose="020B0604020202020204" pitchFamily="34" charset="0"/>
              <a:buChar char="–"/>
              <a:defRPr/>
            </a:pPr>
            <a:r>
              <a:rPr lang="zh-TW" altLang="en-US" sz="2000" dirty="0" smtClean="0"/>
              <a:t>依照</a:t>
            </a:r>
            <a:r>
              <a:rPr lang="zh-TW" altLang="en-US" sz="2000" dirty="0"/>
              <a:t>研究者的學識和判斷，研擬出配額的依據</a:t>
            </a:r>
          </a:p>
          <a:p>
            <a:pPr lvl="2">
              <a:spcAft>
                <a:spcPts val="0"/>
              </a:spcAft>
              <a:buFont typeface="Arial" panose="020B0604020202020204" pitchFamily="34" charset="0"/>
              <a:buChar char="•"/>
              <a:defRPr/>
            </a:pPr>
            <a:r>
              <a:rPr lang="zh-TW" altLang="en-US" sz="2000" dirty="0"/>
              <a:t>判斷抽樣（</a:t>
            </a:r>
            <a:r>
              <a:rPr lang="en-US" altLang="zh-TW" sz="2000" dirty="0"/>
              <a:t>judgment sampling</a:t>
            </a:r>
            <a:r>
              <a:rPr lang="zh-TW" altLang="en-US" sz="2000" dirty="0" smtClean="0"/>
              <a:t>）</a:t>
            </a:r>
            <a:endParaRPr lang="en-US" altLang="zh-TW" sz="2000" dirty="0" smtClean="0"/>
          </a:p>
          <a:p>
            <a:pPr lvl="3">
              <a:spcAft>
                <a:spcPts val="0"/>
              </a:spcAft>
              <a:buFont typeface="Arial" panose="020B0604020202020204" pitchFamily="34" charset="0"/>
              <a:buChar char="–"/>
              <a:defRPr/>
            </a:pPr>
            <a:r>
              <a:rPr lang="zh-TW" altLang="en-US" sz="2000" dirty="0"/>
              <a:t>仰賴研究者主觀的判斷來進行</a:t>
            </a:r>
            <a:r>
              <a:rPr lang="zh-TW" altLang="en-US" sz="2000" dirty="0" smtClean="0"/>
              <a:t>抽樣</a:t>
            </a:r>
            <a:endParaRPr lang="en-US" altLang="zh-TW" sz="2000" dirty="0" smtClean="0"/>
          </a:p>
          <a:p>
            <a:pPr lvl="3">
              <a:spcAft>
                <a:spcPts val="0"/>
              </a:spcAft>
              <a:buFont typeface="Arial" panose="020B0604020202020204" pitchFamily="34" charset="0"/>
              <a:buChar char="–"/>
              <a:defRPr/>
            </a:pPr>
            <a:r>
              <a:rPr lang="zh-TW" altLang="en-US" sz="2000" dirty="0"/>
              <a:t>研究者甚至判斷哪些份子較具代表性，以決定是否要對它進行</a:t>
            </a:r>
            <a:r>
              <a:rPr lang="zh-TW" altLang="en-US" sz="2000" dirty="0" smtClean="0"/>
              <a:t>調查</a:t>
            </a:r>
            <a:endParaRPr lang="en-US" altLang="zh-TW" sz="2000" dirty="0" smtClean="0"/>
          </a:p>
          <a:p>
            <a:pPr marL="457200" lvl="1" indent="0">
              <a:spcAft>
                <a:spcPts val="0"/>
              </a:spcAft>
              <a:buNone/>
              <a:defRPr/>
            </a:pPr>
            <a:endParaRPr lang="zh-TW" altLang="en-US" dirty="0"/>
          </a:p>
        </p:txBody>
      </p:sp>
      <p:sp>
        <p:nvSpPr>
          <p:cNvPr id="4" name="投影片編號版面配置區 3"/>
          <p:cNvSpPr>
            <a:spLocks noGrp="1"/>
          </p:cNvSpPr>
          <p:nvPr>
            <p:ph type="sldNum" sz="quarter" idx="12"/>
          </p:nvPr>
        </p:nvSpPr>
        <p:spPr/>
        <p:txBody>
          <a:bodyPr/>
          <a:lstStyle/>
          <a:p>
            <a:pPr>
              <a:defRPr/>
            </a:pPr>
            <a:fld id="{4BF8110B-88BE-41A0-8C85-F6C15D8137A6}" type="slidenum">
              <a:rPr lang="zh-TW" altLang="en-US"/>
              <a:pPr>
                <a:defRPr/>
              </a:pPr>
              <a:t>5</a:t>
            </a:fld>
            <a:endParaRPr lang="zh-TW" altLang="en-US"/>
          </a:p>
        </p:txBody>
      </p:sp>
    </p:spTree>
    <p:extLst>
      <p:ext uri="{BB962C8B-B14F-4D97-AF65-F5344CB8AC3E}">
        <p14:creationId xmlns:p14="http://schemas.microsoft.com/office/powerpoint/2010/main" val="11732222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05997" y="1368552"/>
            <a:ext cx="10058400" cy="1498216"/>
          </a:xfrm>
        </p:spPr>
        <p:txBody>
          <a:bodyPr>
            <a:normAutofit/>
          </a:bodyPr>
          <a:lstStyle/>
          <a:p>
            <a:pPr algn="ctr"/>
            <a:r>
              <a:rPr lang="zh-TW" altLang="en-US" sz="5400" dirty="0"/>
              <a:t>行動研究之</a:t>
            </a:r>
            <a:r>
              <a:rPr lang="zh-TW" altLang="en-US" sz="5400" dirty="0" smtClean="0"/>
              <a:t>資料分析</a:t>
            </a:r>
            <a:r>
              <a:rPr lang="en-US" altLang="zh-TW" sz="5400" dirty="0"/>
              <a:t/>
            </a:r>
            <a:br>
              <a:rPr lang="en-US" altLang="zh-TW" sz="5400" dirty="0"/>
            </a:br>
            <a:r>
              <a:rPr lang="en-US" altLang="zh-TW" sz="5400" dirty="0"/>
              <a:t>Data analysis for action </a:t>
            </a:r>
            <a:r>
              <a:rPr lang="en-US" altLang="zh-TW" sz="5400" dirty="0" smtClean="0"/>
              <a:t>research</a:t>
            </a:r>
            <a:endParaRPr lang="zh-TW" altLang="en-US" sz="5400" dirty="0"/>
          </a:p>
        </p:txBody>
      </p:sp>
      <p:sp>
        <p:nvSpPr>
          <p:cNvPr id="3" name="副標題 2"/>
          <p:cNvSpPr>
            <a:spLocks noGrp="1"/>
          </p:cNvSpPr>
          <p:nvPr>
            <p:ph type="subTitle" idx="1"/>
          </p:nvPr>
        </p:nvSpPr>
        <p:spPr>
          <a:xfrm>
            <a:off x="1100051" y="4455620"/>
            <a:ext cx="10058400" cy="1442672"/>
          </a:xfrm>
        </p:spPr>
        <p:txBody>
          <a:bodyPr>
            <a:normAutofit fontScale="70000" lnSpcReduction="20000"/>
          </a:bodyPr>
          <a:lstStyle/>
          <a:p>
            <a:pPr algn="ctr"/>
            <a:r>
              <a:rPr lang="zh-TW" altLang="en-US" sz="4200" dirty="0"/>
              <a:t>邱子恒</a:t>
            </a:r>
            <a:r>
              <a:rPr lang="en-US" altLang="zh-TW" sz="4200" dirty="0"/>
              <a:t>(tzchiu@tmu.edu.tw)</a:t>
            </a:r>
          </a:p>
          <a:p>
            <a:pPr algn="ctr"/>
            <a:r>
              <a:rPr lang="zh-TW" altLang="en-US" sz="4200" dirty="0"/>
              <a:t>臺北醫學大學通識教育中心</a:t>
            </a:r>
          </a:p>
          <a:p>
            <a:pPr algn="ctr"/>
            <a:r>
              <a:rPr lang="en-US" altLang="zh-TW" sz="4200" dirty="0" smtClean="0"/>
              <a:t>2017.05.24</a:t>
            </a:r>
            <a:endParaRPr lang="en-US" altLang="zh-TW" sz="4200" dirty="0"/>
          </a:p>
          <a:p>
            <a:endParaRPr lang="zh-TW" altLang="en-US" dirty="0"/>
          </a:p>
        </p:txBody>
      </p:sp>
    </p:spTree>
    <p:extLst>
      <p:ext uri="{BB962C8B-B14F-4D97-AF65-F5344CB8AC3E}">
        <p14:creationId xmlns:p14="http://schemas.microsoft.com/office/powerpoint/2010/main" val="572891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zh-TW" altLang="en-US" dirty="0"/>
              <a:t>統計結果視覺化呈現</a:t>
            </a:r>
          </a:p>
        </p:txBody>
      </p:sp>
      <p:sp>
        <p:nvSpPr>
          <p:cNvPr id="4099" name="Rectangle 3" descr="Rectangle: Click to edit Master text styles&#10;Second level&#10;Third level&#10;Fourth level&#10;Fifth level"/>
          <p:cNvSpPr>
            <a:spLocks noGrp="1" noChangeArrowheads="1"/>
          </p:cNvSpPr>
          <p:nvPr>
            <p:ph idx="1"/>
          </p:nvPr>
        </p:nvSpPr>
        <p:spPr/>
        <p:txBody>
          <a:bodyPr/>
          <a:lstStyle/>
          <a:p>
            <a:pPr eaLnBrk="1" hangingPunct="1"/>
            <a:endParaRPr lang="en-US" altLang="zh-TW" smtClean="0">
              <a:latin typeface="華康古印體"/>
              <a:ea typeface="華康古印體"/>
              <a:cs typeface="華康古印體"/>
            </a:endParaRPr>
          </a:p>
          <a:p>
            <a:pPr eaLnBrk="1" hangingPunct="1"/>
            <a:endParaRPr lang="en-US" altLang="zh-TW" smtClean="0">
              <a:latin typeface="華康古印體"/>
              <a:ea typeface="華康古印體"/>
              <a:cs typeface="華康古印體"/>
            </a:endParaRPr>
          </a:p>
          <a:p>
            <a:pPr eaLnBrk="1" hangingPunct="1"/>
            <a:endParaRPr lang="en-US" altLang="zh-TW" smtClean="0">
              <a:latin typeface="華康古印體"/>
              <a:ea typeface="華康古印體"/>
              <a:cs typeface="華康古印體"/>
            </a:endParaRPr>
          </a:p>
          <a:p>
            <a:pPr eaLnBrk="1" hangingPunct="1"/>
            <a:endParaRPr lang="en-US" altLang="zh-TW" smtClean="0">
              <a:latin typeface="華康古印體"/>
              <a:ea typeface="華康古印體"/>
              <a:cs typeface="華康古印體"/>
            </a:endParaRPr>
          </a:p>
          <a:p>
            <a:pPr eaLnBrk="1" hangingPunct="1"/>
            <a:endParaRPr lang="en-US" altLang="zh-TW" smtClean="0">
              <a:latin typeface="華康古印體"/>
              <a:ea typeface="華康古印體"/>
              <a:cs typeface="華康古印體"/>
            </a:endParaRPr>
          </a:p>
          <a:p>
            <a:pPr eaLnBrk="1" hangingPunct="1"/>
            <a:endParaRPr lang="en-US" altLang="zh-TW" smtClean="0">
              <a:latin typeface="華康古印體"/>
              <a:ea typeface="華康古印體"/>
              <a:cs typeface="華康古印體"/>
            </a:endParaRPr>
          </a:p>
        </p:txBody>
      </p:sp>
      <p:pic>
        <p:nvPicPr>
          <p:cNvPr id="4100" name="Picture 5" descr="C:\Documents and Settings\user\Local Settings\Temporary Internet Files\Content.IE5\O4DUAZNW\MC9003036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859" y="2185194"/>
            <a:ext cx="392271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C:\Documents and Settings\user\Local Settings\Temporary Internet Files\Content.IE5\W702AS69\MC900338624[1].wmf"/>
          <p:cNvPicPr>
            <a:picLocks noChangeAspect="1" noChangeArrowheads="1"/>
          </p:cNvPicPr>
          <p:nvPr/>
        </p:nvPicPr>
        <p:blipFill>
          <a:blip r:embed="rId3" cstate="print">
            <a:extLst>
              <a:ext uri="{28A0092B-C50C-407E-A947-70E740481C1C}">
                <a14:useLocalDpi xmlns:a14="http://schemas.microsoft.com/office/drawing/2010/main" val="0"/>
              </a:ext>
            </a:extLst>
          </a:blip>
          <a:srcRect b="23077"/>
          <a:stretch>
            <a:fillRect/>
          </a:stretch>
        </p:blipFill>
        <p:spPr bwMode="auto">
          <a:xfrm>
            <a:off x="6471124" y="1845734"/>
            <a:ext cx="30956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40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buClr>
                <a:srgbClr val="FF5050"/>
              </a:buClr>
            </a:pPr>
            <a:r>
              <a:rPr lang="zh-TW" altLang="en-US" dirty="0" smtClean="0">
                <a:latin typeface="細明體" panose="02020509000000000000" pitchFamily="49" charset="-120"/>
                <a:ea typeface="細明體" panose="02020509000000000000" pitchFamily="49" charset="-120"/>
                <a:cs typeface="華康古印體"/>
              </a:rPr>
              <a:t>什麼是統計</a:t>
            </a:r>
            <a:r>
              <a:rPr lang="en-US" altLang="zh-TW" dirty="0" smtClean="0">
                <a:latin typeface="細明體" panose="02020509000000000000" pitchFamily="49" charset="-120"/>
                <a:ea typeface="細明體" panose="02020509000000000000" pitchFamily="49" charset="-120"/>
                <a:cs typeface="華康古印體"/>
              </a:rPr>
              <a:t>?</a:t>
            </a:r>
          </a:p>
        </p:txBody>
      </p:sp>
      <p:sp>
        <p:nvSpPr>
          <p:cNvPr id="5123" name="Rectangle 3" descr="Rectangle: Click to edit Master text styles&#10;Second level&#10;Third level&#10;Fourth level&#10;Fifth level"/>
          <p:cNvSpPr>
            <a:spLocks noGrp="1" noChangeArrowheads="1"/>
          </p:cNvSpPr>
          <p:nvPr>
            <p:ph idx="1"/>
          </p:nvPr>
        </p:nvSpPr>
        <p:spPr/>
        <p:txBody>
          <a:bodyPr/>
          <a:lstStyle/>
          <a:p>
            <a:pPr eaLnBrk="1" hangingPunct="1">
              <a:lnSpc>
                <a:spcPct val="90000"/>
              </a:lnSpc>
            </a:pPr>
            <a:r>
              <a:rPr lang="zh-TW" altLang="en-US" sz="2800" b="1" dirty="0">
                <a:solidFill>
                  <a:srgbClr val="FF0000"/>
                </a:solidFill>
              </a:rPr>
              <a:t>統計</a:t>
            </a:r>
            <a:r>
              <a:rPr lang="en-US" altLang="zh-TW" sz="2800" b="1" dirty="0">
                <a:solidFill>
                  <a:srgbClr val="F81621"/>
                </a:solidFill>
                <a:latin typeface="華康古印體"/>
                <a:ea typeface="華康古印體"/>
                <a:cs typeface="華康古印體"/>
              </a:rPr>
              <a:t>----</a:t>
            </a:r>
            <a:r>
              <a:rPr lang="zh-TW" altLang="en-US" sz="2800" dirty="0"/>
              <a:t>就是把生活中和一些現象</a:t>
            </a:r>
            <a:r>
              <a:rPr lang="zh-TW" altLang="en-US" sz="2800" dirty="0">
                <a:latin typeface="華康古印體"/>
                <a:ea typeface="華康古印體"/>
                <a:cs typeface="華康古印體"/>
              </a:rPr>
              <a:t>相互關聯的</a:t>
            </a:r>
            <a:r>
              <a:rPr lang="zh-TW" altLang="en-US" sz="2800" dirty="0"/>
              <a:t>數據資料（如：溫度、雨量、出生</a:t>
            </a:r>
            <a:r>
              <a:rPr lang="zh-TW" altLang="en-US" sz="2800" dirty="0" smtClean="0"/>
              <a:t>人口</a:t>
            </a:r>
            <a:r>
              <a:rPr lang="en-US" altLang="zh-TW" sz="2800" dirty="0" smtClean="0"/>
              <a:t>…</a:t>
            </a:r>
            <a:r>
              <a:rPr lang="zh-TW" altLang="en-US" sz="2800" dirty="0" smtClean="0"/>
              <a:t> ）</a:t>
            </a:r>
            <a:r>
              <a:rPr lang="zh-TW" altLang="en-US" sz="2800" dirty="0"/>
              <a:t>做收集、整理、分析、描述、呈現和推斷的方法之總稱，包括獲取數據資料的方法和用好這些數據的方法。 </a:t>
            </a:r>
          </a:p>
          <a:p>
            <a:pPr eaLnBrk="1" hangingPunct="1">
              <a:lnSpc>
                <a:spcPct val="90000"/>
              </a:lnSpc>
            </a:pPr>
            <a:endParaRPr lang="zh-TW" altLang="en-US" sz="2800" dirty="0">
              <a:solidFill>
                <a:srgbClr val="FF0000"/>
              </a:solidFill>
              <a:latin typeface="華康古印體"/>
              <a:ea typeface="華康古印體"/>
              <a:cs typeface="華康古印體"/>
            </a:endParaRPr>
          </a:p>
          <a:p>
            <a:pPr eaLnBrk="1" hangingPunct="1">
              <a:lnSpc>
                <a:spcPct val="90000"/>
              </a:lnSpc>
              <a:buFont typeface="Wingdings" pitchFamily="2" charset="2"/>
              <a:buNone/>
            </a:pPr>
            <a:endParaRPr lang="en-US" altLang="zh-TW" sz="2800" dirty="0">
              <a:latin typeface="華康古印體"/>
              <a:ea typeface="華康古印體"/>
              <a:cs typeface="華康古印體"/>
            </a:endParaRPr>
          </a:p>
          <a:p>
            <a:pPr eaLnBrk="1" hangingPunct="1">
              <a:lnSpc>
                <a:spcPct val="90000"/>
              </a:lnSpc>
            </a:pPr>
            <a:endParaRPr lang="zh-TW" altLang="en-US" sz="2800" dirty="0"/>
          </a:p>
        </p:txBody>
      </p:sp>
    </p:spTree>
    <p:extLst>
      <p:ext uri="{BB962C8B-B14F-4D97-AF65-F5344CB8AC3E}">
        <p14:creationId xmlns:p14="http://schemas.microsoft.com/office/powerpoint/2010/main" val="178262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dirty="0" smtClean="0">
                <a:latin typeface="細明體" panose="02020509000000000000" pitchFamily="49" charset="-120"/>
                <a:ea typeface="細明體" panose="02020509000000000000" pitchFamily="49" charset="-120"/>
                <a:cs typeface="華康古印體"/>
              </a:rPr>
              <a:t>什麼是統計圖</a:t>
            </a:r>
            <a:r>
              <a:rPr lang="en-US" altLang="zh-TW" dirty="0" smtClean="0">
                <a:latin typeface="細明體" panose="02020509000000000000" pitchFamily="49" charset="-120"/>
                <a:ea typeface="細明體" panose="02020509000000000000" pitchFamily="49" charset="-120"/>
                <a:cs typeface="華康古印體"/>
              </a:rPr>
              <a:t>?</a:t>
            </a:r>
          </a:p>
        </p:txBody>
      </p:sp>
      <p:sp>
        <p:nvSpPr>
          <p:cNvPr id="6147" name="Rectangle 3" descr="Rectangle: Click to edit Master text styles&#10;Second level&#10;Third level&#10;Fourth level&#10;Fifth level"/>
          <p:cNvSpPr>
            <a:spLocks noGrp="1" noChangeArrowheads="1"/>
          </p:cNvSpPr>
          <p:nvPr>
            <p:ph idx="1"/>
          </p:nvPr>
        </p:nvSpPr>
        <p:spPr/>
        <p:txBody>
          <a:bodyPr/>
          <a:lstStyle/>
          <a:p>
            <a:pPr eaLnBrk="1" hangingPunct="1"/>
            <a:r>
              <a:rPr lang="zh-TW" altLang="en-US" b="1" dirty="0" smtClean="0">
                <a:solidFill>
                  <a:srgbClr val="FF5050"/>
                </a:solidFill>
                <a:latin typeface="細明體" panose="02020509000000000000" pitchFamily="49" charset="-120"/>
                <a:ea typeface="細明體" panose="02020509000000000000" pitchFamily="49" charset="-120"/>
                <a:cs typeface="華康古印體"/>
              </a:rPr>
              <a:t>統計圖</a:t>
            </a:r>
            <a:r>
              <a:rPr lang="en-US" altLang="zh-TW" dirty="0" smtClean="0">
                <a:latin typeface="細明體" panose="02020509000000000000" pitchFamily="49" charset="-120"/>
                <a:ea typeface="細明體" panose="02020509000000000000" pitchFamily="49" charset="-120"/>
                <a:cs typeface="華康古印體"/>
              </a:rPr>
              <a:t>----</a:t>
            </a:r>
            <a:r>
              <a:rPr lang="zh-TW" altLang="en-US" sz="2400" dirty="0">
                <a:latin typeface="細明體" panose="02020509000000000000" pitchFamily="49" charset="-120"/>
                <a:ea typeface="細明體" panose="02020509000000000000" pitchFamily="49" charset="-120"/>
                <a:cs typeface="華康古印體"/>
              </a:rPr>
              <a:t>用來表示相互關聯的數量關係的圖形，即是將統計量以更簡明易讀的方式呈現。例如</a:t>
            </a:r>
            <a:br>
              <a:rPr lang="zh-TW" altLang="en-US" sz="2400" dirty="0">
                <a:latin typeface="細明體" panose="02020509000000000000" pitchFamily="49" charset="-120"/>
                <a:ea typeface="細明體" panose="02020509000000000000" pitchFamily="49" charset="-120"/>
                <a:cs typeface="華康古印體"/>
              </a:rPr>
            </a:br>
            <a:r>
              <a:rPr lang="zh-TW" altLang="en-US" sz="2400" dirty="0">
                <a:latin typeface="細明體" panose="02020509000000000000" pitchFamily="49" charset="-120"/>
                <a:ea typeface="細明體" panose="02020509000000000000" pitchFamily="49" charset="-120"/>
                <a:cs typeface="華康古印體"/>
              </a:rPr>
              <a:t>日常活中應用的</a:t>
            </a:r>
            <a:r>
              <a:rPr lang="zh-TW" altLang="en-US" sz="2400" b="1" dirty="0">
                <a:solidFill>
                  <a:srgbClr val="FF5050"/>
                </a:solidFill>
                <a:latin typeface="細明體" panose="02020509000000000000" pitchFamily="49" charset="-120"/>
                <a:ea typeface="細明體" panose="02020509000000000000" pitchFamily="49" charset="-120"/>
                <a:cs typeface="華康古印體"/>
              </a:rPr>
              <a:t>統計圖</a:t>
            </a:r>
            <a:r>
              <a:rPr lang="zh-TW" altLang="en-US" sz="2400" dirty="0">
                <a:latin typeface="細明體" panose="02020509000000000000" pitchFamily="49" charset="-120"/>
                <a:ea typeface="細明體" panose="02020509000000000000" pitchFamily="49" charset="-120"/>
                <a:cs typeface="華康古印體"/>
              </a:rPr>
              <a:t>～</a:t>
            </a:r>
            <a:br>
              <a:rPr lang="zh-TW" altLang="en-US" sz="2400" dirty="0">
                <a:latin typeface="細明體" panose="02020509000000000000" pitchFamily="49" charset="-120"/>
                <a:ea typeface="細明體" panose="02020509000000000000" pitchFamily="49" charset="-120"/>
                <a:cs typeface="華康古印體"/>
              </a:rPr>
            </a:br>
            <a:r>
              <a:rPr lang="en-US" altLang="zh-TW" sz="2400" dirty="0">
                <a:latin typeface="細明體" panose="02020509000000000000" pitchFamily="49" charset="-120"/>
                <a:ea typeface="細明體" panose="02020509000000000000" pitchFamily="49" charset="-120"/>
                <a:cs typeface="華康古印體"/>
              </a:rPr>
              <a:t>1.</a:t>
            </a:r>
            <a:r>
              <a:rPr lang="zh-TW" altLang="en-US" sz="2400" dirty="0">
                <a:latin typeface="細明體" panose="02020509000000000000" pitchFamily="49" charset="-120"/>
                <a:ea typeface="細明體" panose="02020509000000000000" pitchFamily="49" charset="-120"/>
                <a:cs typeface="華康古印體"/>
              </a:rPr>
              <a:t>某地區某年某月份的平均氣溫變化圖</a:t>
            </a:r>
            <a:br>
              <a:rPr lang="zh-TW" altLang="en-US" sz="2400" dirty="0">
                <a:latin typeface="細明體" panose="02020509000000000000" pitchFamily="49" charset="-120"/>
                <a:ea typeface="細明體" panose="02020509000000000000" pitchFamily="49" charset="-120"/>
                <a:cs typeface="華康古印體"/>
              </a:rPr>
            </a:br>
            <a:r>
              <a:rPr lang="en-US" altLang="zh-TW" sz="2400" dirty="0">
                <a:latin typeface="細明體" panose="02020509000000000000" pitchFamily="49" charset="-120"/>
                <a:ea typeface="細明體" panose="02020509000000000000" pitchFamily="49" charset="-120"/>
                <a:cs typeface="華康古印體"/>
              </a:rPr>
              <a:t>2.</a:t>
            </a:r>
            <a:r>
              <a:rPr lang="zh-TW" altLang="en-US" sz="2400" dirty="0">
                <a:latin typeface="細明體" panose="02020509000000000000" pitchFamily="49" charset="-120"/>
                <a:ea typeface="細明體" panose="02020509000000000000" pitchFamily="49" charset="-120"/>
                <a:cs typeface="華康古印體"/>
              </a:rPr>
              <a:t>某年國人的十大死因統計圖</a:t>
            </a:r>
            <a:br>
              <a:rPr lang="zh-TW" altLang="en-US" sz="2400" dirty="0">
                <a:latin typeface="細明體" panose="02020509000000000000" pitchFamily="49" charset="-120"/>
                <a:ea typeface="細明體" panose="02020509000000000000" pitchFamily="49" charset="-120"/>
                <a:cs typeface="華康古印體"/>
              </a:rPr>
            </a:br>
            <a:r>
              <a:rPr lang="zh-TW" altLang="en-US" sz="2400" dirty="0">
                <a:latin typeface="華康古印體"/>
                <a:ea typeface="華康古印體"/>
                <a:cs typeface="華康古印體"/>
              </a:rPr>
              <a:t> </a:t>
            </a:r>
            <a:br>
              <a:rPr lang="zh-TW" altLang="en-US" sz="2400" dirty="0">
                <a:latin typeface="華康古印體"/>
                <a:ea typeface="華康古印體"/>
                <a:cs typeface="華康古印體"/>
              </a:rPr>
            </a:br>
            <a:r>
              <a:rPr lang="zh-TW" altLang="en-US" sz="2400" dirty="0" smtClean="0"/>
              <a:t> </a:t>
            </a:r>
            <a:r>
              <a:rPr lang="zh-TW" altLang="en-US" sz="2400" dirty="0"/>
              <a:t> </a:t>
            </a:r>
            <a:endParaRPr lang="zh-TW" altLang="en-US" sz="2400" dirty="0">
              <a:latin typeface="華康古印體"/>
              <a:ea typeface="華康古印體"/>
              <a:cs typeface="華康古印體"/>
            </a:endParaRPr>
          </a:p>
        </p:txBody>
      </p:sp>
      <p:pic>
        <p:nvPicPr>
          <p:cNvPr id="6148" name="Picture 4" descr="http://home.pchome.com.tw/cool/coollee/stat_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857414"/>
            <a:ext cx="4787149" cy="212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Documents and Settings\user\My Documents\My Pictures\15297715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348" y="2783680"/>
            <a:ext cx="4559381" cy="308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62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zh-TW" altLang="en-US" dirty="0" smtClean="0">
                <a:latin typeface="新細明體" panose="02020500000000000000" pitchFamily="18" charset="-120"/>
                <a:ea typeface="新細明體" panose="02020500000000000000" pitchFamily="18" charset="-120"/>
                <a:cs typeface="華康古印體"/>
              </a:rPr>
              <a:t>常見統計圖</a:t>
            </a:r>
            <a:r>
              <a:rPr lang="zh-TW" altLang="en-US" dirty="0">
                <a:latin typeface="新細明體" panose="02020500000000000000" pitchFamily="18" charset="-120"/>
                <a:ea typeface="新細明體" panose="02020500000000000000" pitchFamily="18" charset="-120"/>
                <a:cs typeface="華康古印體"/>
              </a:rPr>
              <a:t>種類</a:t>
            </a:r>
          </a:p>
        </p:txBody>
      </p:sp>
      <p:sp>
        <p:nvSpPr>
          <p:cNvPr id="7171"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lnSpc>
                <a:spcPct val="90000"/>
              </a:lnSpc>
              <a:buFont typeface="Wingdings" pitchFamily="2" charset="2"/>
              <a:buNone/>
            </a:pPr>
            <a:r>
              <a:rPr lang="en-US" altLang="zh-TW" sz="4400" dirty="0">
                <a:latin typeface="華康古印體"/>
                <a:ea typeface="華康古印體"/>
                <a:cs typeface="華康古印體"/>
              </a:rPr>
              <a:t>1.</a:t>
            </a:r>
            <a:r>
              <a:rPr lang="zh-TW" altLang="en-US" sz="4000" dirty="0">
                <a:latin typeface="細明體" panose="02020509000000000000" pitchFamily="49" charset="-120"/>
                <a:ea typeface="細明體" panose="02020509000000000000" pitchFamily="49" charset="-120"/>
                <a:cs typeface="華康古印體"/>
              </a:rPr>
              <a:t>長條圖</a:t>
            </a:r>
            <a:r>
              <a:rPr lang="en-US" altLang="zh-TW" sz="4000" dirty="0">
                <a:latin typeface="細明體" panose="02020509000000000000" pitchFamily="49" charset="-120"/>
                <a:ea typeface="細明體" panose="02020509000000000000" pitchFamily="49" charset="-120"/>
                <a:cs typeface="華康古印體"/>
              </a:rPr>
              <a:t>-</a:t>
            </a:r>
            <a:r>
              <a:rPr lang="zh-TW" altLang="en-US" sz="4000" dirty="0">
                <a:solidFill>
                  <a:srgbClr val="FF00FF"/>
                </a:solidFill>
                <a:latin typeface="細明體" panose="02020509000000000000" pitchFamily="49" charset="-120"/>
                <a:ea typeface="細明體" panose="02020509000000000000" pitchFamily="49" charset="-120"/>
                <a:cs typeface="華康古印體"/>
              </a:rPr>
              <a:t>直條圖、橫條圖</a:t>
            </a:r>
            <a:r>
              <a:rPr lang="zh-TW" altLang="en-US" sz="4000" dirty="0" smtClean="0">
                <a:solidFill>
                  <a:srgbClr val="FF00FF"/>
                </a:solidFill>
                <a:latin typeface="細明體" panose="02020509000000000000" pitchFamily="49" charset="-120"/>
                <a:ea typeface="細明體" panose="02020509000000000000" pitchFamily="49" charset="-120"/>
                <a:cs typeface="華康古印體"/>
              </a:rPr>
              <a:t>、組合</a:t>
            </a:r>
            <a:r>
              <a:rPr lang="zh-TW" altLang="en-US" sz="4000" dirty="0">
                <a:solidFill>
                  <a:srgbClr val="FF00FF"/>
                </a:solidFill>
                <a:latin typeface="細明體" panose="02020509000000000000" pitchFamily="49" charset="-120"/>
                <a:ea typeface="細明體" panose="02020509000000000000" pitchFamily="49" charset="-120"/>
                <a:cs typeface="華康古印體"/>
              </a:rPr>
              <a:t>式直條</a:t>
            </a:r>
            <a:r>
              <a:rPr lang="zh-TW" altLang="en-US" sz="4000" dirty="0" smtClean="0">
                <a:solidFill>
                  <a:srgbClr val="FF00FF"/>
                </a:solidFill>
                <a:latin typeface="細明體" panose="02020509000000000000" pitchFamily="49" charset="-120"/>
                <a:ea typeface="細明體" panose="02020509000000000000" pitchFamily="49" charset="-120"/>
                <a:cs typeface="華康古印體"/>
              </a:rPr>
              <a:t>圖</a:t>
            </a:r>
            <a:endParaRPr lang="zh-TW" altLang="en-US" sz="4000" dirty="0">
              <a:solidFill>
                <a:srgbClr val="FF00FF"/>
              </a:solidFill>
              <a:latin typeface="細明體" panose="02020509000000000000" pitchFamily="49" charset="-120"/>
              <a:ea typeface="細明體" panose="02020509000000000000" pitchFamily="49" charset="-120"/>
              <a:cs typeface="華康古印體"/>
            </a:endParaRPr>
          </a:p>
          <a:p>
            <a:pPr eaLnBrk="1" hangingPunct="1">
              <a:lnSpc>
                <a:spcPct val="90000"/>
              </a:lnSpc>
              <a:buFont typeface="Wingdings" pitchFamily="2" charset="2"/>
              <a:buNone/>
            </a:pPr>
            <a:r>
              <a:rPr lang="en-US" altLang="zh-TW" sz="4000" dirty="0">
                <a:latin typeface="細明體" panose="02020509000000000000" pitchFamily="49" charset="-120"/>
                <a:ea typeface="細明體" panose="02020509000000000000" pitchFamily="49" charset="-120"/>
                <a:cs typeface="華康古印體"/>
              </a:rPr>
              <a:t>2.</a:t>
            </a:r>
            <a:r>
              <a:rPr lang="zh-TW" altLang="en-US" sz="4000" dirty="0">
                <a:latin typeface="細明體" panose="02020509000000000000" pitchFamily="49" charset="-120"/>
                <a:ea typeface="細明體" panose="02020509000000000000" pitchFamily="49" charset="-120"/>
                <a:cs typeface="華康古印體"/>
              </a:rPr>
              <a:t>折線圖</a:t>
            </a:r>
            <a:r>
              <a:rPr lang="en-US" altLang="zh-TW" sz="4000" dirty="0">
                <a:latin typeface="細明體" panose="02020509000000000000" pitchFamily="49" charset="-120"/>
                <a:ea typeface="細明體" panose="02020509000000000000" pitchFamily="49" charset="-120"/>
                <a:cs typeface="華康古印體"/>
              </a:rPr>
              <a:t>-</a:t>
            </a:r>
            <a:r>
              <a:rPr lang="zh-TW" altLang="en-US" sz="4000" dirty="0">
                <a:solidFill>
                  <a:srgbClr val="FF00FF"/>
                </a:solidFill>
                <a:latin typeface="細明體" panose="02020509000000000000" pitchFamily="49" charset="-120"/>
                <a:ea typeface="細明體" panose="02020509000000000000" pitchFamily="49" charset="-120"/>
                <a:cs typeface="華康古印體"/>
              </a:rPr>
              <a:t>折線圖、組合式</a:t>
            </a:r>
            <a:r>
              <a:rPr lang="zh-TW" altLang="en-US" sz="4000" dirty="0" smtClean="0">
                <a:solidFill>
                  <a:srgbClr val="FF00FF"/>
                </a:solidFill>
                <a:latin typeface="細明體" panose="02020509000000000000" pitchFamily="49" charset="-120"/>
                <a:ea typeface="細明體" panose="02020509000000000000" pitchFamily="49" charset="-120"/>
                <a:cs typeface="華康古印體"/>
              </a:rPr>
              <a:t>折線圖</a:t>
            </a:r>
            <a:endParaRPr lang="zh-TW" altLang="en-US" sz="4000" dirty="0">
              <a:latin typeface="細明體" panose="02020509000000000000" pitchFamily="49" charset="-120"/>
              <a:ea typeface="細明體" panose="02020509000000000000" pitchFamily="49" charset="-120"/>
              <a:cs typeface="華康古印體"/>
            </a:endParaRPr>
          </a:p>
          <a:p>
            <a:pPr eaLnBrk="1" hangingPunct="1">
              <a:lnSpc>
                <a:spcPct val="90000"/>
              </a:lnSpc>
              <a:buFont typeface="Wingdings" pitchFamily="2" charset="2"/>
              <a:buNone/>
            </a:pPr>
            <a:r>
              <a:rPr lang="en-US" altLang="zh-TW" sz="4000" dirty="0">
                <a:latin typeface="細明體" panose="02020509000000000000" pitchFamily="49" charset="-120"/>
                <a:ea typeface="細明體" panose="02020509000000000000" pitchFamily="49" charset="-120"/>
                <a:cs typeface="華康古印體"/>
              </a:rPr>
              <a:t>3.</a:t>
            </a:r>
            <a:r>
              <a:rPr lang="zh-TW" altLang="en-US" sz="4000" dirty="0">
                <a:latin typeface="細明體" panose="02020509000000000000" pitchFamily="49" charset="-120"/>
                <a:ea typeface="細明體" panose="02020509000000000000" pitchFamily="49" charset="-120"/>
                <a:cs typeface="華康古印體"/>
              </a:rPr>
              <a:t>直方圖</a:t>
            </a:r>
          </a:p>
          <a:p>
            <a:pPr eaLnBrk="1" hangingPunct="1">
              <a:lnSpc>
                <a:spcPct val="90000"/>
              </a:lnSpc>
              <a:buFont typeface="Wingdings" pitchFamily="2" charset="2"/>
              <a:buNone/>
            </a:pPr>
            <a:r>
              <a:rPr lang="en-US" altLang="zh-TW" sz="4000" dirty="0">
                <a:latin typeface="細明體" panose="02020509000000000000" pitchFamily="49" charset="-120"/>
                <a:ea typeface="細明體" panose="02020509000000000000" pitchFamily="49" charset="-120"/>
                <a:cs typeface="華康古印體"/>
              </a:rPr>
              <a:t>4.</a:t>
            </a:r>
            <a:r>
              <a:rPr lang="zh-TW" altLang="en-US" sz="4000" dirty="0">
                <a:latin typeface="細明體" panose="02020509000000000000" pitchFamily="49" charset="-120"/>
                <a:ea typeface="細明體" panose="02020509000000000000" pitchFamily="49" charset="-120"/>
                <a:cs typeface="華康古印體"/>
              </a:rPr>
              <a:t>圓形圖</a:t>
            </a:r>
          </a:p>
        </p:txBody>
      </p:sp>
    </p:spTree>
    <p:extLst>
      <p:ext uri="{BB962C8B-B14F-4D97-AF65-F5344CB8AC3E}">
        <p14:creationId xmlns:p14="http://schemas.microsoft.com/office/powerpoint/2010/main" val="118610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latin typeface="+mn-ea"/>
                <a:ea typeface="+mn-ea"/>
                <a:cs typeface="華康古印體"/>
              </a:rPr>
              <a:t>長條圖</a:t>
            </a:r>
          </a:p>
        </p:txBody>
      </p:sp>
      <p:sp>
        <p:nvSpPr>
          <p:cNvPr id="8195"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zh-TW" altLang="en-US" sz="2800" dirty="0" smtClean="0">
                <a:latin typeface="新細明體" panose="02020500000000000000" pitchFamily="18" charset="-120"/>
                <a:ea typeface="新細明體" panose="02020500000000000000" pitchFamily="18" charset="-120"/>
                <a:cs typeface="華康古印體"/>
              </a:rPr>
              <a:t>為以若干等寬平行長條之長短表示統計資料數量大小，適合用來表現</a:t>
            </a:r>
            <a:r>
              <a:rPr lang="en-US" altLang="zh-TW" sz="2800" dirty="0" smtClean="0">
                <a:latin typeface="新細明體" panose="02020500000000000000" pitchFamily="18" charset="-120"/>
                <a:ea typeface="新細明體" panose="02020500000000000000" pitchFamily="18" charset="-120"/>
                <a:cs typeface="華康古印體"/>
              </a:rPr>
              <a:t>3 </a:t>
            </a:r>
            <a:r>
              <a:rPr lang="zh-TW" altLang="en-US" sz="2800" dirty="0" smtClean="0">
                <a:latin typeface="新細明體" panose="02020500000000000000" pitchFamily="18" charset="-120"/>
                <a:ea typeface="新細明體" panose="02020500000000000000" pitchFamily="18" charset="-120"/>
                <a:cs typeface="華康古印體"/>
              </a:rPr>
              <a:t>個對象以內、非連續性資料之數值比較及趨勢變化。</a:t>
            </a:r>
            <a:endParaRPr lang="en-US" altLang="zh-TW" sz="2800" dirty="0" smtClean="0">
              <a:latin typeface="新細明體" panose="02020500000000000000" pitchFamily="18" charset="-120"/>
              <a:ea typeface="新細明體" panose="02020500000000000000" pitchFamily="18" charset="-120"/>
              <a:cs typeface="華康古印體"/>
            </a:endParaRPr>
          </a:p>
          <a:p>
            <a:r>
              <a:rPr lang="zh-TW" altLang="en-US" sz="2800" dirty="0" smtClean="0">
                <a:latin typeface="新細明體" panose="02020500000000000000" pitchFamily="18" charset="-120"/>
                <a:ea typeface="新細明體" panose="02020500000000000000" pitchFamily="18" charset="-120"/>
                <a:cs typeface="華康古印體"/>
              </a:rPr>
              <a:t>各條排列次序如沒有特定順序，以資料數量大小依序排列，更能清楚顯示其重要程度，若為時間數列則依時間先後次序排列。</a:t>
            </a:r>
          </a:p>
        </p:txBody>
      </p:sp>
    </p:spTree>
    <p:extLst>
      <p:ext uri="{BB962C8B-B14F-4D97-AF65-F5344CB8AC3E}">
        <p14:creationId xmlns:p14="http://schemas.microsoft.com/office/powerpoint/2010/main" val="7992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1069048" y="47213"/>
            <a:ext cx="10058400" cy="1450757"/>
          </a:xfrm>
        </p:spPr>
        <p:txBody>
          <a:bodyPr/>
          <a:lstStyle/>
          <a:p>
            <a:r>
              <a:rPr lang="zh-TW" altLang="en-US" dirty="0" smtClean="0">
                <a:latin typeface="細明體" panose="02020509000000000000" pitchFamily="49" charset="-120"/>
                <a:ea typeface="細明體" panose="02020509000000000000" pitchFamily="49" charset="-120"/>
              </a:rPr>
              <a:t>長條圖</a:t>
            </a:r>
            <a:r>
              <a:rPr lang="en-US" altLang="zh-TW" dirty="0" smtClean="0">
                <a:latin typeface="細明體" panose="02020509000000000000" pitchFamily="49" charset="-120"/>
                <a:ea typeface="細明體" panose="02020509000000000000" pitchFamily="49" charset="-120"/>
              </a:rPr>
              <a:t>-</a:t>
            </a:r>
            <a:r>
              <a:rPr lang="zh-TW" altLang="en-US" dirty="0" smtClean="0">
                <a:latin typeface="細明體" panose="02020509000000000000" pitchFamily="49" charset="-120"/>
                <a:ea typeface="細明體" panose="02020509000000000000" pitchFamily="49" charset="-120"/>
              </a:rPr>
              <a:t>直條圖</a:t>
            </a:r>
          </a:p>
        </p:txBody>
      </p:sp>
      <p:sp>
        <p:nvSpPr>
          <p:cNvPr id="2" name="內容版面配置區 1"/>
          <p:cNvSpPr>
            <a:spLocks noGrp="1"/>
          </p:cNvSpPr>
          <p:nvPr>
            <p:ph idx="1"/>
          </p:nvPr>
        </p:nvSpPr>
        <p:spPr>
          <a:xfrm>
            <a:off x="1040817" y="2234884"/>
            <a:ext cx="10058400" cy="4023360"/>
          </a:xfrm>
        </p:spPr>
        <p:txBody>
          <a:bodyPr/>
          <a:lstStyle/>
          <a:p>
            <a:endParaRPr lang="zh-TW" altLang="en-US" dirty="0"/>
          </a:p>
        </p:txBody>
      </p:sp>
      <p:pic>
        <p:nvPicPr>
          <p:cNvPr id="92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927" y="3161357"/>
            <a:ext cx="648017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4"/>
          <p:cNvSpPr>
            <a:spLocks noChangeArrowheads="1"/>
          </p:cNvSpPr>
          <p:nvPr/>
        </p:nvSpPr>
        <p:spPr bwMode="auto">
          <a:xfrm>
            <a:off x="1012585" y="1824368"/>
            <a:ext cx="1011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新細明體" pitchFamily="18" charset="-120"/>
              </a:defRPr>
            </a:lvl1pPr>
            <a:lvl2pPr marL="742950" indent="-285750">
              <a:spcBef>
                <a:spcPct val="20000"/>
              </a:spcBef>
              <a:buClr>
                <a:schemeClr val="tx1"/>
              </a:buClr>
              <a:buSzPct val="60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hlink"/>
              </a:buClr>
              <a:buSzPct val="95000"/>
              <a:buFont typeface="Wingdings" pitchFamily="2" charset="2"/>
              <a:buChar char="w"/>
              <a:defRPr kumimoji="1" sz="2400">
                <a:solidFill>
                  <a:schemeClr val="tx1"/>
                </a:solidFill>
                <a:latin typeface="Tahoma" pitchFamily="34" charset="0"/>
                <a:ea typeface="新細明體" pitchFamily="18" charset="-120"/>
              </a:defRPr>
            </a:lvl3pPr>
            <a:lvl4pPr marL="1600200" indent="-228600">
              <a:spcBef>
                <a:spcPct val="20000"/>
              </a:spcBef>
              <a:buClr>
                <a:schemeClr val="tx1"/>
              </a:buClr>
              <a:buSzPct val="6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en-US" altLang="zh-TW" sz="2000" dirty="0"/>
              <a:t>(1)</a:t>
            </a:r>
            <a:r>
              <a:rPr lang="zh-TW" altLang="en-US" sz="2400" dirty="0"/>
              <a:t>垂直型</a:t>
            </a:r>
            <a:r>
              <a:rPr lang="zh-TW" altLang="en-US" sz="2400" dirty="0" smtClean="0"/>
              <a:t>：</a:t>
            </a:r>
            <a:endParaRPr lang="en-US" altLang="zh-TW" sz="2400" dirty="0" smtClean="0"/>
          </a:p>
          <a:p>
            <a:pPr eaLnBrk="1" hangingPunct="1">
              <a:spcBef>
                <a:spcPct val="0"/>
              </a:spcBef>
              <a:buClrTx/>
              <a:buSzTx/>
              <a:buFontTx/>
              <a:buNone/>
            </a:pPr>
            <a:r>
              <a:rPr lang="zh-TW" altLang="en-US" sz="2400" dirty="0" smtClean="0"/>
              <a:t>又</a:t>
            </a:r>
            <a:r>
              <a:rPr lang="zh-TW" altLang="en-US" sz="2400" dirty="0"/>
              <a:t>稱直條圖，係最常被使用的一種形式，且</a:t>
            </a:r>
            <a:r>
              <a:rPr lang="zh-TW" altLang="en-US" sz="2400" dirty="0" smtClean="0"/>
              <a:t>常被</a:t>
            </a:r>
            <a:r>
              <a:rPr lang="zh-TW" altLang="en-US" sz="2400" dirty="0"/>
              <a:t>用來左右相互比較。</a:t>
            </a:r>
          </a:p>
          <a:p>
            <a:pPr eaLnBrk="1" hangingPunct="1">
              <a:spcBef>
                <a:spcPct val="0"/>
              </a:spcBef>
              <a:buClrTx/>
              <a:buSzTx/>
              <a:buFontTx/>
              <a:buNone/>
            </a:pPr>
            <a:endParaRPr lang="zh-TW" altLang="en-US" sz="2400" dirty="0"/>
          </a:p>
        </p:txBody>
      </p:sp>
    </p:spTree>
    <p:extLst>
      <p:ext uri="{BB962C8B-B14F-4D97-AF65-F5344CB8AC3E}">
        <p14:creationId xmlns:p14="http://schemas.microsoft.com/office/powerpoint/2010/main" val="5904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1138470" y="97133"/>
            <a:ext cx="10058400" cy="1450757"/>
          </a:xfrm>
        </p:spPr>
        <p:txBody>
          <a:bodyPr/>
          <a:lstStyle/>
          <a:p>
            <a:r>
              <a:rPr lang="zh-TW" altLang="en-US" dirty="0" smtClean="0"/>
              <a:t>長條圖</a:t>
            </a:r>
            <a:r>
              <a:rPr lang="en-US" altLang="zh-TW" dirty="0" smtClean="0"/>
              <a:t>-</a:t>
            </a:r>
            <a:r>
              <a:rPr lang="zh-TW" altLang="en-US" dirty="0" smtClean="0"/>
              <a:t>橫條圖</a:t>
            </a:r>
          </a:p>
        </p:txBody>
      </p:sp>
      <p:pic>
        <p:nvPicPr>
          <p:cNvPr id="1024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72281" y="2935070"/>
            <a:ext cx="7056725" cy="3391947"/>
          </a:xfrm>
          <a:noFill/>
        </p:spPr>
      </p:pic>
      <p:sp>
        <p:nvSpPr>
          <p:cNvPr id="10244" name="矩形 4"/>
          <p:cNvSpPr>
            <a:spLocks noChangeArrowheads="1"/>
          </p:cNvSpPr>
          <p:nvPr/>
        </p:nvSpPr>
        <p:spPr bwMode="auto">
          <a:xfrm>
            <a:off x="940761" y="1734741"/>
            <a:ext cx="101391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新細明體" pitchFamily="18" charset="-120"/>
              </a:defRPr>
            </a:lvl1pPr>
            <a:lvl2pPr marL="742950" indent="-285750">
              <a:spcBef>
                <a:spcPct val="20000"/>
              </a:spcBef>
              <a:buClr>
                <a:schemeClr val="tx1"/>
              </a:buClr>
              <a:buSzPct val="60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hlink"/>
              </a:buClr>
              <a:buSzPct val="95000"/>
              <a:buFont typeface="Wingdings" pitchFamily="2" charset="2"/>
              <a:buChar char="w"/>
              <a:defRPr kumimoji="1" sz="2400">
                <a:solidFill>
                  <a:schemeClr val="tx1"/>
                </a:solidFill>
                <a:latin typeface="Tahoma" pitchFamily="34" charset="0"/>
                <a:ea typeface="新細明體" pitchFamily="18" charset="-120"/>
              </a:defRPr>
            </a:lvl3pPr>
            <a:lvl4pPr marL="1600200" indent="-228600">
              <a:spcBef>
                <a:spcPct val="20000"/>
              </a:spcBef>
              <a:buClr>
                <a:schemeClr val="tx1"/>
              </a:buClr>
              <a:buSzPct val="6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en-US" altLang="zh-TW" sz="2400" dirty="0"/>
              <a:t>(2)</a:t>
            </a:r>
            <a:r>
              <a:rPr lang="zh-TW" altLang="en-US" sz="2400" dirty="0"/>
              <a:t>水平型</a:t>
            </a:r>
            <a:r>
              <a:rPr lang="zh-TW" altLang="en-US" sz="2400" dirty="0" smtClean="0"/>
              <a:t>：</a:t>
            </a:r>
            <a:endParaRPr lang="en-US" altLang="zh-TW" sz="2400" dirty="0" smtClean="0"/>
          </a:p>
          <a:p>
            <a:pPr eaLnBrk="1" hangingPunct="1">
              <a:spcBef>
                <a:spcPct val="0"/>
              </a:spcBef>
              <a:buClrTx/>
              <a:buSzTx/>
              <a:buFontTx/>
              <a:buNone/>
            </a:pPr>
            <a:r>
              <a:rPr lang="zh-TW" altLang="en-US" sz="2400" dirty="0" smtClean="0"/>
              <a:t>又</a:t>
            </a:r>
            <a:r>
              <a:rPr lang="zh-TW" altLang="en-US" sz="2400" dirty="0"/>
              <a:t>稱橫條圖，為適用於與時間變化無關的數量比較，或類別項目名稱冗長時之呈現方式。</a:t>
            </a:r>
          </a:p>
        </p:txBody>
      </p:sp>
    </p:spTree>
    <p:extLst>
      <p:ext uri="{BB962C8B-B14F-4D97-AF65-F5344CB8AC3E}">
        <p14:creationId xmlns:p14="http://schemas.microsoft.com/office/powerpoint/2010/main" val="38927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6962" y="0"/>
            <a:ext cx="10058400" cy="1450757"/>
          </a:xfrm>
        </p:spPr>
        <p:txBody>
          <a:bodyPr/>
          <a:lstStyle/>
          <a:p>
            <a:pPr eaLnBrk="1" hangingPunct="1"/>
            <a:r>
              <a:rPr lang="zh-TW" altLang="en-US" dirty="0" smtClean="0">
                <a:latin typeface="細明體" panose="02020509000000000000" pitchFamily="49" charset="-120"/>
                <a:ea typeface="細明體" panose="02020509000000000000" pitchFamily="49" charset="-120"/>
                <a:cs typeface="華康古印體"/>
              </a:rPr>
              <a:t>變形長條圖</a:t>
            </a:r>
            <a:r>
              <a:rPr lang="en-US" altLang="zh-TW" dirty="0" smtClean="0">
                <a:latin typeface="細明體" panose="02020509000000000000" pitchFamily="49" charset="-120"/>
                <a:ea typeface="細明體" panose="02020509000000000000" pitchFamily="49" charset="-120"/>
                <a:cs typeface="華康古印體"/>
              </a:rPr>
              <a:t>-</a:t>
            </a:r>
            <a:r>
              <a:rPr lang="zh-TW" altLang="en-US" dirty="0" smtClean="0">
                <a:latin typeface="細明體" panose="02020509000000000000" pitchFamily="49" charset="-120"/>
                <a:ea typeface="細明體" panose="02020509000000000000" pitchFamily="49" charset="-120"/>
                <a:cs typeface="華康古印體"/>
              </a:rPr>
              <a:t>組合式</a:t>
            </a:r>
          </a:p>
        </p:txBody>
      </p:sp>
      <p:pic>
        <p:nvPicPr>
          <p:cNvPr id="1126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87610" y="2539188"/>
            <a:ext cx="7887720" cy="3676480"/>
          </a:xfrm>
          <a:noFill/>
        </p:spPr>
      </p:pic>
      <p:sp>
        <p:nvSpPr>
          <p:cNvPr id="11268" name="矩形 5"/>
          <p:cNvSpPr>
            <a:spLocks noChangeArrowheads="1"/>
          </p:cNvSpPr>
          <p:nvPr/>
        </p:nvSpPr>
        <p:spPr bwMode="auto">
          <a:xfrm>
            <a:off x="1031317" y="1850637"/>
            <a:ext cx="9694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新細明體" pitchFamily="18" charset="-120"/>
              </a:defRPr>
            </a:lvl1pPr>
            <a:lvl2pPr marL="742950" indent="-285750">
              <a:spcBef>
                <a:spcPct val="20000"/>
              </a:spcBef>
              <a:buClr>
                <a:schemeClr val="tx1"/>
              </a:buClr>
              <a:buSzPct val="60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hlink"/>
              </a:buClr>
              <a:buSzPct val="95000"/>
              <a:buFont typeface="Wingdings" pitchFamily="2" charset="2"/>
              <a:buChar char="w"/>
              <a:defRPr kumimoji="1" sz="2400">
                <a:solidFill>
                  <a:schemeClr val="tx1"/>
                </a:solidFill>
                <a:latin typeface="Tahoma" pitchFamily="34" charset="0"/>
                <a:ea typeface="新細明體" pitchFamily="18" charset="-120"/>
              </a:defRPr>
            </a:lvl3pPr>
            <a:lvl4pPr marL="1600200" indent="-228600">
              <a:spcBef>
                <a:spcPct val="20000"/>
              </a:spcBef>
              <a:buClr>
                <a:schemeClr val="tx1"/>
              </a:buClr>
              <a:buSzPct val="6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en-US" altLang="zh-TW" sz="2400" dirty="0"/>
              <a:t>(3)</a:t>
            </a:r>
            <a:r>
              <a:rPr lang="zh-TW" altLang="en-US" sz="2400" dirty="0"/>
              <a:t>組合型：適用類別之項目為</a:t>
            </a:r>
            <a:r>
              <a:rPr lang="en-US" altLang="zh-TW" sz="2400" dirty="0"/>
              <a:t>2 </a:t>
            </a:r>
            <a:r>
              <a:rPr lang="zh-TW" altLang="en-US" sz="2400" dirty="0"/>
              <a:t>個以上，且須相互</a:t>
            </a:r>
            <a:r>
              <a:rPr lang="zh-TW" altLang="en-US" sz="2400" dirty="0" smtClean="0"/>
              <a:t>比較之</a:t>
            </a:r>
            <a:r>
              <a:rPr lang="zh-TW" altLang="en-US" sz="2400" dirty="0"/>
              <a:t>呈現方式</a:t>
            </a:r>
            <a:r>
              <a:rPr lang="zh-TW" altLang="en-US" sz="2000" dirty="0"/>
              <a:t>。</a:t>
            </a:r>
          </a:p>
        </p:txBody>
      </p:sp>
    </p:spTree>
    <p:extLst>
      <p:ext uri="{BB962C8B-B14F-4D97-AF65-F5344CB8AC3E}">
        <p14:creationId xmlns:p14="http://schemas.microsoft.com/office/powerpoint/2010/main" val="1113594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1096962" y="33556"/>
            <a:ext cx="10058400" cy="1450757"/>
          </a:xfrm>
        </p:spPr>
        <p:txBody>
          <a:bodyPr/>
          <a:lstStyle/>
          <a:p>
            <a:r>
              <a:rPr lang="zh-TW" altLang="en-US" dirty="0" smtClean="0">
                <a:latin typeface="細明體" panose="02020509000000000000" pitchFamily="49" charset="-120"/>
                <a:ea typeface="細明體" panose="02020509000000000000" pitchFamily="49" charset="-120"/>
                <a:cs typeface="華康古印體"/>
              </a:rPr>
              <a:t>變形長條圖</a:t>
            </a:r>
            <a:r>
              <a:rPr lang="en-US" altLang="zh-TW" dirty="0" smtClean="0">
                <a:latin typeface="細明體" panose="02020509000000000000" pitchFamily="49" charset="-120"/>
                <a:ea typeface="細明體" panose="02020509000000000000" pitchFamily="49" charset="-120"/>
                <a:cs typeface="華康古印體"/>
              </a:rPr>
              <a:t>-</a:t>
            </a:r>
            <a:r>
              <a:rPr lang="zh-TW" altLang="en-US" dirty="0" smtClean="0">
                <a:latin typeface="細明體" panose="02020509000000000000" pitchFamily="49" charset="-120"/>
                <a:ea typeface="細明體" panose="02020509000000000000" pitchFamily="49" charset="-120"/>
                <a:cs typeface="華康古印體"/>
              </a:rPr>
              <a:t>堆疊式</a:t>
            </a:r>
            <a:endParaRPr lang="zh-TW" altLang="en-US" dirty="0" smtClean="0">
              <a:latin typeface="細明體" panose="02020509000000000000" pitchFamily="49" charset="-120"/>
              <a:ea typeface="細明體" panose="02020509000000000000" pitchFamily="49" charset="-120"/>
            </a:endParaRPr>
          </a:p>
        </p:txBody>
      </p:sp>
      <p:pic>
        <p:nvPicPr>
          <p:cNvPr id="122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04087" y="2305330"/>
            <a:ext cx="8188541" cy="3851982"/>
          </a:xfrm>
          <a:noFill/>
        </p:spPr>
      </p:pic>
      <p:sp>
        <p:nvSpPr>
          <p:cNvPr id="12292" name="矩形 4"/>
          <p:cNvSpPr>
            <a:spLocks noChangeArrowheads="1"/>
          </p:cNvSpPr>
          <p:nvPr/>
        </p:nvSpPr>
        <p:spPr bwMode="auto">
          <a:xfrm>
            <a:off x="1270216" y="1755004"/>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新細明體" pitchFamily="18" charset="-120"/>
              </a:defRPr>
            </a:lvl1pPr>
            <a:lvl2pPr marL="742950" indent="-285750">
              <a:spcBef>
                <a:spcPct val="20000"/>
              </a:spcBef>
              <a:buClr>
                <a:schemeClr val="tx1"/>
              </a:buClr>
              <a:buSzPct val="60000"/>
              <a:buFont typeface="Wingdings" pitchFamily="2" charset="2"/>
              <a:buChar char="n"/>
              <a:defRPr kumimoji="1" sz="2800">
                <a:solidFill>
                  <a:schemeClr val="tx1"/>
                </a:solidFill>
                <a:latin typeface="Tahoma" pitchFamily="34" charset="0"/>
                <a:ea typeface="新細明體" pitchFamily="18" charset="-120"/>
              </a:defRPr>
            </a:lvl2pPr>
            <a:lvl3pPr marL="1143000" indent="-228600">
              <a:spcBef>
                <a:spcPct val="20000"/>
              </a:spcBef>
              <a:buClr>
                <a:schemeClr val="hlink"/>
              </a:buClr>
              <a:buSzPct val="95000"/>
              <a:buFont typeface="Wingdings" pitchFamily="2" charset="2"/>
              <a:buChar char="w"/>
              <a:defRPr kumimoji="1" sz="2400">
                <a:solidFill>
                  <a:schemeClr val="tx1"/>
                </a:solidFill>
                <a:latin typeface="Tahoma" pitchFamily="34" charset="0"/>
                <a:ea typeface="新細明體" pitchFamily="18" charset="-120"/>
              </a:defRPr>
            </a:lvl3pPr>
            <a:lvl4pPr marL="1600200" indent="-228600">
              <a:spcBef>
                <a:spcPct val="20000"/>
              </a:spcBef>
              <a:buClr>
                <a:schemeClr val="tx1"/>
              </a:buClr>
              <a:buSzPct val="65000"/>
              <a:buFont typeface="Wingdings" pitchFamily="2" charset="2"/>
              <a:buChar char="n"/>
              <a:defRPr kumimoji="1" sz="2000">
                <a:solidFill>
                  <a:schemeClr val="tx1"/>
                </a:solidFill>
                <a:latin typeface="Tahoma" pitchFamily="34" charset="0"/>
                <a:ea typeface="新細明體" pitchFamily="18" charset="-120"/>
              </a:defRPr>
            </a:lvl4pPr>
            <a:lvl5pPr marL="2057400" indent="-228600">
              <a:spcBef>
                <a:spcPct val="20000"/>
              </a:spcBef>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r>
              <a:rPr lang="en-US" altLang="zh-TW" sz="2400" dirty="0"/>
              <a:t>(4)</a:t>
            </a:r>
            <a:r>
              <a:rPr lang="zh-TW" altLang="en-US" sz="2400" dirty="0"/>
              <a:t>堆疊型：適用同時比較類別總數與各項目之呈現方式。</a:t>
            </a:r>
          </a:p>
        </p:txBody>
      </p:sp>
    </p:spTree>
    <p:extLst>
      <p:ext uri="{BB962C8B-B14F-4D97-AF65-F5344CB8AC3E}">
        <p14:creationId xmlns:p14="http://schemas.microsoft.com/office/powerpoint/2010/main" val="277349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信度與效度</a:t>
            </a:r>
            <a:endParaRPr lang="zh-TW" altLang="en-US" dirty="0"/>
          </a:p>
        </p:txBody>
      </p:sp>
      <p:sp>
        <p:nvSpPr>
          <p:cNvPr id="29698" name="內容版面配置區 2"/>
          <p:cNvSpPr>
            <a:spLocks noGrp="1"/>
          </p:cNvSpPr>
          <p:nvPr>
            <p:ph idx="1"/>
          </p:nvPr>
        </p:nvSpPr>
        <p:spPr/>
        <p:txBody>
          <a:bodyPr>
            <a:normAutofit/>
          </a:bodyPr>
          <a:lstStyle/>
          <a:p>
            <a:pPr lvl="1"/>
            <a:r>
              <a:rPr lang="zh-TW" altLang="en-US" sz="2000" dirty="0" smtClean="0"/>
              <a:t>信度</a:t>
            </a:r>
            <a:endParaRPr lang="en-US" altLang="zh-TW" sz="2000" dirty="0" smtClean="0"/>
          </a:p>
          <a:p>
            <a:pPr lvl="2"/>
            <a:r>
              <a:rPr lang="zh-TW" altLang="en-US" sz="2000" dirty="0" smtClean="0"/>
              <a:t>指用同一問卷或量表重覆測量某項特質時，會得到相同結果的程度</a:t>
            </a:r>
            <a:endParaRPr lang="en-US" altLang="zh-TW" sz="2000" dirty="0" smtClean="0"/>
          </a:p>
          <a:p>
            <a:pPr lvl="2"/>
            <a:r>
              <a:rPr lang="zh-TW" altLang="en-US" sz="2000" dirty="0" smtClean="0"/>
              <a:t>信度通常可分成 </a:t>
            </a:r>
            <a:r>
              <a:rPr lang="en-US" altLang="zh-TW" sz="2000" dirty="0" smtClean="0"/>
              <a:t>a . </a:t>
            </a:r>
            <a:r>
              <a:rPr lang="zh-TW" altLang="en-US" sz="2000" dirty="0" smtClean="0"/>
              <a:t>施測者間信度、 </a:t>
            </a:r>
            <a:r>
              <a:rPr lang="en-US" altLang="zh-TW" sz="2000" dirty="0" smtClean="0"/>
              <a:t>b . </a:t>
            </a:r>
            <a:r>
              <a:rPr lang="zh-TW" altLang="en-US" sz="2000" dirty="0" smtClean="0"/>
              <a:t>複本信度、 </a:t>
            </a:r>
            <a:r>
              <a:rPr lang="en-US" altLang="zh-TW" sz="2000" dirty="0" smtClean="0"/>
              <a:t>c . </a:t>
            </a:r>
            <a:r>
              <a:rPr lang="zh-TW" altLang="en-US" sz="2000" dirty="0" smtClean="0"/>
              <a:t>再測信度、 </a:t>
            </a:r>
            <a:r>
              <a:rPr lang="en-US" altLang="zh-TW" sz="2000" dirty="0" smtClean="0"/>
              <a:t>d . </a:t>
            </a:r>
            <a:r>
              <a:rPr lang="zh-TW" altLang="en-US" sz="2000" b="1" dirty="0" smtClean="0"/>
              <a:t>內部一致性</a:t>
            </a:r>
            <a:endParaRPr lang="en-US" altLang="zh-TW" sz="2000" b="1" dirty="0" smtClean="0"/>
          </a:p>
          <a:p>
            <a:pPr lvl="1"/>
            <a:r>
              <a:rPr lang="zh-TW" altLang="en-US" sz="2000" dirty="0" smtClean="0"/>
              <a:t>效度</a:t>
            </a:r>
            <a:endParaRPr lang="en-US" altLang="zh-TW" sz="2000" dirty="0" smtClean="0"/>
          </a:p>
          <a:p>
            <a:pPr lvl="2"/>
            <a:r>
              <a:rPr lang="zh-TW" altLang="en-US" sz="2000" dirty="0" smtClean="0"/>
              <a:t>指是否能真正測量到我們想要測量特質的程度</a:t>
            </a:r>
            <a:endParaRPr lang="en-US" altLang="zh-TW" sz="2000" dirty="0" smtClean="0"/>
          </a:p>
          <a:p>
            <a:pPr lvl="2"/>
            <a:r>
              <a:rPr lang="zh-TW" altLang="en-US" sz="2000" dirty="0" smtClean="0"/>
              <a:t>效度可分成 </a:t>
            </a:r>
            <a:r>
              <a:rPr lang="en-US" altLang="zh-TW" sz="2000" dirty="0" smtClean="0"/>
              <a:t>a . </a:t>
            </a:r>
            <a:r>
              <a:rPr lang="zh-TW" altLang="en-US" sz="2000" b="1" dirty="0" smtClean="0"/>
              <a:t>內容效度</a:t>
            </a:r>
            <a:r>
              <a:rPr lang="zh-TW" altLang="en-US" sz="2000" dirty="0" smtClean="0"/>
              <a:t>、 </a:t>
            </a:r>
            <a:r>
              <a:rPr lang="en-US" altLang="zh-TW" sz="2000" dirty="0" smtClean="0"/>
              <a:t>b . </a:t>
            </a:r>
            <a:r>
              <a:rPr lang="zh-TW" altLang="en-US" sz="2000" dirty="0" smtClean="0"/>
              <a:t>效標關連效度、 </a:t>
            </a:r>
            <a:r>
              <a:rPr lang="en-US" altLang="zh-TW" sz="2000" dirty="0" smtClean="0"/>
              <a:t>c . </a:t>
            </a:r>
            <a:r>
              <a:rPr lang="zh-TW" altLang="en-US" sz="2000" dirty="0" smtClean="0"/>
              <a:t>建構效度</a:t>
            </a:r>
            <a:endParaRPr lang="en-US" altLang="zh-TW" sz="2000" dirty="0" smtClean="0"/>
          </a:p>
        </p:txBody>
      </p:sp>
      <p:sp>
        <p:nvSpPr>
          <p:cNvPr id="4" name="投影片編號版面配置區 3"/>
          <p:cNvSpPr>
            <a:spLocks noGrp="1"/>
          </p:cNvSpPr>
          <p:nvPr>
            <p:ph type="sldNum" sz="quarter" idx="12"/>
          </p:nvPr>
        </p:nvSpPr>
        <p:spPr/>
        <p:txBody>
          <a:bodyPr/>
          <a:lstStyle/>
          <a:p>
            <a:pPr>
              <a:defRPr/>
            </a:pPr>
            <a:fld id="{18C35657-5586-4F78-8065-8EFA2AD65F1B}" type="slidenum">
              <a:rPr lang="zh-TW" altLang="en-US"/>
              <a:pPr>
                <a:defRPr/>
              </a:pPr>
              <a:t>6</a:t>
            </a:fld>
            <a:endParaRPr lang="zh-TW" altLang="en-US"/>
          </a:p>
        </p:txBody>
      </p:sp>
    </p:spTree>
    <p:extLst>
      <p:ext uri="{BB962C8B-B14F-4D97-AF65-F5344CB8AC3E}">
        <p14:creationId xmlns:p14="http://schemas.microsoft.com/office/powerpoint/2010/main" val="33432135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36197" y="0"/>
            <a:ext cx="10058400" cy="1450757"/>
          </a:xfrm>
        </p:spPr>
        <p:txBody>
          <a:bodyPr>
            <a:normAutofit/>
          </a:bodyPr>
          <a:lstStyle/>
          <a:p>
            <a:pPr eaLnBrk="1" hangingPunct="1"/>
            <a:r>
              <a:rPr lang="zh-TW" altLang="en-US" dirty="0" smtClean="0">
                <a:latin typeface="細明體" panose="02020509000000000000" pitchFamily="49" charset="-120"/>
                <a:ea typeface="細明體" panose="02020509000000000000" pitchFamily="49" charset="-120"/>
                <a:cs typeface="華康古印體"/>
              </a:rPr>
              <a:t>折線圖</a:t>
            </a:r>
          </a:p>
        </p:txBody>
      </p:sp>
      <p:sp>
        <p:nvSpPr>
          <p:cNvPr id="13315"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buFont typeface="Wingdings" pitchFamily="2" charset="2"/>
              <a:buNone/>
            </a:pPr>
            <a:r>
              <a:rPr lang="zh-TW" altLang="en-US" dirty="0">
                <a:latin typeface="細明體" panose="02020509000000000000" pitchFamily="49" charset="-120"/>
                <a:ea typeface="細明體" panose="02020509000000000000" pitchFamily="49" charset="-120"/>
                <a:cs typeface="華康古印體"/>
              </a:rPr>
              <a:t>為以線段的起伏表示某種現象的分配或變動情形</a:t>
            </a:r>
            <a:r>
              <a:rPr lang="zh-TW" altLang="en-US" dirty="0" smtClean="0">
                <a:latin typeface="細明體" panose="02020509000000000000" pitchFamily="49" charset="-120"/>
                <a:ea typeface="細明體" panose="02020509000000000000" pitchFamily="49" charset="-120"/>
                <a:cs typeface="華康古印體"/>
              </a:rPr>
              <a:t>，適用</a:t>
            </a:r>
            <a:r>
              <a:rPr lang="zh-TW" altLang="en-US" dirty="0">
                <a:latin typeface="細明體" panose="02020509000000000000" pitchFamily="49" charset="-120"/>
                <a:ea typeface="細明體" panose="02020509000000000000" pitchFamily="49" charset="-120"/>
                <a:cs typeface="華康古印體"/>
              </a:rPr>
              <a:t>於具有時間性的指標。一般以橫軸表示時間</a:t>
            </a:r>
            <a:r>
              <a:rPr lang="zh-TW" altLang="en-US" dirty="0" smtClean="0">
                <a:latin typeface="細明體" panose="02020509000000000000" pitchFamily="49" charset="-120"/>
                <a:ea typeface="細明體" panose="02020509000000000000" pitchFamily="49" charset="-120"/>
                <a:cs typeface="華康古印體"/>
              </a:rPr>
              <a:t>，縱軸</a:t>
            </a:r>
            <a:r>
              <a:rPr lang="zh-TW" altLang="en-US" dirty="0">
                <a:latin typeface="細明體" panose="02020509000000000000" pitchFamily="49" charset="-120"/>
                <a:ea typeface="細明體" panose="02020509000000000000" pitchFamily="49" charset="-120"/>
                <a:cs typeface="華康古印體"/>
              </a:rPr>
              <a:t>表示數值； 若為時間數列，習慣上宜按其</a:t>
            </a:r>
            <a:r>
              <a:rPr lang="zh-TW" altLang="en-US" dirty="0" smtClean="0">
                <a:latin typeface="細明體" panose="02020509000000000000" pitchFamily="49" charset="-120"/>
                <a:ea typeface="細明體" panose="02020509000000000000" pitchFamily="49" charset="-120"/>
                <a:cs typeface="華康古印體"/>
              </a:rPr>
              <a:t>先後</a:t>
            </a:r>
            <a:r>
              <a:rPr lang="zh-TW" altLang="en-US" dirty="0">
                <a:latin typeface="細明體" panose="02020509000000000000" pitchFamily="49" charset="-120"/>
                <a:ea typeface="細明體" panose="02020509000000000000" pitchFamily="49" charset="-120"/>
                <a:cs typeface="華康古印體"/>
              </a:rPr>
              <a:t>由左而右依序繪製</a:t>
            </a:r>
            <a:r>
              <a:rPr lang="en-US" altLang="zh-TW" dirty="0">
                <a:latin typeface="細明體" panose="02020509000000000000" pitchFamily="49" charset="-120"/>
                <a:ea typeface="細明體" panose="02020509000000000000" pitchFamily="49" charset="-120"/>
                <a:cs typeface="華康古印體"/>
              </a:rPr>
              <a:t>(</a:t>
            </a:r>
            <a:r>
              <a:rPr lang="zh-TW" altLang="en-US" dirty="0">
                <a:latin typeface="細明體" panose="02020509000000000000" pitchFamily="49" charset="-120"/>
                <a:ea typeface="細明體" panose="02020509000000000000" pitchFamily="49" charset="-120"/>
                <a:cs typeface="華康古印體"/>
              </a:rPr>
              <a:t>越靠右側資料越新</a:t>
            </a:r>
            <a:r>
              <a:rPr lang="en-US" altLang="zh-TW" dirty="0">
                <a:latin typeface="細明體" panose="02020509000000000000" pitchFamily="49" charset="-120"/>
                <a:ea typeface="細明體" panose="02020509000000000000" pitchFamily="49" charset="-120"/>
                <a:cs typeface="華康古印體"/>
              </a:rPr>
              <a:t>)</a:t>
            </a:r>
            <a:r>
              <a:rPr lang="zh-TW" altLang="en-US" dirty="0">
                <a:latin typeface="細明體" panose="02020509000000000000" pitchFamily="49" charset="-120"/>
                <a:ea typeface="細明體" panose="02020509000000000000" pitchFamily="49" charset="-120"/>
                <a:cs typeface="華康古印體"/>
              </a:rPr>
              <a:t>。</a:t>
            </a:r>
          </a:p>
        </p:txBody>
      </p:sp>
      <p:sp>
        <p:nvSpPr>
          <p:cNvPr id="4" name="標題 1"/>
          <p:cNvSpPr txBox="1">
            <a:spLocks/>
          </p:cNvSpPr>
          <p:nvPr/>
        </p:nvSpPr>
        <p:spPr bwMode="auto">
          <a:xfrm>
            <a:off x="3935414" y="4292601"/>
            <a:ext cx="2801937" cy="403225"/>
          </a:xfrm>
          <a:prstGeom prst="rect">
            <a:avLst/>
          </a:prstGeom>
          <a:noFill/>
          <a:ln w="9525">
            <a:noFill/>
            <a:miter lim="800000"/>
            <a:headEnd/>
            <a:tailEnd/>
          </a:ln>
        </p:spPr>
        <p:txBody>
          <a:bodyPr anchor="b"/>
          <a:lstStyle/>
          <a:p>
            <a:pPr>
              <a:defRPr/>
            </a:pPr>
            <a:r>
              <a:rPr lang="zh-TW" altLang="en-US" sz="2000" kern="0" dirty="0">
                <a:solidFill>
                  <a:srgbClr val="CC9900"/>
                </a:solidFill>
                <a:effectLst>
                  <a:outerShdw blurRad="38100" dist="38100" dir="2700000" algn="tl">
                    <a:srgbClr val="000000"/>
                  </a:outerShdw>
                </a:effectLst>
                <a:latin typeface="標楷體" pitchFamily="65" charset="-120"/>
                <a:ea typeface="標楷體" pitchFamily="65" charset="-120"/>
                <a:cs typeface="+mj-cs"/>
              </a:rPr>
              <a:t>某地區每月平均溫度</a:t>
            </a:r>
            <a:endParaRPr lang="zh-TW" altLang="en-US" sz="2000" kern="0" dirty="0">
              <a:solidFill>
                <a:schemeClr val="tx2"/>
              </a:solidFill>
              <a:latin typeface="+mj-lt"/>
              <a:ea typeface="+mj-ea"/>
              <a:cs typeface="+mj-cs"/>
            </a:endParaRPr>
          </a:p>
        </p:txBody>
      </p:sp>
      <p:graphicFrame>
        <p:nvGraphicFramePr>
          <p:cNvPr id="13317" name="Object 6"/>
          <p:cNvGraphicFramePr>
            <a:graphicFrameLocks noChangeAspect="1"/>
          </p:cNvGraphicFramePr>
          <p:nvPr>
            <p:extLst>
              <p:ext uri="{D42A27DB-BD31-4B8C-83A1-F6EECF244321}">
                <p14:modId xmlns:p14="http://schemas.microsoft.com/office/powerpoint/2010/main" val="3015194737"/>
              </p:ext>
            </p:extLst>
          </p:nvPr>
        </p:nvGraphicFramePr>
        <p:xfrm>
          <a:off x="2763580" y="3348038"/>
          <a:ext cx="6119812" cy="2695575"/>
        </p:xfrm>
        <a:graphic>
          <a:graphicData uri="http://schemas.openxmlformats.org/presentationml/2006/ole">
            <mc:AlternateContent xmlns:mc="http://schemas.openxmlformats.org/markup-compatibility/2006">
              <mc:Choice xmlns:v="urn:schemas-microsoft-com:vml" Requires="v">
                <p:oleObj spid="_x0000_s1061" name="圖表" r:id="rId3" imgW="7420356" imgH="3267456" progId="Excel.Chart.8">
                  <p:embed/>
                </p:oleObj>
              </mc:Choice>
              <mc:Fallback>
                <p:oleObj name="圖表" r:id="rId3" imgW="7420356" imgH="326745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580" y="3348038"/>
                        <a:ext cx="6119812"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標題 1"/>
          <p:cNvSpPr txBox="1">
            <a:spLocks/>
          </p:cNvSpPr>
          <p:nvPr/>
        </p:nvSpPr>
        <p:spPr bwMode="auto">
          <a:xfrm>
            <a:off x="4497903" y="2791136"/>
            <a:ext cx="2305050" cy="323850"/>
          </a:xfrm>
          <a:prstGeom prst="rect">
            <a:avLst/>
          </a:prstGeom>
          <a:noFill/>
          <a:ln w="9525">
            <a:noFill/>
            <a:miter lim="800000"/>
            <a:headEnd/>
            <a:tailEnd/>
          </a:ln>
        </p:spPr>
        <p:txBody>
          <a:bodyPr anchor="b"/>
          <a:lstStyle/>
          <a:p>
            <a:pPr>
              <a:defRPr/>
            </a:pPr>
            <a:r>
              <a:rPr lang="zh-TW" altLang="en-US" kern="0" dirty="0">
                <a:solidFill>
                  <a:srgbClr val="CC9900"/>
                </a:solidFill>
                <a:effectLst>
                  <a:outerShdw blurRad="38100" dist="38100" dir="2700000" algn="tl">
                    <a:srgbClr val="000000"/>
                  </a:outerShdw>
                </a:effectLst>
                <a:latin typeface="標楷體" pitchFamily="65" charset="-120"/>
                <a:ea typeface="標楷體" pitchFamily="65" charset="-120"/>
                <a:cs typeface="+mj-cs"/>
              </a:rPr>
              <a:t>某地區每月平均溫度</a:t>
            </a:r>
            <a:endParaRPr lang="zh-TW" altLang="en-US" kern="0" dirty="0">
              <a:solidFill>
                <a:schemeClr val="tx2"/>
              </a:solidFill>
              <a:latin typeface="+mj-lt"/>
              <a:ea typeface="+mj-ea"/>
              <a:cs typeface="+mj-cs"/>
            </a:endParaRPr>
          </a:p>
        </p:txBody>
      </p:sp>
    </p:spTree>
    <p:extLst>
      <p:ext uri="{BB962C8B-B14F-4D97-AF65-F5344CB8AC3E}">
        <p14:creationId xmlns:p14="http://schemas.microsoft.com/office/powerpoint/2010/main" val="173210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97280" y="0"/>
            <a:ext cx="10058400" cy="1450757"/>
          </a:xfrm>
        </p:spPr>
        <p:txBody>
          <a:bodyPr/>
          <a:lstStyle/>
          <a:p>
            <a:pPr algn="just" eaLnBrk="1" hangingPunct="1"/>
            <a:r>
              <a:rPr lang="zh-TW" altLang="en-US" dirty="0" smtClean="0">
                <a:latin typeface="細明體" panose="02020509000000000000" pitchFamily="49" charset="-120"/>
                <a:ea typeface="細明體" panose="02020509000000000000" pitchFamily="49" charset="-120"/>
                <a:cs typeface="華康古印體"/>
              </a:rPr>
              <a:t>變形折線圖</a:t>
            </a:r>
            <a:r>
              <a:rPr lang="en-US" altLang="zh-TW" dirty="0" smtClean="0">
                <a:latin typeface="細明體" panose="02020509000000000000" pitchFamily="49" charset="-120"/>
                <a:ea typeface="細明體" panose="02020509000000000000" pitchFamily="49" charset="-120"/>
                <a:cs typeface="華康古印體"/>
              </a:rPr>
              <a:t>-</a:t>
            </a:r>
            <a:r>
              <a:rPr lang="zh-TW" altLang="en-US" dirty="0" smtClean="0">
                <a:latin typeface="細明體" panose="02020509000000000000" pitchFamily="49" charset="-120"/>
                <a:ea typeface="細明體" panose="02020509000000000000" pitchFamily="49" charset="-120"/>
                <a:cs typeface="華康古印體"/>
              </a:rPr>
              <a:t>組合式</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pPr algn="just" eaLnBrk="1" hangingPunct="1">
              <a:buClr>
                <a:srgbClr val="F81621"/>
              </a:buClr>
              <a:buFont typeface="Wingdings" pitchFamily="2" charset="2"/>
              <a:buNone/>
            </a:pPr>
            <a:r>
              <a:rPr lang="en-US" altLang="zh-TW" sz="2400" dirty="0">
                <a:latin typeface="華康古印體"/>
                <a:ea typeface="華康古印體"/>
                <a:cs typeface="華康古印體"/>
              </a:rPr>
              <a:t>1</a:t>
            </a:r>
            <a:r>
              <a:rPr lang="en-US" altLang="zh-TW" dirty="0">
                <a:latin typeface="華康古印體"/>
                <a:ea typeface="華康古印體"/>
                <a:cs typeface="華康古印體"/>
              </a:rPr>
              <a:t>. </a:t>
            </a:r>
            <a:r>
              <a:rPr lang="zh-TW" altLang="en-US" dirty="0">
                <a:latin typeface="新細明體" panose="02020500000000000000" pitchFamily="18" charset="-120"/>
                <a:ea typeface="新細明體" panose="02020500000000000000" pitchFamily="18" charset="-120"/>
                <a:cs typeface="華康古印體"/>
              </a:rPr>
              <a:t>一個折線圖裡可以有好幾種變化同時</a:t>
            </a:r>
            <a:r>
              <a:rPr lang="zh-TW" altLang="en-US" dirty="0" smtClean="0">
                <a:latin typeface="新細明體" panose="02020500000000000000" pitchFamily="18" charset="-120"/>
                <a:ea typeface="新細明體" panose="02020500000000000000" pitchFamily="18" charset="-120"/>
                <a:cs typeface="華康古印體"/>
              </a:rPr>
              <a:t>存在</a:t>
            </a:r>
            <a:endParaRPr lang="zh-TW" altLang="en-US" dirty="0">
              <a:latin typeface="新細明體" panose="02020500000000000000" pitchFamily="18" charset="-120"/>
              <a:ea typeface="新細明體" panose="02020500000000000000" pitchFamily="18" charset="-120"/>
              <a:cs typeface="華康古印體"/>
            </a:endParaRPr>
          </a:p>
          <a:p>
            <a:pPr algn="just" eaLnBrk="1" hangingPunct="1">
              <a:buFont typeface="Wingdings" pitchFamily="2" charset="2"/>
              <a:buNone/>
            </a:pPr>
            <a:r>
              <a:rPr lang="en-US" altLang="zh-TW" dirty="0">
                <a:latin typeface="新細明體" panose="02020500000000000000" pitchFamily="18" charset="-120"/>
                <a:ea typeface="新細明體" panose="02020500000000000000" pitchFamily="18" charset="-120"/>
                <a:cs typeface="華康古印體"/>
              </a:rPr>
              <a:t>2. </a:t>
            </a:r>
            <a:r>
              <a:rPr lang="zh-TW" altLang="en-US" dirty="0">
                <a:latin typeface="新細明體" panose="02020500000000000000" pitchFamily="18" charset="-120"/>
                <a:ea typeface="新細明體" panose="02020500000000000000" pitchFamily="18" charset="-120"/>
                <a:cs typeface="華康古印體"/>
              </a:rPr>
              <a:t>畫多種變化的折線圖，可用不同的顏色或線條</a:t>
            </a:r>
            <a:r>
              <a:rPr lang="zh-TW" altLang="en-US" dirty="0" smtClean="0">
                <a:latin typeface="新細明體" panose="02020500000000000000" pitchFamily="18" charset="-120"/>
                <a:ea typeface="新細明體" panose="02020500000000000000" pitchFamily="18" charset="-120"/>
                <a:cs typeface="華康古印體"/>
              </a:rPr>
              <a:t>表示（</a:t>
            </a:r>
            <a:r>
              <a:rPr lang="zh-TW" altLang="en-US" dirty="0">
                <a:latin typeface="新細明體" panose="02020500000000000000" pitchFamily="18" charset="-120"/>
                <a:ea typeface="新細明體" panose="02020500000000000000" pitchFamily="18" charset="-120"/>
                <a:cs typeface="華康古印體"/>
              </a:rPr>
              <a:t>例如，實線或虛線）</a:t>
            </a:r>
          </a:p>
          <a:p>
            <a:pPr algn="just" eaLnBrk="1" hangingPunct="1">
              <a:buFont typeface="Wingdings" pitchFamily="2" charset="2"/>
              <a:buNone/>
            </a:pPr>
            <a:r>
              <a:rPr lang="en-US" altLang="zh-TW" dirty="0">
                <a:latin typeface="新細明體" panose="02020500000000000000" pitchFamily="18" charset="-120"/>
                <a:ea typeface="新細明體" panose="02020500000000000000" pitchFamily="18" charset="-120"/>
                <a:cs typeface="華康古印體"/>
              </a:rPr>
              <a:t>3. </a:t>
            </a:r>
            <a:r>
              <a:rPr lang="zh-TW" altLang="en-US" dirty="0">
                <a:latin typeface="新細明體" panose="02020500000000000000" pitchFamily="18" charset="-120"/>
                <a:ea typeface="新細明體" panose="02020500000000000000" pitchFamily="18" charset="-120"/>
                <a:cs typeface="華康古印體"/>
              </a:rPr>
              <a:t>哪種顏色或哪種線條代表哪種變化，要在圖上</a:t>
            </a:r>
            <a:r>
              <a:rPr lang="zh-TW" altLang="en-US" dirty="0" smtClean="0">
                <a:latin typeface="新細明體" panose="02020500000000000000" pitchFamily="18" charset="-120"/>
                <a:ea typeface="新細明體" panose="02020500000000000000" pitchFamily="18" charset="-120"/>
                <a:cs typeface="華康古印體"/>
              </a:rPr>
              <a:t>說明</a:t>
            </a:r>
            <a:endParaRPr lang="zh-TW" altLang="en-US" dirty="0">
              <a:latin typeface="新細明體" panose="02020500000000000000" pitchFamily="18" charset="-120"/>
              <a:ea typeface="新細明體" panose="02020500000000000000" pitchFamily="18" charset="-120"/>
              <a:cs typeface="華康古印體"/>
            </a:endParaRPr>
          </a:p>
        </p:txBody>
      </p:sp>
      <p:pic>
        <p:nvPicPr>
          <p:cNvPr id="14340" name="Picture 5" descr="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3860800"/>
            <a:ext cx="589121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432176" y="3429000"/>
            <a:ext cx="5040313" cy="401638"/>
          </a:xfrm>
          <a:prstGeom prst="rect">
            <a:avLst/>
          </a:prstGeom>
          <a:noFill/>
          <a:ln w="9525">
            <a:noFill/>
            <a:miter lim="800000"/>
            <a:headEnd/>
            <a:tailEnd/>
          </a:ln>
        </p:spPr>
        <p:txBody>
          <a:bodyPr anchor="b"/>
          <a:lstStyle/>
          <a:p>
            <a:pPr eaLnBrk="1" hangingPunct="1">
              <a:defRPr/>
            </a:pPr>
            <a:r>
              <a:rPr lang="zh-TW" altLang="en-US" sz="2000" b="1" kern="0" dirty="0">
                <a:solidFill>
                  <a:schemeClr val="tx2"/>
                </a:solidFill>
                <a:latin typeface="+mj-lt"/>
                <a:ea typeface="+mj-ea"/>
                <a:cs typeface="+mj-cs"/>
              </a:rPr>
              <a:t>台北市交通大隊處舉發拖吊汽機車件數</a:t>
            </a:r>
          </a:p>
        </p:txBody>
      </p:sp>
    </p:spTree>
    <p:extLst>
      <p:ext uri="{BB962C8B-B14F-4D97-AF65-F5344CB8AC3E}">
        <p14:creationId xmlns:p14="http://schemas.microsoft.com/office/powerpoint/2010/main" val="413685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97280" y="-75862"/>
            <a:ext cx="10058400" cy="1450757"/>
          </a:xfrm>
        </p:spPr>
        <p:txBody>
          <a:bodyPr/>
          <a:lstStyle/>
          <a:p>
            <a:pPr algn="just" eaLnBrk="1" hangingPunct="1"/>
            <a:r>
              <a:rPr lang="zh-TW" altLang="en-US" dirty="0" smtClean="0">
                <a:latin typeface="細明體" panose="02020509000000000000" pitchFamily="49" charset="-120"/>
                <a:ea typeface="細明體" panose="02020509000000000000" pitchFamily="49" charset="-120"/>
                <a:cs typeface="華康古印體"/>
              </a:rPr>
              <a:t>直方圖</a:t>
            </a:r>
          </a:p>
        </p:txBody>
      </p:sp>
      <p:sp>
        <p:nvSpPr>
          <p:cNvPr id="15363" name="Rectangle 3" descr="Rectangle: Click to edit Master text styles&#10;Second level&#10;Third level&#10;Fourth level&#10;Fifth level"/>
          <p:cNvSpPr>
            <a:spLocks noGrp="1" noChangeArrowheads="1"/>
          </p:cNvSpPr>
          <p:nvPr>
            <p:ph idx="1"/>
          </p:nvPr>
        </p:nvSpPr>
        <p:spPr/>
        <p:txBody>
          <a:bodyPr>
            <a:normAutofit/>
          </a:bodyPr>
          <a:lstStyle/>
          <a:p>
            <a:pPr eaLnBrk="1" hangingPunct="1"/>
            <a:r>
              <a:rPr lang="zh-TW" altLang="en-US" sz="2400" dirty="0" smtClean="0">
                <a:latin typeface="細明體" panose="02020509000000000000" pitchFamily="49" charset="-120"/>
                <a:ea typeface="細明體" panose="02020509000000000000" pitchFamily="49" charset="-120"/>
                <a:cs typeface="華康古印體"/>
              </a:rPr>
              <a:t>是統計圖的一種，在直方圖中，柱和柱之間沒有空隙，而且組距都是連續下去的。</a:t>
            </a:r>
          </a:p>
        </p:txBody>
      </p:sp>
      <p:pic>
        <p:nvPicPr>
          <p:cNvPr id="15364" name="Picture 4" descr="http://home.pchome.com.tw/cool/coollee/stat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77" y="2615406"/>
            <a:ext cx="6038643" cy="350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5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just" eaLnBrk="1" hangingPunct="1"/>
            <a:r>
              <a:rPr lang="zh-TW" altLang="en-US" b="1" dirty="0" smtClean="0">
                <a:latin typeface="華康古印體"/>
                <a:ea typeface="華康古印體"/>
                <a:cs typeface="華康古印體"/>
              </a:rPr>
              <a:t>                  </a:t>
            </a:r>
            <a:r>
              <a:rPr lang="en-US" altLang="zh-TW" b="1" dirty="0" smtClean="0">
                <a:latin typeface="華康古印體"/>
                <a:ea typeface="華康古印體"/>
                <a:cs typeface="華康古印體"/>
              </a:rPr>
              <a:t/>
            </a:r>
            <a:br>
              <a:rPr lang="en-US" altLang="zh-TW" b="1" dirty="0" smtClean="0">
                <a:latin typeface="華康古印體"/>
                <a:ea typeface="華康古印體"/>
                <a:cs typeface="華康古印體"/>
              </a:rPr>
            </a:br>
            <a:r>
              <a:rPr lang="zh-TW" altLang="en-US" dirty="0" smtClean="0">
                <a:latin typeface="細明體" panose="02020509000000000000" pitchFamily="49" charset="-120"/>
                <a:ea typeface="細明體" panose="02020509000000000000" pitchFamily="49" charset="-120"/>
                <a:cs typeface="華康古印體"/>
              </a:rPr>
              <a:t>圓形圖</a:t>
            </a:r>
          </a:p>
        </p:txBody>
      </p:sp>
      <p:sp>
        <p:nvSpPr>
          <p:cNvPr id="2" name="文字版面配置區 1"/>
          <p:cNvSpPr>
            <a:spLocks noGrp="1"/>
          </p:cNvSpPr>
          <p:nvPr>
            <p:ph type="body" idx="1"/>
          </p:nvPr>
        </p:nvSpPr>
        <p:spPr/>
        <p:txBody>
          <a:bodyPr/>
          <a:lstStyle/>
          <a:p>
            <a:endParaRPr lang="zh-TW" altLang="en-US" dirty="0"/>
          </a:p>
        </p:txBody>
      </p:sp>
      <p:pic>
        <p:nvPicPr>
          <p:cNvPr id="1638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833628" y="1849571"/>
            <a:ext cx="5201412" cy="4016933"/>
          </a:xfrm>
          <a:noFill/>
        </p:spPr>
      </p:pic>
      <p:sp>
        <p:nvSpPr>
          <p:cNvPr id="3" name="文字版面配置區 2"/>
          <p:cNvSpPr>
            <a:spLocks noGrp="1"/>
          </p:cNvSpPr>
          <p:nvPr>
            <p:ph type="body" sz="quarter" idx="3"/>
          </p:nvPr>
        </p:nvSpPr>
        <p:spPr/>
        <p:txBody>
          <a:bodyPr/>
          <a:lstStyle/>
          <a:p>
            <a:endParaRPr lang="zh-TW" altLang="en-US"/>
          </a:p>
        </p:txBody>
      </p:sp>
      <p:sp>
        <p:nvSpPr>
          <p:cNvPr id="4" name="內容版面配置區 3"/>
          <p:cNvSpPr>
            <a:spLocks noGrp="1"/>
          </p:cNvSpPr>
          <p:nvPr>
            <p:ph sz="quarter" idx="4"/>
          </p:nvPr>
        </p:nvSpPr>
        <p:spPr>
          <a:xfrm>
            <a:off x="6217920" y="1849571"/>
            <a:ext cx="4937760" cy="4110963"/>
          </a:xfrm>
        </p:spPr>
        <p:txBody>
          <a:bodyPr/>
          <a:lstStyle/>
          <a:p>
            <a:r>
              <a:rPr lang="zh-TW" altLang="en-US" sz="2400" dirty="0"/>
              <a:t>以圓形的三百六十度為百分之百，而各分類所占的百分比即為扇形的角度。事實上，只要欲表達某類別佔全部的比例，都以圓形圖的呈現最為合適。</a:t>
            </a:r>
          </a:p>
          <a:p>
            <a:endParaRPr lang="zh-TW" altLang="en-US" dirty="0"/>
          </a:p>
        </p:txBody>
      </p:sp>
    </p:spTree>
    <p:extLst>
      <p:ext uri="{BB962C8B-B14F-4D97-AF65-F5344CB8AC3E}">
        <p14:creationId xmlns:p14="http://schemas.microsoft.com/office/powerpoint/2010/main" val="250518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rrowheads="1"/>
          </p:cNvSpPr>
          <p:nvPr>
            <p:ph type="title"/>
          </p:nvPr>
        </p:nvSpPr>
        <p:spPr/>
        <p:txBody>
          <a:bodyPr>
            <a:normAutofit/>
          </a:bodyPr>
          <a:lstStyle/>
          <a:p>
            <a:pPr eaLnBrk="1" hangingPunct="1"/>
            <a:r>
              <a:rPr lang="en-US" altLang="zh-TW" sz="3200" b="1" dirty="0">
                <a:latin typeface="Times New Roman" pitchFamily="18" charset="0"/>
                <a:ea typeface="標楷體" pitchFamily="65" charset="-120"/>
              </a:rPr>
              <a:t>  </a:t>
            </a:r>
            <a:r>
              <a:rPr lang="zh-TW" altLang="en-US" sz="3200" dirty="0">
                <a:latin typeface="細明體" panose="02020509000000000000" pitchFamily="49" charset="-120"/>
                <a:ea typeface="細明體" panose="02020509000000000000" pitchFamily="49" charset="-120"/>
              </a:rPr>
              <a:t>飲料種類的消費情形</a:t>
            </a:r>
            <a:endParaRPr lang="en-US" altLang="zh-TW" sz="3200" dirty="0">
              <a:latin typeface="細明體" panose="02020509000000000000" pitchFamily="49" charset="-120"/>
              <a:ea typeface="細明體" panose="02020509000000000000" pitchFamily="49" charset="-120"/>
            </a:endParaRPr>
          </a:p>
        </p:txBody>
      </p:sp>
      <p:graphicFrame>
        <p:nvGraphicFramePr>
          <p:cNvPr id="17412" name="Object 1029"/>
          <p:cNvGraphicFramePr>
            <a:graphicFrameLocks noGrp="1" noChangeAspect="1"/>
          </p:cNvGraphicFramePr>
          <p:nvPr>
            <p:ph idx="1"/>
            <p:extLst>
              <p:ext uri="{D42A27DB-BD31-4B8C-83A1-F6EECF244321}">
                <p14:modId xmlns:p14="http://schemas.microsoft.com/office/powerpoint/2010/main" val="1609860872"/>
              </p:ext>
            </p:extLst>
          </p:nvPr>
        </p:nvGraphicFramePr>
        <p:xfrm>
          <a:off x="3171801" y="2430548"/>
          <a:ext cx="5909358" cy="3838445"/>
        </p:xfrm>
        <a:graphic>
          <a:graphicData uri="http://schemas.openxmlformats.org/presentationml/2006/ole">
            <mc:AlternateContent xmlns:mc="http://schemas.openxmlformats.org/markup-compatibility/2006">
              <mc:Choice xmlns:v="urn:schemas-microsoft-com:vml" Requires="v">
                <p:oleObj spid="_x0000_s2085" name="圖表" r:id="rId3" imgW="4267200" imgH="2771775" progId="Excel.Chart.8">
                  <p:embed/>
                </p:oleObj>
              </mc:Choice>
              <mc:Fallback>
                <p:oleObj name="圖表" r:id="rId3" imgW="4267200" imgH="27717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01" y="2430548"/>
                        <a:ext cx="5909358" cy="3838445"/>
                      </a:xfrm>
                      <a:prstGeom prst="rect">
                        <a:avLst/>
                      </a:prstGeom>
                      <a:noFill/>
                      <a:ln>
                        <a:noFill/>
                      </a:ln>
                      <a:effectLst/>
                      <a:extLst/>
                    </p:spPr>
                  </p:pic>
                </p:oleObj>
              </mc:Fallback>
            </mc:AlternateContent>
          </a:graphicData>
        </a:graphic>
      </p:graphicFrame>
      <p:sp>
        <p:nvSpPr>
          <p:cNvPr id="17411" name="Rectangle 1027" descr="Rectangle: Click to edit Master text styles&#10;Second level&#10;Third level&#10;Fourth level&#10;Fifth level"/>
          <p:cNvSpPr>
            <a:spLocks noGrp="1" noRot="1" noChangeArrowheads="1"/>
          </p:cNvSpPr>
          <p:nvPr>
            <p:ph type="body" sz="half" idx="4294967295"/>
          </p:nvPr>
        </p:nvSpPr>
        <p:spPr>
          <a:xfrm>
            <a:off x="3349625" y="1412875"/>
            <a:ext cx="8842375" cy="5111750"/>
          </a:xfrm>
        </p:spPr>
        <p:txBody>
          <a:bodyPr/>
          <a:lstStyle/>
          <a:p>
            <a:pPr eaLnBrk="1" hangingPunct="1"/>
            <a:endParaRPr lang="zh-TW" altLang="en-US" sz="2400" dirty="0" smtClean="0">
              <a:latin typeface="Times New Roman" pitchFamily="18" charset="0"/>
              <a:ea typeface="標楷體" pitchFamily="65" charset="-120"/>
            </a:endParaRPr>
          </a:p>
          <a:p>
            <a:pPr algn="ctr" eaLnBrk="1" hangingPunct="1">
              <a:lnSpc>
                <a:spcPct val="150000"/>
              </a:lnSpc>
              <a:spcBef>
                <a:spcPct val="0"/>
              </a:spcBef>
              <a:buClrTx/>
              <a:buFontTx/>
              <a:buNone/>
            </a:pPr>
            <a:r>
              <a:rPr lang="en-US" altLang="zh-TW" sz="2400" dirty="0" smtClean="0">
                <a:latin typeface="Times New Roman" pitchFamily="18" charset="0"/>
                <a:ea typeface="標楷體" pitchFamily="65" charset="-120"/>
              </a:rPr>
              <a:t>  </a:t>
            </a:r>
            <a:r>
              <a:rPr lang="zh-TW" altLang="en-US" sz="2400" dirty="0" smtClean="0">
                <a:latin typeface="Times New Roman" pitchFamily="18" charset="0"/>
                <a:ea typeface="標楷體" pitchFamily="65" charset="-120"/>
              </a:rPr>
              <a:t>飲料</a:t>
            </a:r>
            <a:r>
              <a:rPr lang="zh-TW" altLang="en-US" sz="2400" dirty="0">
                <a:latin typeface="Times New Roman" pitchFamily="18" charset="0"/>
                <a:ea typeface="標楷體" pitchFamily="65" charset="-120"/>
              </a:rPr>
              <a:t>種類消費情形的圓形圖</a:t>
            </a:r>
            <a:endParaRPr lang="zh-TW" altLang="en-US" sz="2400" dirty="0"/>
          </a:p>
          <a:p>
            <a:pPr eaLnBrk="1" hangingPunct="1">
              <a:buFont typeface="Wingdings" pitchFamily="2" charset="2"/>
              <a:buChar char="•"/>
            </a:pPr>
            <a:endParaRPr lang="zh-TW" altLang="en-US" sz="2400" u="sng" dirty="0">
              <a:latin typeface="標楷體" pitchFamily="65" charset="-120"/>
            </a:endParaRPr>
          </a:p>
          <a:p>
            <a:pPr eaLnBrk="1" hangingPunct="1">
              <a:buFont typeface="Wingdings" pitchFamily="2" charset="2"/>
              <a:buChar char="•"/>
            </a:pPr>
            <a:endParaRPr lang="en-US" altLang="zh-TW" sz="2800" dirty="0"/>
          </a:p>
        </p:txBody>
      </p:sp>
    </p:spTree>
    <p:extLst>
      <p:ext uri="{BB962C8B-B14F-4D97-AF65-F5344CB8AC3E}">
        <p14:creationId xmlns:p14="http://schemas.microsoft.com/office/powerpoint/2010/main" val="246499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39615" y="0"/>
            <a:ext cx="10058400" cy="1450757"/>
          </a:xfrm>
        </p:spPr>
        <p:txBody>
          <a:bodyPr>
            <a:normAutofit/>
          </a:bodyPr>
          <a:lstStyle/>
          <a:p>
            <a:pPr eaLnBrk="1" hangingPunct="1"/>
            <a:r>
              <a:rPr lang="zh-TW" altLang="en-US" sz="4000" b="1" dirty="0">
                <a:latin typeface="+mn-ea"/>
                <a:ea typeface="+mn-ea"/>
                <a:cs typeface="華康古印體"/>
              </a:rPr>
              <a:t>製作統計圖（長條圖、折線圖）注意事項</a:t>
            </a:r>
          </a:p>
        </p:txBody>
      </p:sp>
      <p:sp>
        <p:nvSpPr>
          <p:cNvPr id="8195" name="Rectangle 3" descr="Rectangle: Click to edit Master text styles&#10;Second level&#10;Third level&#10;Fourth level&#10;Fifth level"/>
          <p:cNvSpPr>
            <a:spLocks noGrp="1" noChangeArrowheads="1"/>
          </p:cNvSpPr>
          <p:nvPr>
            <p:ph idx="1"/>
          </p:nvPr>
        </p:nvSpPr>
        <p:spPr/>
        <p:txBody>
          <a:bodyPr/>
          <a:lstStyle/>
          <a:p>
            <a:pPr eaLnBrk="1" hangingPunct="1">
              <a:buClr>
                <a:srgbClr val="F81621"/>
              </a:buClr>
              <a:buFont typeface="Wingdings" pitchFamily="2" charset="2"/>
              <a:buNone/>
              <a:defRPr/>
            </a:pPr>
            <a:r>
              <a:rPr lang="en-US" altLang="zh-TW" sz="2400" dirty="0">
                <a:latin typeface="華康古印體"/>
                <a:ea typeface="華康古印體"/>
                <a:cs typeface="華康古印體"/>
              </a:rPr>
              <a:t>(</a:t>
            </a:r>
            <a:r>
              <a:rPr lang="zh-TW" altLang="en-US" dirty="0">
                <a:latin typeface="華康古印體"/>
                <a:ea typeface="華康古印體"/>
                <a:cs typeface="華康古印體"/>
              </a:rPr>
              <a:t>一</a:t>
            </a:r>
            <a:r>
              <a:rPr lang="en-US" altLang="zh-TW" dirty="0">
                <a:latin typeface="華康古印體"/>
                <a:ea typeface="華康古印體"/>
                <a:cs typeface="華康古印體"/>
              </a:rPr>
              <a:t>)</a:t>
            </a:r>
            <a:r>
              <a:rPr lang="zh-TW" altLang="en-US" dirty="0">
                <a:latin typeface="+mn-ea"/>
                <a:cs typeface="華康古印體"/>
              </a:rPr>
              <a:t>基本要素要齊全：製圖時應檢視統計圖各要素是否   具備，如</a:t>
            </a:r>
            <a:r>
              <a:rPr lang="zh-TW" altLang="en-US" dirty="0">
                <a:solidFill>
                  <a:srgbClr val="FF0000"/>
                </a:solidFill>
                <a:latin typeface="+mn-ea"/>
                <a:cs typeface="華康古印體"/>
              </a:rPr>
              <a:t>標題</a:t>
            </a:r>
            <a:r>
              <a:rPr lang="zh-TW" altLang="en-US" dirty="0">
                <a:latin typeface="+mn-ea"/>
                <a:cs typeface="華康古印體"/>
              </a:rPr>
              <a:t>、</a:t>
            </a:r>
            <a:r>
              <a:rPr lang="zh-TW" altLang="en-US" dirty="0">
                <a:solidFill>
                  <a:srgbClr val="FF0000"/>
                </a:solidFill>
                <a:latin typeface="+mn-ea"/>
                <a:cs typeface="華康古印體"/>
              </a:rPr>
              <a:t>資料單位</a:t>
            </a:r>
            <a:r>
              <a:rPr lang="zh-TW" altLang="en-US" dirty="0">
                <a:latin typeface="+mn-ea"/>
                <a:cs typeface="華康古印體"/>
              </a:rPr>
              <a:t>、</a:t>
            </a:r>
            <a:r>
              <a:rPr lang="zh-TW" altLang="en-US" dirty="0">
                <a:solidFill>
                  <a:srgbClr val="FF0000"/>
                </a:solidFill>
                <a:latin typeface="+mn-ea"/>
                <a:cs typeface="華康古印體"/>
              </a:rPr>
              <a:t>資料時間</a:t>
            </a:r>
            <a:r>
              <a:rPr lang="zh-TW" altLang="en-US" dirty="0">
                <a:latin typeface="+mn-ea"/>
                <a:cs typeface="華康古印體"/>
              </a:rPr>
              <a:t>、</a:t>
            </a:r>
            <a:r>
              <a:rPr lang="zh-TW" altLang="en-US" dirty="0">
                <a:solidFill>
                  <a:srgbClr val="FF0000"/>
                </a:solidFill>
                <a:latin typeface="+mn-ea"/>
                <a:cs typeface="華康古印體"/>
              </a:rPr>
              <a:t>座標軸刻度</a:t>
            </a:r>
            <a:r>
              <a:rPr lang="zh-TW" altLang="en-US" dirty="0">
                <a:latin typeface="+mn-ea"/>
                <a:cs typeface="華康古印體"/>
              </a:rPr>
              <a:t>、</a:t>
            </a:r>
            <a:r>
              <a:rPr lang="zh-TW" altLang="en-US" dirty="0">
                <a:solidFill>
                  <a:srgbClr val="FF0000"/>
                </a:solidFill>
                <a:latin typeface="+mn-ea"/>
                <a:cs typeface="華康古印體"/>
              </a:rPr>
              <a:t>圖例說明</a:t>
            </a:r>
            <a:r>
              <a:rPr lang="zh-TW" altLang="en-US" dirty="0">
                <a:latin typeface="+mn-ea"/>
                <a:cs typeface="華康古印體"/>
              </a:rPr>
              <a:t>等，另應視情形呈現</a:t>
            </a:r>
            <a:r>
              <a:rPr lang="zh-TW" altLang="en-US" dirty="0">
                <a:solidFill>
                  <a:srgbClr val="FF0000"/>
                </a:solidFill>
                <a:latin typeface="+mn-ea"/>
                <a:cs typeface="華康古印體"/>
              </a:rPr>
              <a:t>資料來源</a:t>
            </a:r>
            <a:r>
              <a:rPr lang="zh-TW" altLang="en-US" dirty="0">
                <a:latin typeface="+mn-ea"/>
                <a:cs typeface="華康古印體"/>
              </a:rPr>
              <a:t>。</a:t>
            </a:r>
          </a:p>
          <a:p>
            <a:pPr eaLnBrk="1" hangingPunct="1">
              <a:buClr>
                <a:srgbClr val="F81621"/>
              </a:buClr>
              <a:buFont typeface="Wingdings" pitchFamily="2" charset="2"/>
              <a:buNone/>
              <a:defRPr/>
            </a:pPr>
            <a:r>
              <a:rPr lang="en-US" altLang="zh-TW" dirty="0">
                <a:latin typeface="+mn-ea"/>
                <a:cs typeface="華康古印體"/>
              </a:rPr>
              <a:t>(</a:t>
            </a:r>
            <a:r>
              <a:rPr lang="zh-TW" altLang="en-US" dirty="0">
                <a:latin typeface="+mn-ea"/>
                <a:cs typeface="華康古印體"/>
              </a:rPr>
              <a:t>二</a:t>
            </a:r>
            <a:r>
              <a:rPr lang="en-US" altLang="zh-TW" dirty="0">
                <a:latin typeface="+mn-ea"/>
                <a:cs typeface="華康古印體"/>
              </a:rPr>
              <a:t>)</a:t>
            </a:r>
            <a:r>
              <a:rPr lang="zh-TW" altLang="en-US" dirty="0">
                <a:latin typeface="+mn-ea"/>
                <a:cs typeface="華康古印體"/>
              </a:rPr>
              <a:t>刻度範圍要完整：座標軸應儘量以零為基線，並以  基線為出發點作圖，最高之刻度線以能包含資料中最大數值者為限。</a:t>
            </a:r>
            <a:endParaRPr lang="en-US" altLang="zh-TW" dirty="0">
              <a:latin typeface="+mn-ea"/>
              <a:cs typeface="華康古印體"/>
            </a:endParaRPr>
          </a:p>
          <a:p>
            <a:pPr marL="0">
              <a:buClr>
                <a:srgbClr val="F81621"/>
              </a:buClr>
              <a:buNone/>
              <a:defRPr/>
            </a:pPr>
            <a:r>
              <a:rPr lang="en-US" altLang="zh-TW" dirty="0">
                <a:latin typeface="+mn-ea"/>
                <a:cs typeface="華康古印體"/>
              </a:rPr>
              <a:t>(</a:t>
            </a:r>
            <a:r>
              <a:rPr lang="zh-TW" altLang="en-US" dirty="0">
                <a:latin typeface="+mn-ea"/>
                <a:cs typeface="華康古印體"/>
              </a:rPr>
              <a:t>三</a:t>
            </a:r>
            <a:r>
              <a:rPr lang="en-US" altLang="zh-TW" dirty="0">
                <a:latin typeface="+mn-ea"/>
                <a:cs typeface="華康古印體"/>
              </a:rPr>
              <a:t>)</a:t>
            </a:r>
            <a:r>
              <a:rPr lang="zh-TW" altLang="en-US" dirty="0">
                <a:latin typeface="+mn-ea"/>
              </a:rPr>
              <a:t>刻度要適當：座標軸須訂定適當的刻度及距離，避</a:t>
            </a:r>
            <a:endParaRPr lang="en-US" altLang="zh-TW" dirty="0">
              <a:latin typeface="+mn-ea"/>
            </a:endParaRPr>
          </a:p>
          <a:p>
            <a:pPr marL="0">
              <a:buClr>
                <a:srgbClr val="F81621"/>
              </a:buClr>
              <a:buNone/>
              <a:defRPr/>
            </a:pPr>
            <a:r>
              <a:rPr lang="zh-TW" altLang="en-US" dirty="0">
                <a:latin typeface="+mn-ea"/>
              </a:rPr>
              <a:t>     免因過大或太小，使圖形的變動不明顯或過於激烈。</a:t>
            </a:r>
            <a:endParaRPr lang="en-US" altLang="zh-TW" dirty="0">
              <a:latin typeface="+mn-ea"/>
              <a:cs typeface="華康古印體"/>
            </a:endParaRPr>
          </a:p>
          <a:p>
            <a:pPr eaLnBrk="1" hangingPunct="1">
              <a:buFont typeface="Wingdings" pitchFamily="2" charset="2"/>
              <a:buNone/>
              <a:defRPr/>
            </a:pPr>
            <a:r>
              <a:rPr lang="en-US" altLang="zh-TW" dirty="0">
                <a:latin typeface="+mn-ea"/>
                <a:cs typeface="華康古印體"/>
              </a:rPr>
              <a:t>(</a:t>
            </a:r>
            <a:r>
              <a:rPr lang="zh-TW" altLang="en-US" dirty="0">
                <a:latin typeface="+mn-ea"/>
                <a:cs typeface="華康古印體"/>
              </a:rPr>
              <a:t>四</a:t>
            </a:r>
            <a:r>
              <a:rPr lang="en-US" altLang="zh-TW" dirty="0">
                <a:latin typeface="+mn-ea"/>
                <a:cs typeface="華康古印體"/>
              </a:rPr>
              <a:t>)</a:t>
            </a:r>
            <a:r>
              <a:rPr lang="zh-TW" altLang="zh-TW" dirty="0">
                <a:latin typeface="+mn-ea"/>
              </a:rPr>
              <a:t>省略符號的運用</a:t>
            </a:r>
            <a:r>
              <a:rPr lang="zh-TW" altLang="en-US" dirty="0">
                <a:latin typeface="+mn-ea"/>
              </a:rPr>
              <a:t>：縱軸數量皆落在某個數值以上時，  可以把不必要的部分省略。</a:t>
            </a:r>
            <a:endParaRPr lang="zh-TW" altLang="en-US" dirty="0">
              <a:latin typeface="+mn-ea"/>
              <a:cs typeface="華康古印體"/>
            </a:endParaRPr>
          </a:p>
        </p:txBody>
      </p:sp>
    </p:spTree>
    <p:extLst>
      <p:ext uri="{BB962C8B-B14F-4D97-AF65-F5344CB8AC3E}">
        <p14:creationId xmlns:p14="http://schemas.microsoft.com/office/powerpoint/2010/main" val="54845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質性訪談資料的分析與呈現</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質性研究的</a:t>
            </a:r>
            <a:r>
              <a:rPr lang="en-US" altLang="zh-TW" sz="2400" dirty="0"/>
              <a:t> </a:t>
            </a:r>
            <a:r>
              <a:rPr lang="en-US" altLang="zh-TW" sz="2400" dirty="0" smtClean="0"/>
              <a:t>Table 1: </a:t>
            </a:r>
            <a:r>
              <a:rPr lang="zh-TW" altLang="en-US" sz="2400" dirty="0" smtClean="0"/>
              <a:t>受訪者相關資料表</a:t>
            </a:r>
            <a:endParaRPr lang="zh-TW" altLang="en-US" sz="2400" dirty="0"/>
          </a:p>
        </p:txBody>
      </p:sp>
      <p:pic>
        <p:nvPicPr>
          <p:cNvPr id="4" name="圖片 3"/>
          <p:cNvPicPr>
            <a:picLocks noChangeAspect="1"/>
          </p:cNvPicPr>
          <p:nvPr/>
        </p:nvPicPr>
        <p:blipFill rotWithShape="1">
          <a:blip r:embed="rId2"/>
          <a:srcRect l="16798" t="11169" r="19123" b="17096"/>
          <a:stretch/>
        </p:blipFill>
        <p:spPr>
          <a:xfrm>
            <a:off x="2646947" y="2483254"/>
            <a:ext cx="5915526" cy="3725041"/>
          </a:xfrm>
          <a:prstGeom prst="rect">
            <a:avLst/>
          </a:prstGeom>
        </p:spPr>
      </p:pic>
    </p:spTree>
    <p:extLst>
      <p:ext uri="{BB962C8B-B14F-4D97-AF65-F5344CB8AC3E}">
        <p14:creationId xmlns:p14="http://schemas.microsoft.com/office/powerpoint/2010/main" val="3189847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質性訪談資料的分析與呈現</a:t>
            </a:r>
            <a:endParaRPr lang="zh-TW" altLang="en-US" dirty="0"/>
          </a:p>
        </p:txBody>
      </p:sp>
      <p:sp>
        <p:nvSpPr>
          <p:cNvPr id="3" name="內容版面配置區 2"/>
          <p:cNvSpPr>
            <a:spLocks noGrp="1"/>
          </p:cNvSpPr>
          <p:nvPr>
            <p:ph idx="1"/>
          </p:nvPr>
        </p:nvSpPr>
        <p:spPr/>
        <p:txBody>
          <a:bodyPr/>
          <a:lstStyle/>
          <a:p>
            <a:r>
              <a:rPr lang="zh-TW" altLang="en-US" sz="2400" dirty="0" smtClean="0"/>
              <a:t>研究發現的三段式呈現法</a:t>
            </a:r>
            <a:endParaRPr lang="en-US" altLang="zh-TW" sz="2400" dirty="0" smtClean="0"/>
          </a:p>
          <a:p>
            <a:pPr lvl="1"/>
            <a:r>
              <a:rPr lang="zh-TW" altLang="en-US" sz="2400" dirty="0" smtClean="0"/>
              <a:t>描述 </a:t>
            </a:r>
            <a:r>
              <a:rPr lang="en-US" altLang="zh-TW" sz="2400" dirty="0" smtClean="0"/>
              <a:t>(Description):</a:t>
            </a:r>
            <a:r>
              <a:rPr lang="zh-TW" altLang="en-US" sz="2400" dirty="0" smtClean="0"/>
              <a:t>平鋪直述的說明</a:t>
            </a:r>
            <a:endParaRPr lang="en-US" altLang="zh-TW" sz="2400" dirty="0" smtClean="0"/>
          </a:p>
          <a:p>
            <a:pPr lvl="1"/>
            <a:r>
              <a:rPr lang="zh-TW" altLang="en-US" sz="2400" dirty="0" smtClean="0"/>
              <a:t>摘錄 </a:t>
            </a:r>
            <a:r>
              <a:rPr lang="en-US" altLang="zh-TW" sz="2400" dirty="0" smtClean="0"/>
              <a:t>(Quotation):</a:t>
            </a:r>
            <a:r>
              <a:rPr lang="zh-TW" altLang="en-US" sz="2400" dirty="0" smtClean="0"/>
              <a:t>摘錄受訪者的文本</a:t>
            </a:r>
            <a:endParaRPr lang="en-US" altLang="zh-TW" sz="2400" dirty="0" smtClean="0"/>
          </a:p>
          <a:p>
            <a:pPr lvl="1"/>
            <a:r>
              <a:rPr lang="zh-TW" altLang="en-US" sz="2400" dirty="0" smtClean="0"/>
              <a:t>詮釋 </a:t>
            </a:r>
            <a:r>
              <a:rPr lang="en-US" altLang="zh-TW" sz="2400" dirty="0" smtClean="0"/>
              <a:t>(Interpretation) :</a:t>
            </a:r>
            <a:r>
              <a:rPr lang="zh-TW" altLang="en-US" sz="2400" dirty="0" smtClean="0"/>
              <a:t> 闡述研究者得到的觀點</a:t>
            </a:r>
            <a:endParaRPr lang="en-US" altLang="zh-TW" sz="2400" dirty="0" smtClean="0"/>
          </a:p>
          <a:p>
            <a:pPr lvl="2"/>
            <a:r>
              <a:rPr lang="zh-TW" altLang="en-US" sz="2000" dirty="0" smtClean="0"/>
              <a:t>讓明顯的事物更明顯</a:t>
            </a:r>
            <a:endParaRPr lang="en-US" altLang="zh-TW" sz="2000" dirty="0" smtClean="0"/>
          </a:p>
          <a:p>
            <a:pPr lvl="2"/>
            <a:r>
              <a:rPr lang="zh-TW" altLang="en-US" sz="2000" dirty="0" smtClean="0"/>
              <a:t>讓明顯的事物變可疑</a:t>
            </a:r>
            <a:endParaRPr lang="en-US" altLang="zh-TW" sz="2000" dirty="0" smtClean="0"/>
          </a:p>
          <a:p>
            <a:pPr lvl="2"/>
            <a:r>
              <a:rPr lang="zh-TW" altLang="en-US" sz="2000" dirty="0" smtClean="0"/>
              <a:t>讓隱藏的事物變明顯</a:t>
            </a:r>
            <a:r>
              <a:rPr lang="en-US" altLang="zh-TW" sz="2000" dirty="0" smtClean="0"/>
              <a:t> </a:t>
            </a:r>
            <a:endParaRPr lang="en-US" altLang="zh-TW" dirty="0"/>
          </a:p>
          <a:p>
            <a:endParaRPr lang="zh-TW" altLang="en-US" dirty="0"/>
          </a:p>
        </p:txBody>
      </p:sp>
    </p:spTree>
    <p:extLst>
      <p:ext uri="{BB962C8B-B14F-4D97-AF65-F5344CB8AC3E}">
        <p14:creationId xmlns:p14="http://schemas.microsoft.com/office/powerpoint/2010/main" val="2614065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rotWithShape="1">
          <a:blip r:embed="rId2"/>
          <a:srcRect l="24467" t="15744" r="23813" b="10125"/>
          <a:stretch/>
        </p:blipFill>
        <p:spPr>
          <a:xfrm>
            <a:off x="2126868" y="286603"/>
            <a:ext cx="7338409" cy="5916489"/>
          </a:xfrm>
          <a:prstGeom prst="rect">
            <a:avLst/>
          </a:prstGeom>
        </p:spPr>
      </p:pic>
    </p:spTree>
    <p:extLst>
      <p:ext uri="{BB962C8B-B14F-4D97-AF65-F5344CB8AC3E}">
        <p14:creationId xmlns:p14="http://schemas.microsoft.com/office/powerpoint/2010/main" val="2333116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資料蒐集工具報告</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四組分別派代表上台，報告該組之問卷調查題目或訪談大綱（</a:t>
            </a:r>
            <a:r>
              <a:rPr lang="en-US" altLang="zh-TW" sz="2400" dirty="0" smtClean="0"/>
              <a:t>5-10</a:t>
            </a:r>
            <a:r>
              <a:rPr lang="zh-TW" altLang="en-US" sz="2400" dirty="0" smtClean="0"/>
              <a:t>分鐘</a:t>
            </a:r>
            <a:r>
              <a:rPr lang="en-US" altLang="zh-TW" sz="2400" dirty="0" smtClean="0"/>
              <a:t>)</a:t>
            </a:r>
          </a:p>
          <a:p>
            <a:r>
              <a:rPr lang="zh-TW" altLang="en-US" sz="2400" dirty="0" smtClean="0"/>
              <a:t>各組和老師提供修正建議，之後才正式蒐集資料</a:t>
            </a:r>
            <a:endParaRPr lang="en-US" altLang="zh-TW" sz="2400" dirty="0" smtClean="0"/>
          </a:p>
          <a:p>
            <a:endParaRPr lang="zh-TW" altLang="en-US" sz="2400" dirty="0"/>
          </a:p>
        </p:txBody>
      </p:sp>
    </p:spTree>
    <p:extLst>
      <p:ext uri="{BB962C8B-B14F-4D97-AF65-F5344CB8AC3E}">
        <p14:creationId xmlns:p14="http://schemas.microsoft.com/office/powerpoint/2010/main" val="125590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p:txBody>
          <a:bodyPr/>
          <a:lstStyle/>
          <a:p>
            <a:r>
              <a:rPr lang="zh-TW" altLang="en-US" dirty="0"/>
              <a:t>信度與效度</a:t>
            </a:r>
            <a:endParaRPr lang="zh-TW" altLang="en-US" dirty="0" smtClean="0"/>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6D559CA5-AA70-4EED-BCBB-525D3F4A8BB5}" type="slidenum">
              <a:rPr lang="zh-TW" altLang="en-US"/>
              <a:pPr>
                <a:defRPr/>
              </a:pPr>
              <a:t>7</a:t>
            </a:fld>
            <a:endParaRPr lang="zh-TW" altLang="en-US"/>
          </a:p>
        </p:txBody>
      </p:sp>
      <p:pic>
        <p:nvPicPr>
          <p:cNvPr id="30724" name="Picture 2"/>
          <p:cNvPicPr>
            <a:picLocks noChangeAspect="1" noChangeArrowheads="1"/>
          </p:cNvPicPr>
          <p:nvPr/>
        </p:nvPicPr>
        <p:blipFill>
          <a:blip r:embed="rId2"/>
          <a:srcRect/>
          <a:stretch>
            <a:fillRect/>
          </a:stretch>
        </p:blipFill>
        <p:spPr bwMode="auto">
          <a:xfrm>
            <a:off x="1501780" y="1737360"/>
            <a:ext cx="8772525" cy="3921125"/>
          </a:xfrm>
          <a:prstGeom prst="rect">
            <a:avLst/>
          </a:prstGeom>
          <a:noFill/>
          <a:ln w="9525">
            <a:noFill/>
            <a:miter lim="800000"/>
            <a:headEnd/>
            <a:tailEnd/>
          </a:ln>
        </p:spPr>
      </p:pic>
      <p:sp>
        <p:nvSpPr>
          <p:cNvPr id="5" name="矩形 4"/>
          <p:cNvSpPr/>
          <p:nvPr/>
        </p:nvSpPr>
        <p:spPr>
          <a:xfrm>
            <a:off x="3503614" y="4868864"/>
            <a:ext cx="1368425" cy="2889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extLst>
      <p:ext uri="{BB962C8B-B14F-4D97-AF65-F5344CB8AC3E}">
        <p14:creationId xmlns:p14="http://schemas.microsoft.com/office/powerpoint/2010/main" val="3826077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26" y="1854136"/>
            <a:ext cx="9469034" cy="486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p:txBody>
          <a:bodyPr/>
          <a:lstStyle/>
          <a:p>
            <a:pPr eaLnBrk="1" hangingPunct="1"/>
            <a:r>
              <a:rPr lang="zh-TW" altLang="en-US" dirty="0" smtClean="0"/>
              <a:t>量化研究 </a:t>
            </a:r>
            <a:r>
              <a:rPr lang="en-US" altLang="zh-TW" dirty="0" smtClean="0"/>
              <a:t>vs. </a:t>
            </a:r>
            <a:r>
              <a:rPr lang="zh-TW" altLang="en-US" dirty="0" smtClean="0"/>
              <a:t>質性研究</a:t>
            </a:r>
          </a:p>
        </p:txBody>
      </p:sp>
      <p:sp>
        <p:nvSpPr>
          <p:cNvPr id="2" name="內容版面配置區 1"/>
          <p:cNvSpPr>
            <a:spLocks noGrp="1"/>
          </p:cNvSpPr>
          <p:nvPr>
            <p:ph idx="1"/>
          </p:nvPr>
        </p:nvSpPr>
        <p:spPr>
          <a:xfrm>
            <a:off x="1985318" y="2438400"/>
            <a:ext cx="9170361" cy="3430694"/>
          </a:xfrm>
        </p:spPr>
        <p:txBody>
          <a:bodyPr/>
          <a:lstStyle/>
          <a:p>
            <a:endParaRPr lang="zh-TW" altLang="en-US" dirty="0"/>
          </a:p>
        </p:txBody>
      </p:sp>
    </p:spTree>
    <p:extLst>
      <p:ext uri="{BB962C8B-B14F-4D97-AF65-F5344CB8AC3E}">
        <p14:creationId xmlns:p14="http://schemas.microsoft.com/office/powerpoint/2010/main" val="1586970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826" y="1845734"/>
            <a:ext cx="88915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p:txBody>
          <a:bodyPr/>
          <a:lstStyle/>
          <a:p>
            <a:pPr eaLnBrk="1" hangingPunct="1"/>
            <a:r>
              <a:rPr lang="zh-TW" altLang="en-US" dirty="0" smtClean="0"/>
              <a:t>量化研究 </a:t>
            </a:r>
            <a:r>
              <a:rPr lang="en-US" altLang="zh-TW" dirty="0" smtClean="0"/>
              <a:t>vs. </a:t>
            </a:r>
            <a:r>
              <a:rPr lang="zh-TW" altLang="en-US" dirty="0" smtClean="0"/>
              <a:t>質性研究</a:t>
            </a:r>
          </a:p>
        </p:txBody>
      </p:sp>
      <p:sp>
        <p:nvSpPr>
          <p:cNvPr id="2" name="內容版面配置區 1"/>
          <p:cNvSpPr>
            <a:spLocks noGrp="1"/>
          </p:cNvSpPr>
          <p:nvPr>
            <p:ph idx="1"/>
          </p:nvPr>
        </p:nvSpPr>
        <p:spPr/>
        <p:txBody>
          <a:bodyPr/>
          <a:lstStyle/>
          <a:p>
            <a:endParaRPr lang="zh-TW" altLang="en-US"/>
          </a:p>
        </p:txBody>
      </p:sp>
    </p:spTree>
    <p:extLst>
      <p:ext uri="{BB962C8B-B14F-4D97-AF65-F5344CB8AC3E}">
        <p14:creationId xmlns:p14="http://schemas.microsoft.com/office/powerpoint/2010/main" val="1429170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82</TotalTime>
  <Words>3369</Words>
  <Application>Microsoft Office PowerPoint</Application>
  <PresentationFormat>寬螢幕</PresentationFormat>
  <Paragraphs>392</Paragraphs>
  <Slides>69</Slides>
  <Notes>0</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69</vt:i4>
      </vt:variant>
    </vt:vector>
  </HeadingPairs>
  <TitlesOfParts>
    <vt:vector size="81" baseType="lpstr">
      <vt:lpstr>細明體</vt:lpstr>
      <vt:lpstr>華康古印體</vt:lpstr>
      <vt:lpstr>新細明體</vt:lpstr>
      <vt:lpstr>標楷體</vt:lpstr>
      <vt:lpstr>Arial</vt:lpstr>
      <vt:lpstr>Calibri</vt:lpstr>
      <vt:lpstr>Calibri Light</vt:lpstr>
      <vt:lpstr>Tahoma</vt:lpstr>
      <vt:lpstr>Times New Roman</vt:lpstr>
      <vt:lpstr>Wingdings</vt:lpstr>
      <vt:lpstr>回顧</vt:lpstr>
      <vt:lpstr>圖表</vt:lpstr>
      <vt:lpstr>行動研究之資料蒐集 Data collecting for action research</vt:lpstr>
      <vt:lpstr>研究的類型</vt:lpstr>
      <vt:lpstr>樣本 (sampling)</vt:lpstr>
      <vt:lpstr>樣本 (sampling)</vt:lpstr>
      <vt:lpstr>樣本 (sampling)</vt:lpstr>
      <vt:lpstr>信度與效度</vt:lpstr>
      <vt:lpstr>信度與效度</vt:lpstr>
      <vt:lpstr>量化研究 vs. 質性研究</vt:lpstr>
      <vt:lpstr>量化研究 vs. 質性研究</vt:lpstr>
      <vt:lpstr>量化研究 vs. 質性研究</vt:lpstr>
      <vt:lpstr>Before you star, think systematically 曼陀羅九宮格思考法</vt:lpstr>
      <vt:lpstr>例子:2015年NCL青年營第一梯次作品</vt:lpstr>
      <vt:lpstr>例子:2015年NCL青年營第二梯次作品</vt:lpstr>
      <vt:lpstr>例子:2015年NCL青年營第三梯次作品</vt:lpstr>
      <vt:lpstr>分組討論</vt:lpstr>
      <vt:lpstr>問卷調查題目與訪談大綱設計 Design of questionnaire &amp; interview</vt:lpstr>
      <vt:lpstr>量化研究 – 問卷調查</vt:lpstr>
      <vt:lpstr>問卷調查作業之規劃與實施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網路問卷工具</vt:lpstr>
      <vt:lpstr>質性研究 – 半結構性訪談法</vt:lpstr>
      <vt:lpstr>質性研究 – What?</vt:lpstr>
      <vt:lpstr>質性研究 – Why?</vt:lpstr>
      <vt:lpstr>質性研究 – How?</vt:lpstr>
      <vt:lpstr>質性研究的信度與效度</vt:lpstr>
      <vt:lpstr>質性研究設計的特徵</vt:lpstr>
      <vt:lpstr>常見的質性研究方法</vt:lpstr>
      <vt:lpstr>深度訪談法(半結構性)</vt:lpstr>
      <vt:lpstr>深度訪談法(半結構性)</vt:lpstr>
      <vt:lpstr>訪談進行時之技巧 </vt:lpstr>
      <vt:lpstr>資料記錄與分析</vt:lpstr>
      <vt:lpstr>資料分析</vt:lpstr>
      <vt:lpstr>例子</vt:lpstr>
      <vt:lpstr>附錄：問卷內容</vt:lpstr>
      <vt:lpstr>PowerPoint 簡報</vt:lpstr>
      <vt:lpstr>PowerPoint 簡報</vt:lpstr>
      <vt:lpstr>PowerPoint 簡報</vt:lpstr>
      <vt:lpstr>PowerPoint 簡報</vt:lpstr>
      <vt:lpstr>PowerPoint 簡報</vt:lpstr>
      <vt:lpstr>分組討論</vt:lpstr>
      <vt:lpstr>行動研究之資料分析 Data analysis for action research</vt:lpstr>
      <vt:lpstr>統計結果視覺化呈現</vt:lpstr>
      <vt:lpstr>什麼是統計?</vt:lpstr>
      <vt:lpstr>什麼是統計圖?</vt:lpstr>
      <vt:lpstr>常見統計圖種類</vt:lpstr>
      <vt:lpstr>長條圖</vt:lpstr>
      <vt:lpstr>長條圖-直條圖</vt:lpstr>
      <vt:lpstr>長條圖-橫條圖</vt:lpstr>
      <vt:lpstr>變形長條圖-組合式</vt:lpstr>
      <vt:lpstr>變形長條圖-堆疊式</vt:lpstr>
      <vt:lpstr>折線圖</vt:lpstr>
      <vt:lpstr>變形折線圖-組合式</vt:lpstr>
      <vt:lpstr>直方圖</vt:lpstr>
      <vt:lpstr>                   圓形圖</vt:lpstr>
      <vt:lpstr>  飲料種類的消費情形</vt:lpstr>
      <vt:lpstr>製作統計圖（長條圖、折線圖）注意事項</vt:lpstr>
      <vt:lpstr>質性訪談資料的分析與呈現</vt:lpstr>
      <vt:lpstr>質性訪談資料的分析與呈現</vt:lpstr>
      <vt:lpstr>PowerPoint 簡報</vt:lpstr>
      <vt:lpstr>資料蒐集工具報告</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行動研究之資料蒐集</dc:title>
  <dc:creator>Windows 使用者</dc:creator>
  <cp:lastModifiedBy>Windows 使用者</cp:lastModifiedBy>
  <cp:revision>37</cp:revision>
  <dcterms:created xsi:type="dcterms:W3CDTF">2017-04-02T01:46:55Z</dcterms:created>
  <dcterms:modified xsi:type="dcterms:W3CDTF">2017-05-03T03:39:26Z</dcterms:modified>
</cp:coreProperties>
</file>